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3.xml" ContentType="application/vnd.openxmlformats-officedocument.theme+xml"/>
  <Override PartName="/ppt/slideLayouts/slideLayout11.xml" ContentType="application/vnd.openxmlformats-officedocument.presentationml.slideLayout+xml"/>
  <Override PartName="/ppt/theme/theme4.xml" ContentType="application/vnd.openxmlformats-officedocument.theme+xml"/>
  <Override PartName="/ppt/slideLayouts/slideLayout12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8" r:id="rId1"/>
    <p:sldMasterId id="2147483905" r:id="rId2"/>
    <p:sldMasterId id="2147483948" r:id="rId3"/>
    <p:sldMasterId id="2147483950" r:id="rId4"/>
    <p:sldMasterId id="2147483683" r:id="rId5"/>
  </p:sldMasterIdLst>
  <p:notesMasterIdLst>
    <p:notesMasterId r:id="rId27"/>
  </p:notesMasterIdLst>
  <p:handoutMasterIdLst>
    <p:handoutMasterId r:id="rId28"/>
  </p:handoutMasterIdLst>
  <p:sldIdLst>
    <p:sldId id="603" r:id="rId6"/>
    <p:sldId id="2618" r:id="rId7"/>
    <p:sldId id="2147483483" r:id="rId8"/>
    <p:sldId id="2500" r:id="rId9"/>
    <p:sldId id="2146847660" r:id="rId10"/>
    <p:sldId id="2146847700" r:id="rId11"/>
    <p:sldId id="2147483502" r:id="rId12"/>
    <p:sldId id="2147482564" r:id="rId13"/>
    <p:sldId id="270" r:id="rId14"/>
    <p:sldId id="2147482578" r:id="rId15"/>
    <p:sldId id="2147482592" r:id="rId16"/>
    <p:sldId id="2147482602" r:id="rId17"/>
    <p:sldId id="2147483506" r:id="rId18"/>
    <p:sldId id="2147482577" r:id="rId19"/>
    <p:sldId id="2147483479" r:id="rId20"/>
    <p:sldId id="2147483260" r:id="rId21"/>
    <p:sldId id="2516" r:id="rId22"/>
    <p:sldId id="2147483476" r:id="rId23"/>
    <p:sldId id="2515" r:id="rId24"/>
    <p:sldId id="582" r:id="rId25"/>
    <p:sldId id="2419" r:id="rId26"/>
  </p:sldIdLst>
  <p:sldSz cx="12196763" cy="6858000"/>
  <p:notesSz cx="6858000" cy="9144000"/>
  <p:defaultTextStyle>
    <a:defPPr>
      <a:defRPr lang="en-US"/>
    </a:defPPr>
    <a:lvl1pPr marL="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4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7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71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957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196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43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67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913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374153"/>
    <a:srgbClr val="66BA36"/>
    <a:srgbClr val="221815"/>
    <a:srgbClr val="FFFF00"/>
    <a:srgbClr val="1D1D1A"/>
    <a:srgbClr val="595757"/>
    <a:srgbClr val="91A2BF"/>
    <a:srgbClr val="E4EBEA"/>
    <a:srgbClr val="C000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799B23B-EC83-4686-B30A-512413B5E67A}" styleName="浅色样式 3 - 强调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857" autoAdjust="0"/>
    <p:restoredTop sz="96291" autoAdjust="0"/>
  </p:normalViewPr>
  <p:slideViewPr>
    <p:cSldViewPr snapToGrid="0" snapToObjects="1">
      <p:cViewPr varScale="1">
        <p:scale>
          <a:sx n="124" d="100"/>
          <a:sy n="124" d="100"/>
        </p:scale>
        <p:origin x="208" y="16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3688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CC198DB-AFBD-584A-8986-364FF2B03F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01315C-523F-A043-8029-B992149712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CF71B8-DF2A-2E41-BE66-2E18A767DA8A}" type="datetimeFigureOut">
              <a:rPr lang="en-US" smtClean="0"/>
              <a:t>6/2/25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601424-70F4-1643-8E3A-557A0258D6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5BF48A-FF5C-8145-95A7-EE66A87C73D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5F0CC5-85BE-A64A-BD47-54C66F7E9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0952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D60A27-BF12-6744-9E93-932A0E34D8BB}" type="datetimeFigureOut">
              <a:rPr lang="en-US" smtClean="0"/>
              <a:t>6/2/25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7326F3-4732-B74B-9C70-D0992466E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632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5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304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957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60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826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913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566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721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1611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07326F3-4732-B74B-9C70-D0992466E49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58342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021A3A-000B-724D-82E6-58165F25070D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638178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文本，两到</a:t>
            </a:r>
            <a:r>
              <a:rPr lang="en-US" altLang="zh-CN" dirty="0"/>
              <a:t>3</a:t>
            </a:r>
            <a:r>
              <a:rPr lang="zh-CN" altLang="en-US" dirty="0"/>
              <a:t>轮收敛，视频</a:t>
            </a:r>
            <a:r>
              <a:rPr lang="en-US" altLang="zh-CN" dirty="0"/>
              <a:t>X</a:t>
            </a:r>
            <a:r>
              <a:rPr lang="zh-CN" altLang="en-US" dirty="0"/>
              <a:t>轮</a:t>
            </a:r>
            <a:endParaRPr lang="en-US" altLang="zh-CN" dirty="0"/>
          </a:p>
          <a:p>
            <a:r>
              <a:rPr lang="zh-CN" altLang="en-US" dirty="0"/>
              <a:t>体现怎么设计集群的方法</a:t>
            </a:r>
            <a:r>
              <a:rPr lang="en-US" altLang="zh-CN" dirty="0"/>
              <a:t>-</a:t>
            </a:r>
            <a:r>
              <a:rPr lang="zh-CN" altLang="en-US" dirty="0"/>
              <a:t>需要考虑如何呈现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大模型对于算力的需求是呈指数级膨胀式增长的，而硬件算力的供给能力是呈线性增长的，因此，目前对于算力的需求量要比硬件算力供给量高出</a:t>
            </a:r>
            <a:r>
              <a:rPr lang="en-US" altLang="zh-CN" dirty="0"/>
              <a:t>200</a:t>
            </a:r>
            <a:r>
              <a:rPr lang="zh-CN" altLang="en-US" dirty="0"/>
              <a:t>倍以上。</a:t>
            </a:r>
            <a:endParaRPr lang="en-US" altLang="zh-CN" dirty="0"/>
          </a:p>
          <a:p>
            <a:r>
              <a:rPr lang="zh-CN" altLang="en-US" dirty="0"/>
              <a:t>那么，同时伴随着模型参数的不断增长，在万亿参数时代下的模型训练中，不仅需要大算力，同时对于网络、存储的协同诉求也与日剧增。</a:t>
            </a:r>
            <a:endParaRPr lang="en-US" altLang="zh-CN" dirty="0"/>
          </a:p>
          <a:p>
            <a:r>
              <a:rPr lang="zh-CN" altLang="en-US" dirty="0"/>
              <a:t>所以，单机的服务器已经不能够满足万亿参数时代下的大模型训练，只有通过</a:t>
            </a:r>
            <a:r>
              <a:rPr lang="en-US" altLang="zh-CN" dirty="0"/>
              <a:t>AI</a:t>
            </a:r>
            <a:r>
              <a:rPr lang="zh-CN" altLang="en-US" dirty="0"/>
              <a:t>集群的方式，才能够更好的满足大规模分布式训练场景诉求，</a:t>
            </a:r>
            <a:endParaRPr lang="en-US" altLang="zh-CN" dirty="0"/>
          </a:p>
          <a:p>
            <a:r>
              <a:rPr lang="zh-CN" altLang="en-US" dirty="0"/>
              <a:t>因此，集群是大模型时代下的必然选择，集群系统的创新，也必然会加速中国</a:t>
            </a:r>
            <a:r>
              <a:rPr lang="en-US" altLang="zh-CN" dirty="0"/>
              <a:t>AI</a:t>
            </a:r>
            <a:r>
              <a:rPr lang="zh-CN" altLang="en-US" dirty="0"/>
              <a:t>的创新。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268683-DB4C-48E9-931A-52D2E963ABB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087100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07326F3-4732-B74B-9C70-D0992466E49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434523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3D88B69-AFE2-44B3-9D65-EE78A04CBDE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438080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021A3A-000B-724D-82E6-58165F25070D}" type="slidenum">
              <a:rPr kumimoji="1" lang="zh-CN" altLang="en-US" smtClean="0"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359571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021A3A-000B-724D-82E6-58165F25070D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646028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0920</a:t>
            </a:r>
            <a:r>
              <a:rPr lang="zh-CN" altLang="en-US" dirty="0"/>
              <a:t>：标题不合适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一层：展厅</a:t>
            </a:r>
            <a:r>
              <a:rPr lang="en-US" altLang="zh-CN" dirty="0"/>
              <a:t>+</a:t>
            </a:r>
            <a:r>
              <a:rPr lang="zh-CN" altLang="en-US" dirty="0"/>
              <a:t>中压</a:t>
            </a:r>
            <a:r>
              <a:rPr lang="en-US" altLang="zh-CN" dirty="0"/>
              <a:t>/</a:t>
            </a:r>
            <a:r>
              <a:rPr lang="zh-CN" altLang="en-US" dirty="0"/>
              <a:t>高压配电（含</a:t>
            </a:r>
            <a:r>
              <a:rPr lang="en-US" altLang="zh-CN" dirty="0"/>
              <a:t>UPS+</a:t>
            </a:r>
            <a:r>
              <a:rPr lang="zh-CN" altLang="en-US" dirty="0"/>
              <a:t>电池室）</a:t>
            </a:r>
            <a:endParaRPr lang="en-US" altLang="zh-CN" dirty="0"/>
          </a:p>
          <a:p>
            <a:r>
              <a:rPr lang="zh-CN" altLang="en-US" dirty="0"/>
              <a:t>二层：</a:t>
            </a:r>
            <a:r>
              <a:rPr lang="en-US" altLang="zh-CN" dirty="0"/>
              <a:t>NOC Network Operation Center</a:t>
            </a:r>
            <a:r>
              <a:rPr lang="zh-CN" altLang="en-US" dirty="0"/>
              <a:t>主控室 </a:t>
            </a:r>
            <a:r>
              <a:rPr lang="en-US" altLang="zh-CN" dirty="0"/>
              <a:t>+ </a:t>
            </a:r>
            <a:r>
              <a:rPr lang="zh-CN" altLang="en-US" dirty="0"/>
              <a:t>核心机房 </a:t>
            </a:r>
            <a:r>
              <a:rPr lang="en-US" altLang="zh-CN" dirty="0"/>
              <a:t>+ </a:t>
            </a:r>
            <a:r>
              <a:rPr lang="zh-CN" altLang="en-US" dirty="0"/>
              <a:t>变压器室</a:t>
            </a:r>
            <a:endParaRPr lang="en-US" altLang="zh-CN" dirty="0"/>
          </a:p>
          <a:p>
            <a:r>
              <a:rPr lang="zh-CN" altLang="en-US" dirty="0"/>
              <a:t>三层：核心机房 </a:t>
            </a:r>
            <a:r>
              <a:rPr lang="en-US" altLang="zh-CN" dirty="0"/>
              <a:t>+ </a:t>
            </a:r>
            <a:r>
              <a:rPr lang="zh-CN" altLang="en-US" dirty="0"/>
              <a:t>变压器室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室外：冷塔</a:t>
            </a:r>
            <a:r>
              <a:rPr lang="en-US" altLang="zh-CN" dirty="0"/>
              <a:t>+</a:t>
            </a:r>
            <a:r>
              <a:rPr lang="zh-CN" altLang="en-US" dirty="0"/>
              <a:t>冷水机组，柴电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===============================================</a:t>
            </a:r>
          </a:p>
          <a:p>
            <a:endParaRPr lang="en-US" altLang="zh-CN" dirty="0"/>
          </a:p>
          <a:p>
            <a:r>
              <a:rPr lang="zh-CN" altLang="en-US" dirty="0"/>
              <a:t>核心机房：</a:t>
            </a:r>
            <a:r>
              <a:rPr lang="en-US" altLang="zh-CN" dirty="0"/>
              <a:t>2</a:t>
            </a:r>
            <a:r>
              <a:rPr lang="zh-CN" altLang="en-US" dirty="0"/>
              <a:t>层，分为 风冷区（管理面）</a:t>
            </a:r>
            <a:r>
              <a:rPr lang="en-US" altLang="zh-CN" dirty="0"/>
              <a:t>+</a:t>
            </a:r>
            <a:r>
              <a:rPr lang="zh-CN" altLang="en-US" dirty="0"/>
              <a:t>液冷区（业务面） </a:t>
            </a:r>
            <a:r>
              <a:rPr lang="en-US" altLang="zh-CN" dirty="0"/>
              <a:t>+ NOC</a:t>
            </a:r>
          </a:p>
          <a:p>
            <a:r>
              <a:rPr lang="zh-CN" altLang="en-US" dirty="0"/>
              <a:t>其他的都放</a:t>
            </a:r>
            <a:r>
              <a:rPr lang="en-US" altLang="zh-CN" dirty="0"/>
              <a:t>1</a:t>
            </a:r>
            <a:r>
              <a:rPr lang="zh-CN" altLang="en-US" dirty="0"/>
              <a:t>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81E48D-7DEE-42BB-9CCD-BCDC47BA74A6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51836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一层：展厅</a:t>
            </a:r>
            <a:r>
              <a:rPr lang="en-US" altLang="zh-CN" dirty="0"/>
              <a:t>+</a:t>
            </a:r>
            <a:r>
              <a:rPr lang="zh-CN" altLang="en-US" dirty="0"/>
              <a:t>中压</a:t>
            </a:r>
            <a:r>
              <a:rPr lang="en-US" altLang="zh-CN" dirty="0"/>
              <a:t>/</a:t>
            </a:r>
            <a:r>
              <a:rPr lang="zh-CN" altLang="en-US" dirty="0"/>
              <a:t>高压配电（含</a:t>
            </a:r>
            <a:r>
              <a:rPr lang="en-US" altLang="zh-CN" dirty="0"/>
              <a:t>UPS+</a:t>
            </a:r>
            <a:r>
              <a:rPr lang="zh-CN" altLang="en-US" dirty="0"/>
              <a:t>电池室）</a:t>
            </a:r>
            <a:endParaRPr lang="en-US" altLang="zh-CN" dirty="0"/>
          </a:p>
          <a:p>
            <a:r>
              <a:rPr lang="zh-CN" altLang="en-US" dirty="0"/>
              <a:t>二层：</a:t>
            </a:r>
            <a:r>
              <a:rPr lang="en-US" altLang="zh-CN" dirty="0"/>
              <a:t>NOC Network Operation Center</a:t>
            </a:r>
            <a:r>
              <a:rPr lang="zh-CN" altLang="en-US" dirty="0"/>
              <a:t>主控室 </a:t>
            </a:r>
            <a:r>
              <a:rPr lang="en-US" altLang="zh-CN" dirty="0"/>
              <a:t>+ </a:t>
            </a:r>
            <a:r>
              <a:rPr lang="zh-CN" altLang="en-US" dirty="0"/>
              <a:t>核心机房 </a:t>
            </a:r>
            <a:r>
              <a:rPr lang="en-US" altLang="zh-CN" dirty="0"/>
              <a:t>+ </a:t>
            </a:r>
            <a:r>
              <a:rPr lang="zh-CN" altLang="en-US" dirty="0"/>
              <a:t>变压器室</a:t>
            </a:r>
            <a:endParaRPr lang="en-US" altLang="zh-CN" dirty="0"/>
          </a:p>
          <a:p>
            <a:r>
              <a:rPr lang="zh-CN" altLang="en-US" dirty="0"/>
              <a:t>三层：核心机房 </a:t>
            </a:r>
            <a:r>
              <a:rPr lang="en-US" altLang="zh-CN" dirty="0"/>
              <a:t>+ </a:t>
            </a:r>
            <a:r>
              <a:rPr lang="zh-CN" altLang="en-US" dirty="0"/>
              <a:t>变压器室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室外：冷塔</a:t>
            </a:r>
            <a:r>
              <a:rPr lang="en-US" altLang="zh-CN" dirty="0"/>
              <a:t>+</a:t>
            </a:r>
            <a:r>
              <a:rPr lang="zh-CN" altLang="en-US" dirty="0"/>
              <a:t>冷水机组，柴电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===============================================</a:t>
            </a:r>
          </a:p>
          <a:p>
            <a:endParaRPr lang="en-US" altLang="zh-CN" dirty="0"/>
          </a:p>
          <a:p>
            <a:r>
              <a:rPr lang="zh-CN" altLang="en-US" dirty="0"/>
              <a:t>核心机房：</a:t>
            </a:r>
            <a:r>
              <a:rPr lang="en-US" altLang="zh-CN" dirty="0"/>
              <a:t>2</a:t>
            </a:r>
            <a:r>
              <a:rPr lang="zh-CN" altLang="en-US" dirty="0"/>
              <a:t>层，分为 风冷区（管理面）</a:t>
            </a:r>
            <a:r>
              <a:rPr lang="en-US" altLang="zh-CN" dirty="0"/>
              <a:t>+</a:t>
            </a:r>
            <a:r>
              <a:rPr lang="zh-CN" altLang="en-US" dirty="0"/>
              <a:t>液冷区（业务面） </a:t>
            </a:r>
            <a:r>
              <a:rPr lang="en-US" altLang="zh-CN" dirty="0"/>
              <a:t>+ NOC</a:t>
            </a:r>
          </a:p>
          <a:p>
            <a:r>
              <a:rPr lang="zh-CN" altLang="en-US" dirty="0"/>
              <a:t>其他的都放</a:t>
            </a:r>
            <a:r>
              <a:rPr lang="en-US" altLang="zh-CN" dirty="0"/>
              <a:t>1</a:t>
            </a:r>
            <a:r>
              <a:rPr lang="zh-CN" altLang="en-US" dirty="0"/>
              <a:t>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81E48D-7DEE-42BB-9CCD-BCDC47BA74A6}" type="slidenum">
              <a:rPr lang="zh-CN" altLang="en-US" smtClean="0">
                <a:solidFill>
                  <a:prstClr val="black"/>
                </a:solidFill>
              </a:rPr>
              <a:pPr/>
              <a:t>6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53391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021A3A-000B-724D-82E6-58165F25070D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830929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268683-DB4C-48E9-931A-52D2E963ABB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063787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C36EABB-1D59-43D9-ADE2-06403C948AB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974499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文本，两到</a:t>
            </a:r>
            <a:r>
              <a:rPr lang="en-US" altLang="zh-CN" dirty="0"/>
              <a:t>3</a:t>
            </a:r>
            <a:r>
              <a:rPr lang="zh-CN" altLang="en-US" dirty="0"/>
              <a:t>轮收敛，视频</a:t>
            </a:r>
            <a:r>
              <a:rPr lang="en-US" altLang="zh-CN" dirty="0"/>
              <a:t>X</a:t>
            </a:r>
            <a:r>
              <a:rPr lang="zh-CN" altLang="en-US" dirty="0"/>
              <a:t>轮</a:t>
            </a:r>
            <a:endParaRPr lang="en-US" altLang="zh-CN" dirty="0"/>
          </a:p>
          <a:p>
            <a:r>
              <a:rPr lang="zh-CN" altLang="en-US" dirty="0"/>
              <a:t>体现怎么设计集群的方法</a:t>
            </a:r>
            <a:r>
              <a:rPr lang="en-US" altLang="zh-CN" dirty="0"/>
              <a:t>-</a:t>
            </a:r>
            <a:r>
              <a:rPr lang="zh-CN" altLang="en-US" dirty="0"/>
              <a:t>需要考虑如何呈现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大模型对于算力的需求是呈指数级膨胀式增长的，而硬件算力的供给能力是呈线性增长的，因此，目前对于算力的需求量要比硬件算力供给量高出</a:t>
            </a:r>
            <a:r>
              <a:rPr lang="en-US" altLang="zh-CN" dirty="0"/>
              <a:t>200</a:t>
            </a:r>
            <a:r>
              <a:rPr lang="zh-CN" altLang="en-US" dirty="0"/>
              <a:t>倍以上。</a:t>
            </a:r>
            <a:endParaRPr lang="en-US" altLang="zh-CN" dirty="0"/>
          </a:p>
          <a:p>
            <a:r>
              <a:rPr lang="zh-CN" altLang="en-US" dirty="0"/>
              <a:t>那么，同时伴随着模型参数的不断增长，在万亿参数时代下的模型训练中，不仅需要大算力，同时对于网络、存储的协同诉求也与日剧增。</a:t>
            </a:r>
            <a:endParaRPr lang="en-US" altLang="zh-CN" dirty="0"/>
          </a:p>
          <a:p>
            <a:r>
              <a:rPr lang="zh-CN" altLang="en-US" dirty="0"/>
              <a:t>所以，单机的服务器已经不能够满足万亿参数时代下的大模型训练，只有通过</a:t>
            </a:r>
            <a:r>
              <a:rPr lang="en-US" altLang="zh-CN" dirty="0"/>
              <a:t>AI</a:t>
            </a:r>
            <a:r>
              <a:rPr lang="zh-CN" altLang="en-US" dirty="0"/>
              <a:t>集群的方式，才能够更好的满足大规模分布式训练场景诉求，</a:t>
            </a:r>
            <a:endParaRPr lang="en-US" altLang="zh-CN" dirty="0"/>
          </a:p>
          <a:p>
            <a:r>
              <a:rPr lang="zh-CN" altLang="en-US" dirty="0"/>
              <a:t>因此，集群是大模型时代下的必然选择，集群系统的创新，也必然会加速中国</a:t>
            </a:r>
            <a:r>
              <a:rPr lang="en-US" altLang="zh-CN" dirty="0"/>
              <a:t>AI</a:t>
            </a:r>
            <a:r>
              <a:rPr lang="zh-CN" altLang="en-US" dirty="0"/>
              <a:t>的创新。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268683-DB4C-48E9-931A-52D2E963ABB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692884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268683-DB4C-48E9-931A-52D2E963ABB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456200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71460F0-4107-44B1-9AC0-A3E3C7045FFE}"/>
              </a:ext>
            </a:extLst>
          </p:cNvPr>
          <p:cNvSpPr txBox="1"/>
          <p:nvPr userDrawn="1"/>
        </p:nvSpPr>
        <p:spPr>
          <a:xfrm>
            <a:off x="543605" y="644987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2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tx2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84E815-EB58-B7F4-CA07-DB3A06195A8C}"/>
              </a:ext>
            </a:extLst>
          </p:cNvPr>
          <p:cNvSpPr txBox="1"/>
          <p:nvPr userDrawn="1"/>
        </p:nvSpPr>
        <p:spPr>
          <a:xfrm>
            <a:off x="8358978" y="650527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chemeClr val="tx2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chemeClr val="tx2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610E3CC-989A-8250-417F-7E17E488D20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621" y="6471608"/>
            <a:ext cx="252000" cy="252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6" name="TextBox 2">
            <a:extLst>
              <a:ext uri="{FF2B5EF4-FFF2-40B4-BE49-F238E27FC236}">
                <a16:creationId xmlns:a16="http://schemas.microsoft.com/office/drawing/2014/main" id="{2B6BBB75-E7CF-676E-F204-FA4CCAFAF988}"/>
              </a:ext>
            </a:extLst>
          </p:cNvPr>
          <p:cNvSpPr txBox="1"/>
          <p:nvPr userDrawn="1"/>
        </p:nvSpPr>
        <p:spPr>
          <a:xfrm>
            <a:off x="8830447" y="6458435"/>
            <a:ext cx="3237243" cy="278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10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10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10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https://</a:t>
            </a:r>
            <a:r>
              <a:rPr lang="en-US" altLang="zh-CN" sz="1100" dirty="0" err="1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github.com</a:t>
            </a:r>
            <a:r>
              <a:rPr lang="en-US" altLang="zh-CN" sz="110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/chenzomi12/</a:t>
            </a:r>
            <a:r>
              <a:rPr lang="en-US" altLang="zh-CN" sz="1100" dirty="0" err="1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AIInfra</a:t>
            </a:r>
            <a:endParaRPr lang="en-US" sz="1100" dirty="0">
              <a:solidFill>
                <a:schemeClr val="tx2"/>
              </a:solidFill>
              <a:latin typeface="Gill Sans MT" panose="020B0502020104020203" pitchFamily="34" charset="0"/>
              <a:ea typeface="+mj-ea"/>
              <a:cs typeface="Futura-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951395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utura-Medium" panose="020B0602020204020303" pitchFamily="34" charset="-79"/>
                <a:ea typeface="微软雅黑" pitchFamily="34" charset="-122"/>
                <a:cs typeface="Futura-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N.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38927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63546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623635" y="1351536"/>
            <a:ext cx="10963473" cy="4957784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370003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960DD1-8AC3-8F46-9D2D-BF81187F43FC}"/>
              </a:ext>
            </a:extLst>
          </p:cNvPr>
          <p:cNvSpPr txBox="1"/>
          <p:nvPr userDrawn="1"/>
        </p:nvSpPr>
        <p:spPr>
          <a:xfrm>
            <a:off x="1502228" y="2617826"/>
            <a:ext cx="51271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0" dirty="0">
                <a:solidFill>
                  <a:srgbClr val="221815"/>
                </a:solidFill>
                <a:latin typeface="Futura-Medium" panose="020B0602020204020303" pitchFamily="34" charset="-79"/>
                <a:cs typeface="Futura-Medium" panose="020B0602020204020303" pitchFamily="34" charset="-79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64786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E415327-0213-194E-B61D-B6ACD31780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635" y="522789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32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en-US" altLang="zh-CN" dirty="0"/>
              <a:t>Text</a:t>
            </a:r>
            <a:r>
              <a:rPr lang="zh-CN" altLang="en-US" dirty="0"/>
              <a:t> 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F51793D-2582-2644-B9F5-2A41076AAC3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246909"/>
            <a:ext cx="10963473" cy="5108171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471818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32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95400"/>
            <a:ext cx="11161240" cy="5085928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849391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39072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篇章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1BD3EAA6-5124-3D4A-95FF-740B70F6031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6763" cy="6858000"/>
          </a:xfrm>
          <a:prstGeom prst="rect">
            <a:avLst/>
          </a:prstGeom>
        </p:spPr>
      </p:pic>
      <p:sp>
        <p:nvSpPr>
          <p:cNvPr id="2" name="TextBox 2">
            <a:extLst>
              <a:ext uri="{FF2B5EF4-FFF2-40B4-BE49-F238E27FC236}">
                <a16:creationId xmlns:a16="http://schemas.microsoft.com/office/drawing/2014/main" id="{F3652C3B-3BDF-C967-C9F7-FC41B185F5A1}"/>
              </a:ext>
            </a:extLst>
          </p:cNvPr>
          <p:cNvSpPr txBox="1"/>
          <p:nvPr userDrawn="1"/>
        </p:nvSpPr>
        <p:spPr>
          <a:xfrm>
            <a:off x="543605" y="644987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2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tx2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62216C8F-403B-B46A-188F-43EEF71787AB}"/>
              </a:ext>
            </a:extLst>
          </p:cNvPr>
          <p:cNvSpPr txBox="1"/>
          <p:nvPr userDrawn="1"/>
        </p:nvSpPr>
        <p:spPr>
          <a:xfrm>
            <a:off x="8358978" y="650527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chemeClr val="tx2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chemeClr val="tx2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503A16B-634D-EAB9-B25D-7FC30383ACC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621" y="6471608"/>
            <a:ext cx="252000" cy="252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6" name="TextBox 2">
            <a:extLst>
              <a:ext uri="{FF2B5EF4-FFF2-40B4-BE49-F238E27FC236}">
                <a16:creationId xmlns:a16="http://schemas.microsoft.com/office/drawing/2014/main" id="{1F0AA649-F2A3-8307-89FA-873D519CD422}"/>
              </a:ext>
            </a:extLst>
          </p:cNvPr>
          <p:cNvSpPr txBox="1"/>
          <p:nvPr userDrawn="1"/>
        </p:nvSpPr>
        <p:spPr>
          <a:xfrm>
            <a:off x="8830447" y="6458435"/>
            <a:ext cx="3237243" cy="278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10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10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10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https://</a:t>
            </a:r>
            <a:r>
              <a:rPr lang="en-US" altLang="zh-CN" sz="1100" dirty="0" err="1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github.com</a:t>
            </a:r>
            <a:r>
              <a:rPr lang="en-US" altLang="zh-CN" sz="110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/chenzomi12/</a:t>
            </a:r>
            <a:r>
              <a:rPr lang="en-US" altLang="zh-CN" sz="1100" dirty="0" err="1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AIInfra</a:t>
            </a:r>
            <a:endParaRPr lang="en-US" sz="1100" dirty="0">
              <a:solidFill>
                <a:schemeClr val="tx2"/>
              </a:solidFill>
              <a:latin typeface="Gill Sans MT" panose="020B0502020104020203" pitchFamily="34" charset="0"/>
              <a:ea typeface="+mj-ea"/>
              <a:cs typeface="Futura-Medium" panose="020B0602020204020303" pitchFamily="34" charset="-79"/>
            </a:endParaRP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35A58353-89D2-75E1-4F31-34BFB4BE32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2406869"/>
            <a:ext cx="11161240" cy="3603651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Futura-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163390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hinese tex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704559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2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30673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>
  <p:cSld name="空白-章节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791344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04664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3200" b="1">
                <a:solidFill>
                  <a:schemeClr val="tx1">
                    <a:lumMod val="95000"/>
                  </a:schemeClr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623635" y="1196752"/>
            <a:ext cx="10963473" cy="5197702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337576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5" Type="http://schemas.openxmlformats.org/officeDocument/2006/relationships/slideLayout" Target="../slideLayouts/slideLayout6.xml"/><Relationship Id="rId4" Type="http://schemas.openxmlformats.org/officeDocument/2006/relationships/slideLayout" Target="../slideLayouts/slideLayout5.xml"/><Relationship Id="rId9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.pn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11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">
            <a:extLst>
              <a:ext uri="{FF2B5EF4-FFF2-40B4-BE49-F238E27FC236}">
                <a16:creationId xmlns:a16="http://schemas.microsoft.com/office/drawing/2014/main" id="{DAA57E4D-57AC-4B4A-BA6C-86FA5001E093}"/>
              </a:ext>
            </a:extLst>
          </p:cNvPr>
          <p:cNvSpPr txBox="1"/>
          <p:nvPr userDrawn="1"/>
        </p:nvSpPr>
        <p:spPr>
          <a:xfrm>
            <a:off x="543605" y="644987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tx1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B55D2D48-944A-9C4D-BB22-D76C71F4D94F}"/>
              </a:ext>
            </a:extLst>
          </p:cNvPr>
          <p:cNvSpPr txBox="1"/>
          <p:nvPr userDrawn="1"/>
        </p:nvSpPr>
        <p:spPr>
          <a:xfrm>
            <a:off x="8358978" y="650527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rgbClr val="1D1D1B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rgbClr val="1D1D1B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BE738B7-F398-0746-82A7-6856A70110C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621" y="6471608"/>
            <a:ext cx="252000" cy="252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0" name="TextBox 2">
            <a:extLst>
              <a:ext uri="{FF2B5EF4-FFF2-40B4-BE49-F238E27FC236}">
                <a16:creationId xmlns:a16="http://schemas.microsoft.com/office/drawing/2014/main" id="{0021EBA7-FAE3-FF4A-A451-258276F9F3D7}"/>
              </a:ext>
            </a:extLst>
          </p:cNvPr>
          <p:cNvSpPr txBox="1"/>
          <p:nvPr userDrawn="1"/>
        </p:nvSpPr>
        <p:spPr>
          <a:xfrm>
            <a:off x="8830447" y="6458435"/>
            <a:ext cx="3237243" cy="278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1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1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1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https://</a:t>
            </a:r>
            <a:r>
              <a:rPr lang="en-US" altLang="zh-CN" sz="1100" dirty="0" err="1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github.com</a:t>
            </a:r>
            <a:r>
              <a:rPr lang="en-US" altLang="zh-CN" sz="11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/chenzomi12/</a:t>
            </a:r>
            <a:r>
              <a:rPr lang="en-US" altLang="zh-CN" sz="1100" dirty="0" err="1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AIInfra</a:t>
            </a:r>
            <a:endParaRPr lang="en-US" sz="11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-Medium" panose="020B0602020204020303" pitchFamily="34" charset="-79"/>
            </a:endParaRPr>
          </a:p>
        </p:txBody>
      </p:sp>
      <p:sp>
        <p:nvSpPr>
          <p:cNvPr id="11" name="Rectangle 15">
            <a:extLst>
              <a:ext uri="{FF2B5EF4-FFF2-40B4-BE49-F238E27FC236}">
                <a16:creationId xmlns:a16="http://schemas.microsoft.com/office/drawing/2014/main" id="{2B527018-A8C0-2549-A68F-07BA1E99861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E6C2E1D7-5E39-AB4F-9CBA-46A0ADF0768E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6F1C80BB-D03E-114E-9AE3-8A8609E07672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4" name="Group 18">
              <a:extLst>
                <a:ext uri="{FF2B5EF4-FFF2-40B4-BE49-F238E27FC236}">
                  <a16:creationId xmlns:a16="http://schemas.microsoft.com/office/drawing/2014/main" id="{2F0883A7-BCE1-2342-91EE-B3A807B5EE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5" name="Rectangle 19">
                <a:extLst>
                  <a:ext uri="{FF2B5EF4-FFF2-40B4-BE49-F238E27FC236}">
                    <a16:creationId xmlns:a16="http://schemas.microsoft.com/office/drawing/2014/main" id="{69E12922-9CE0-8144-94EA-24B51ED17E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6" name="Rectangle 20">
                <a:extLst>
                  <a:ext uri="{FF2B5EF4-FFF2-40B4-BE49-F238E27FC236}">
                    <a16:creationId xmlns:a16="http://schemas.microsoft.com/office/drawing/2014/main" id="{0F94F024-0AF6-FC47-8DFC-F35CD6931E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1">
                <a:extLst>
                  <a:ext uri="{FF2B5EF4-FFF2-40B4-BE49-F238E27FC236}">
                    <a16:creationId xmlns:a16="http://schemas.microsoft.com/office/drawing/2014/main" id="{6DB1F3D1-02FB-D34F-A2B5-3688CF5FB8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2">
                <a:extLst>
                  <a:ext uri="{FF2B5EF4-FFF2-40B4-BE49-F238E27FC236}">
                    <a16:creationId xmlns:a16="http://schemas.microsoft.com/office/drawing/2014/main" id="{F78FB0B0-0E5C-954F-8BC1-1A273BD1E9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23">
              <a:extLst>
                <a:ext uri="{FF2B5EF4-FFF2-40B4-BE49-F238E27FC236}">
                  <a16:creationId xmlns:a16="http://schemas.microsoft.com/office/drawing/2014/main" id="{04B50A98-6A94-6845-B2AF-0E608B122E5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1" name="Rectangle 24">
                <a:extLst>
                  <a:ext uri="{FF2B5EF4-FFF2-40B4-BE49-F238E27FC236}">
                    <a16:creationId xmlns:a16="http://schemas.microsoft.com/office/drawing/2014/main" id="{BCE565D0-22C1-2E47-ADDF-A42AB04FB6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2" name="Rectangle 25">
                <a:extLst>
                  <a:ext uri="{FF2B5EF4-FFF2-40B4-BE49-F238E27FC236}">
                    <a16:creationId xmlns:a16="http://schemas.microsoft.com/office/drawing/2014/main" id="{7031360E-60D8-3748-820B-120AFA81DD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6">
                <a:extLst>
                  <a:ext uri="{FF2B5EF4-FFF2-40B4-BE49-F238E27FC236}">
                    <a16:creationId xmlns:a16="http://schemas.microsoft.com/office/drawing/2014/main" id="{5E103C08-5827-934C-9FE6-DE811B5CBA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7">
                <a:extLst>
                  <a:ext uri="{FF2B5EF4-FFF2-40B4-BE49-F238E27FC236}">
                    <a16:creationId xmlns:a16="http://schemas.microsoft.com/office/drawing/2014/main" id="{51B2DE11-DBCC-F442-A2A8-08E9F5E752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8">
              <a:extLst>
                <a:ext uri="{FF2B5EF4-FFF2-40B4-BE49-F238E27FC236}">
                  <a16:creationId xmlns:a16="http://schemas.microsoft.com/office/drawing/2014/main" id="{BA4F0379-6F0F-1648-B5CB-024104F1D9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7" name="Rectangle 29">
                <a:extLst>
                  <a:ext uri="{FF2B5EF4-FFF2-40B4-BE49-F238E27FC236}">
                    <a16:creationId xmlns:a16="http://schemas.microsoft.com/office/drawing/2014/main" id="{52A1B2A2-CFB4-474D-98D0-AB03196757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8" name="Rectangle 30">
                <a:extLst>
                  <a:ext uri="{FF2B5EF4-FFF2-40B4-BE49-F238E27FC236}">
                    <a16:creationId xmlns:a16="http://schemas.microsoft.com/office/drawing/2014/main" id="{3811321C-E020-4C46-80FA-B6E6B3D232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1">
                <a:extLst>
                  <a:ext uri="{FF2B5EF4-FFF2-40B4-BE49-F238E27FC236}">
                    <a16:creationId xmlns:a16="http://schemas.microsoft.com/office/drawing/2014/main" id="{42CE6974-5699-B64E-8748-C7AA8B59A6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2">
                <a:extLst>
                  <a:ext uri="{FF2B5EF4-FFF2-40B4-BE49-F238E27FC236}">
                    <a16:creationId xmlns:a16="http://schemas.microsoft.com/office/drawing/2014/main" id="{CCDD0EC8-DEF3-D74F-A0CE-471C31C185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33">
              <a:extLst>
                <a:ext uri="{FF2B5EF4-FFF2-40B4-BE49-F238E27FC236}">
                  <a16:creationId xmlns:a16="http://schemas.microsoft.com/office/drawing/2014/main" id="{86D01087-413E-624D-80E9-CFAFB3275F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3" name="Rectangle 34">
                <a:extLst>
                  <a:ext uri="{FF2B5EF4-FFF2-40B4-BE49-F238E27FC236}">
                    <a16:creationId xmlns:a16="http://schemas.microsoft.com/office/drawing/2014/main" id="{752C8B9C-9D84-5845-BD1F-44013C8C64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4" name="Rectangle 35">
                <a:extLst>
                  <a:ext uri="{FF2B5EF4-FFF2-40B4-BE49-F238E27FC236}">
                    <a16:creationId xmlns:a16="http://schemas.microsoft.com/office/drawing/2014/main" id="{4EB35639-3259-C847-8C55-4E4D266ABB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6">
                <a:extLst>
                  <a:ext uri="{FF2B5EF4-FFF2-40B4-BE49-F238E27FC236}">
                    <a16:creationId xmlns:a16="http://schemas.microsoft.com/office/drawing/2014/main" id="{A11EF571-49DB-8249-99C5-89BC145C89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7">
                <a:extLst>
                  <a:ext uri="{FF2B5EF4-FFF2-40B4-BE49-F238E27FC236}">
                    <a16:creationId xmlns:a16="http://schemas.microsoft.com/office/drawing/2014/main" id="{3E8B53FC-E145-3F43-AFF8-EB48BC38C4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8">
              <a:extLst>
                <a:ext uri="{FF2B5EF4-FFF2-40B4-BE49-F238E27FC236}">
                  <a16:creationId xmlns:a16="http://schemas.microsoft.com/office/drawing/2014/main" id="{E83DBCC2-696B-AD41-A7AF-7192CD834A8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9" name="Rectangle 39">
                <a:extLst>
                  <a:ext uri="{FF2B5EF4-FFF2-40B4-BE49-F238E27FC236}">
                    <a16:creationId xmlns:a16="http://schemas.microsoft.com/office/drawing/2014/main" id="{6A0F83C8-66F9-C646-AA29-C7361B3002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40">
                <a:extLst>
                  <a:ext uri="{FF2B5EF4-FFF2-40B4-BE49-F238E27FC236}">
                    <a16:creationId xmlns:a16="http://schemas.microsoft.com/office/drawing/2014/main" id="{E6045887-7F8F-F440-87E6-90112BBCAB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1">
                <a:extLst>
                  <a:ext uri="{FF2B5EF4-FFF2-40B4-BE49-F238E27FC236}">
                    <a16:creationId xmlns:a16="http://schemas.microsoft.com/office/drawing/2014/main" id="{FADBF25C-CD8A-344D-A2B6-9F694BE521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2">
                <a:extLst>
                  <a:ext uri="{FF2B5EF4-FFF2-40B4-BE49-F238E27FC236}">
                    <a16:creationId xmlns:a16="http://schemas.microsoft.com/office/drawing/2014/main" id="{5756FACE-B85A-BE48-89D3-72CDE423EA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43">
              <a:extLst>
                <a:ext uri="{FF2B5EF4-FFF2-40B4-BE49-F238E27FC236}">
                  <a16:creationId xmlns:a16="http://schemas.microsoft.com/office/drawing/2014/main" id="{6E6546FA-A3AE-1445-B5F3-D3FDF9B38BA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5" name="Rectangle 44">
                <a:extLst>
                  <a:ext uri="{FF2B5EF4-FFF2-40B4-BE49-F238E27FC236}">
                    <a16:creationId xmlns:a16="http://schemas.microsoft.com/office/drawing/2014/main" id="{0213551D-0E39-714A-974C-324089C145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45">
                <a:extLst>
                  <a:ext uri="{FF2B5EF4-FFF2-40B4-BE49-F238E27FC236}">
                    <a16:creationId xmlns:a16="http://schemas.microsoft.com/office/drawing/2014/main" id="{38E6BB56-0E57-4D4C-B890-D407AD3706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6">
                <a:extLst>
                  <a:ext uri="{FF2B5EF4-FFF2-40B4-BE49-F238E27FC236}">
                    <a16:creationId xmlns:a16="http://schemas.microsoft.com/office/drawing/2014/main" id="{016E85E5-8603-064F-9B53-45C9479EF1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7">
                <a:extLst>
                  <a:ext uri="{FF2B5EF4-FFF2-40B4-BE49-F238E27FC236}">
                    <a16:creationId xmlns:a16="http://schemas.microsoft.com/office/drawing/2014/main" id="{61979A07-7FC0-794E-902D-DE18D921B8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8">
              <a:extLst>
                <a:ext uri="{FF2B5EF4-FFF2-40B4-BE49-F238E27FC236}">
                  <a16:creationId xmlns:a16="http://schemas.microsoft.com/office/drawing/2014/main" id="{3F0325B4-35DD-E041-BA7F-B681242FA4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1" name="Rectangle 49">
                <a:extLst>
                  <a:ext uri="{FF2B5EF4-FFF2-40B4-BE49-F238E27FC236}">
                    <a16:creationId xmlns:a16="http://schemas.microsoft.com/office/drawing/2014/main" id="{160A308A-50A9-9C4C-AF71-79017E36F0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50">
                <a:extLst>
                  <a:ext uri="{FF2B5EF4-FFF2-40B4-BE49-F238E27FC236}">
                    <a16:creationId xmlns:a16="http://schemas.microsoft.com/office/drawing/2014/main" id="{97497718-5961-5446-9E28-15CA3A2138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1">
                <a:extLst>
                  <a:ext uri="{FF2B5EF4-FFF2-40B4-BE49-F238E27FC236}">
                    <a16:creationId xmlns:a16="http://schemas.microsoft.com/office/drawing/2014/main" id="{8375F904-41AE-8146-8E09-C35AB795A7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2">
                <a:extLst>
                  <a:ext uri="{FF2B5EF4-FFF2-40B4-BE49-F238E27FC236}">
                    <a16:creationId xmlns:a16="http://schemas.microsoft.com/office/drawing/2014/main" id="{A1D3B9B0-CDE9-5244-9364-3FE76EE1F9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53">
              <a:extLst>
                <a:ext uri="{FF2B5EF4-FFF2-40B4-BE49-F238E27FC236}">
                  <a16:creationId xmlns:a16="http://schemas.microsoft.com/office/drawing/2014/main" id="{AF07594E-C433-FB4E-964B-FCB6E508F19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7" name="Rectangle 54">
                <a:extLst>
                  <a:ext uri="{FF2B5EF4-FFF2-40B4-BE49-F238E27FC236}">
                    <a16:creationId xmlns:a16="http://schemas.microsoft.com/office/drawing/2014/main" id="{472C57FE-7162-354F-8D2E-9F74E180F6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55">
                <a:extLst>
                  <a:ext uri="{FF2B5EF4-FFF2-40B4-BE49-F238E27FC236}">
                    <a16:creationId xmlns:a16="http://schemas.microsoft.com/office/drawing/2014/main" id="{8BB07287-2BF7-1B49-8591-59AFBCE1E1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6">
                <a:extLst>
                  <a:ext uri="{FF2B5EF4-FFF2-40B4-BE49-F238E27FC236}">
                    <a16:creationId xmlns:a16="http://schemas.microsoft.com/office/drawing/2014/main" id="{61C593D7-BCA8-E243-A350-D473367FC0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7">
                <a:extLst>
                  <a:ext uri="{FF2B5EF4-FFF2-40B4-BE49-F238E27FC236}">
                    <a16:creationId xmlns:a16="http://schemas.microsoft.com/office/drawing/2014/main" id="{96E2ACF3-8945-A846-9A76-24E4F1DE44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8">
              <a:extLst>
                <a:ext uri="{FF2B5EF4-FFF2-40B4-BE49-F238E27FC236}">
                  <a16:creationId xmlns:a16="http://schemas.microsoft.com/office/drawing/2014/main" id="{53F68A40-98FE-C049-8646-AF3B4B8F3F1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3" name="Rectangle 59">
                <a:extLst>
                  <a:ext uri="{FF2B5EF4-FFF2-40B4-BE49-F238E27FC236}">
                    <a16:creationId xmlns:a16="http://schemas.microsoft.com/office/drawing/2014/main" id="{3BFBC783-6197-584C-9E4F-7F6798332A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60">
                <a:extLst>
                  <a:ext uri="{FF2B5EF4-FFF2-40B4-BE49-F238E27FC236}">
                    <a16:creationId xmlns:a16="http://schemas.microsoft.com/office/drawing/2014/main" id="{F328BC2C-2255-5149-9F7A-DC0F920F68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1">
                <a:extLst>
                  <a:ext uri="{FF2B5EF4-FFF2-40B4-BE49-F238E27FC236}">
                    <a16:creationId xmlns:a16="http://schemas.microsoft.com/office/drawing/2014/main" id="{AAB98B3A-E4B0-2D42-BAB5-43D7B746DD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2">
                <a:extLst>
                  <a:ext uri="{FF2B5EF4-FFF2-40B4-BE49-F238E27FC236}">
                    <a16:creationId xmlns:a16="http://schemas.microsoft.com/office/drawing/2014/main" id="{8D176379-BF63-7941-891A-34942201E5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63">
              <a:extLst>
                <a:ext uri="{FF2B5EF4-FFF2-40B4-BE49-F238E27FC236}">
                  <a16:creationId xmlns:a16="http://schemas.microsoft.com/office/drawing/2014/main" id="{13D5D356-16D2-B246-A39E-2D07E1183D7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9" name="Rectangle 64">
                <a:extLst>
                  <a:ext uri="{FF2B5EF4-FFF2-40B4-BE49-F238E27FC236}">
                    <a16:creationId xmlns:a16="http://schemas.microsoft.com/office/drawing/2014/main" id="{FECA42F8-FF45-2044-BDE7-C7DC7313FF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65">
                <a:extLst>
                  <a:ext uri="{FF2B5EF4-FFF2-40B4-BE49-F238E27FC236}">
                    <a16:creationId xmlns:a16="http://schemas.microsoft.com/office/drawing/2014/main" id="{876AF6DD-69F9-C045-A4F0-136C6B6FD9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6">
                <a:extLst>
                  <a:ext uri="{FF2B5EF4-FFF2-40B4-BE49-F238E27FC236}">
                    <a16:creationId xmlns:a16="http://schemas.microsoft.com/office/drawing/2014/main" id="{4F4D979B-6877-8B4F-A4FA-9E3CE00D72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7">
                <a:extLst>
                  <a:ext uri="{FF2B5EF4-FFF2-40B4-BE49-F238E27FC236}">
                    <a16:creationId xmlns:a16="http://schemas.microsoft.com/office/drawing/2014/main" id="{E43DD49F-0BC6-3747-A13F-DE3AA7A7B3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8">
              <a:extLst>
                <a:ext uri="{FF2B5EF4-FFF2-40B4-BE49-F238E27FC236}">
                  <a16:creationId xmlns:a16="http://schemas.microsoft.com/office/drawing/2014/main" id="{BB6E2340-8FC3-9F41-90FC-E9FA72BF8FA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5" name="Rectangle 69">
                <a:extLst>
                  <a:ext uri="{FF2B5EF4-FFF2-40B4-BE49-F238E27FC236}">
                    <a16:creationId xmlns:a16="http://schemas.microsoft.com/office/drawing/2014/main" id="{F263B7C8-E521-0E45-9A58-8DDA996B85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70">
                <a:extLst>
                  <a:ext uri="{FF2B5EF4-FFF2-40B4-BE49-F238E27FC236}">
                    <a16:creationId xmlns:a16="http://schemas.microsoft.com/office/drawing/2014/main" id="{A6737B0A-F864-984A-A19F-C3EC17AAFA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1">
                <a:extLst>
                  <a:ext uri="{FF2B5EF4-FFF2-40B4-BE49-F238E27FC236}">
                    <a16:creationId xmlns:a16="http://schemas.microsoft.com/office/drawing/2014/main" id="{E5B9BA48-ED89-8B49-AD44-240DFC5FFF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2">
                <a:extLst>
                  <a:ext uri="{FF2B5EF4-FFF2-40B4-BE49-F238E27FC236}">
                    <a16:creationId xmlns:a16="http://schemas.microsoft.com/office/drawing/2014/main" id="{F26C55AE-82C0-774A-882B-C78331504E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73">
              <a:extLst>
                <a:ext uri="{FF2B5EF4-FFF2-40B4-BE49-F238E27FC236}">
                  <a16:creationId xmlns:a16="http://schemas.microsoft.com/office/drawing/2014/main" id="{CCAFAE89-B656-4746-BC1E-D3C1280B5EB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1" name="Rectangle 74">
                <a:extLst>
                  <a:ext uri="{FF2B5EF4-FFF2-40B4-BE49-F238E27FC236}">
                    <a16:creationId xmlns:a16="http://schemas.microsoft.com/office/drawing/2014/main" id="{6D795F3C-0237-324F-80C3-9430CC4BF9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75">
                <a:extLst>
                  <a:ext uri="{FF2B5EF4-FFF2-40B4-BE49-F238E27FC236}">
                    <a16:creationId xmlns:a16="http://schemas.microsoft.com/office/drawing/2014/main" id="{9ADB2399-C60A-7A44-8C6F-E3590DEF50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6">
                <a:extLst>
                  <a:ext uri="{FF2B5EF4-FFF2-40B4-BE49-F238E27FC236}">
                    <a16:creationId xmlns:a16="http://schemas.microsoft.com/office/drawing/2014/main" id="{912018D6-5AF7-5943-B320-8F5D890808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7">
                <a:extLst>
                  <a:ext uri="{FF2B5EF4-FFF2-40B4-BE49-F238E27FC236}">
                    <a16:creationId xmlns:a16="http://schemas.microsoft.com/office/drawing/2014/main" id="{6EF094BD-5040-0B4A-B88D-E7F28A84D4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8">
              <a:extLst>
                <a:ext uri="{FF2B5EF4-FFF2-40B4-BE49-F238E27FC236}">
                  <a16:creationId xmlns:a16="http://schemas.microsoft.com/office/drawing/2014/main" id="{502C6170-7CB7-394C-BE52-E190A4301F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7" name="Rectangle 79">
                <a:extLst>
                  <a:ext uri="{FF2B5EF4-FFF2-40B4-BE49-F238E27FC236}">
                    <a16:creationId xmlns:a16="http://schemas.microsoft.com/office/drawing/2014/main" id="{47A3800C-B41D-234A-A87E-252E6E1FA0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8" name="Rectangle 80">
                <a:extLst>
                  <a:ext uri="{FF2B5EF4-FFF2-40B4-BE49-F238E27FC236}">
                    <a16:creationId xmlns:a16="http://schemas.microsoft.com/office/drawing/2014/main" id="{23322F17-4B9D-694B-B104-8990972D16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1">
                <a:extLst>
                  <a:ext uri="{FF2B5EF4-FFF2-40B4-BE49-F238E27FC236}">
                    <a16:creationId xmlns:a16="http://schemas.microsoft.com/office/drawing/2014/main" id="{9797F0C5-A026-3244-A76E-D6D13AD0BE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2">
                <a:extLst>
                  <a:ext uri="{FF2B5EF4-FFF2-40B4-BE49-F238E27FC236}">
                    <a16:creationId xmlns:a16="http://schemas.microsoft.com/office/drawing/2014/main" id="{97DCAD35-B13D-434B-8C71-4E7F9CB050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9" name="Rectangle 83">
            <a:extLst>
              <a:ext uri="{FF2B5EF4-FFF2-40B4-BE49-F238E27FC236}">
                <a16:creationId xmlns:a16="http://schemas.microsoft.com/office/drawing/2014/main" id="{DC6B5320-2274-E045-B8A8-8FE53CC3B6D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0" name="Rectangle 84">
            <a:extLst>
              <a:ext uri="{FF2B5EF4-FFF2-40B4-BE49-F238E27FC236}">
                <a16:creationId xmlns:a16="http://schemas.microsoft.com/office/drawing/2014/main" id="{BC896F73-AACB-B442-98B8-56AAA885038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87104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0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ts val="3440"/>
        </a:lnSpc>
        <a:spcBef>
          <a:spcPct val="0"/>
        </a:spcBef>
        <a:buNone/>
        <a:defRPr sz="32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buFontTx/>
        <a:buNone/>
        <a:defRPr sz="1000" kern="1200">
          <a:solidFill>
            <a:srgbClr val="1D1D1B"/>
          </a:solidFill>
          <a:latin typeface="Arial" panose="020B0604020202020204" pitchFamily="34" charset="0"/>
          <a:ea typeface="Microsoft YaHei" panose="020B0503020204020204" pitchFamily="34" charset="-122"/>
          <a:cs typeface="Arial" panose="020B0604020202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5">
            <a:extLst>
              <a:ext uri="{FF2B5EF4-FFF2-40B4-BE49-F238E27FC236}">
                <a16:creationId xmlns:a16="http://schemas.microsoft.com/office/drawing/2014/main" id="{5BBC3D22-C8BD-6E40-9853-81A509B6306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435D8D64-3517-884F-A63A-6B170EC85CBD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468E3478-8E25-0C41-BD64-C4CBF7CC9FC7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4" name="Group 18">
              <a:extLst>
                <a:ext uri="{FF2B5EF4-FFF2-40B4-BE49-F238E27FC236}">
                  <a16:creationId xmlns:a16="http://schemas.microsoft.com/office/drawing/2014/main" id="{99A42DA1-5B3C-B74E-A538-0FE12DEAAE2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5" name="Rectangle 19">
                <a:extLst>
                  <a:ext uri="{FF2B5EF4-FFF2-40B4-BE49-F238E27FC236}">
                    <a16:creationId xmlns:a16="http://schemas.microsoft.com/office/drawing/2014/main" id="{EAC6B2B5-38BF-D042-A46B-CDC1AC508F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6" name="Rectangle 20">
                <a:extLst>
                  <a:ext uri="{FF2B5EF4-FFF2-40B4-BE49-F238E27FC236}">
                    <a16:creationId xmlns:a16="http://schemas.microsoft.com/office/drawing/2014/main" id="{F9D1E726-1474-2649-B299-B3482A2F1F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1">
                <a:extLst>
                  <a:ext uri="{FF2B5EF4-FFF2-40B4-BE49-F238E27FC236}">
                    <a16:creationId xmlns:a16="http://schemas.microsoft.com/office/drawing/2014/main" id="{637D7899-2375-9A40-AE33-ADF2A47257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2">
                <a:extLst>
                  <a:ext uri="{FF2B5EF4-FFF2-40B4-BE49-F238E27FC236}">
                    <a16:creationId xmlns:a16="http://schemas.microsoft.com/office/drawing/2014/main" id="{5CF63C11-61F8-AD4E-BA74-564C0CB428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23">
              <a:extLst>
                <a:ext uri="{FF2B5EF4-FFF2-40B4-BE49-F238E27FC236}">
                  <a16:creationId xmlns:a16="http://schemas.microsoft.com/office/drawing/2014/main" id="{6C44727B-F11C-CF4F-9470-4376C255CC5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1" name="Rectangle 24">
                <a:extLst>
                  <a:ext uri="{FF2B5EF4-FFF2-40B4-BE49-F238E27FC236}">
                    <a16:creationId xmlns:a16="http://schemas.microsoft.com/office/drawing/2014/main" id="{87D9D541-DBBF-204B-99C2-317D2560BC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2" name="Rectangle 25">
                <a:extLst>
                  <a:ext uri="{FF2B5EF4-FFF2-40B4-BE49-F238E27FC236}">
                    <a16:creationId xmlns:a16="http://schemas.microsoft.com/office/drawing/2014/main" id="{7255439D-C16A-584B-8A71-64DEC7A13A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6">
                <a:extLst>
                  <a:ext uri="{FF2B5EF4-FFF2-40B4-BE49-F238E27FC236}">
                    <a16:creationId xmlns:a16="http://schemas.microsoft.com/office/drawing/2014/main" id="{851D12BE-779D-2248-A49C-B2A3E190C1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7">
                <a:extLst>
                  <a:ext uri="{FF2B5EF4-FFF2-40B4-BE49-F238E27FC236}">
                    <a16:creationId xmlns:a16="http://schemas.microsoft.com/office/drawing/2014/main" id="{E3E05B9C-6535-1145-A5FB-362B2D3C59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8">
              <a:extLst>
                <a:ext uri="{FF2B5EF4-FFF2-40B4-BE49-F238E27FC236}">
                  <a16:creationId xmlns:a16="http://schemas.microsoft.com/office/drawing/2014/main" id="{40AB3C45-D453-8445-A666-F4AB773FD2B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7" name="Rectangle 29">
                <a:extLst>
                  <a:ext uri="{FF2B5EF4-FFF2-40B4-BE49-F238E27FC236}">
                    <a16:creationId xmlns:a16="http://schemas.microsoft.com/office/drawing/2014/main" id="{2BE8D4FD-647F-484A-BB3D-3A53BE127C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8" name="Rectangle 30">
                <a:extLst>
                  <a:ext uri="{FF2B5EF4-FFF2-40B4-BE49-F238E27FC236}">
                    <a16:creationId xmlns:a16="http://schemas.microsoft.com/office/drawing/2014/main" id="{98D950A1-D582-7D40-ACAD-024FDCD176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1">
                <a:extLst>
                  <a:ext uri="{FF2B5EF4-FFF2-40B4-BE49-F238E27FC236}">
                    <a16:creationId xmlns:a16="http://schemas.microsoft.com/office/drawing/2014/main" id="{477D579F-3EEC-D94E-9BE8-2749901AD7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2">
                <a:extLst>
                  <a:ext uri="{FF2B5EF4-FFF2-40B4-BE49-F238E27FC236}">
                    <a16:creationId xmlns:a16="http://schemas.microsoft.com/office/drawing/2014/main" id="{E9024426-6600-B444-9917-C935F8151D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33">
              <a:extLst>
                <a:ext uri="{FF2B5EF4-FFF2-40B4-BE49-F238E27FC236}">
                  <a16:creationId xmlns:a16="http://schemas.microsoft.com/office/drawing/2014/main" id="{6DDF88EC-F185-FC48-9C8B-64D35611CA8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3" name="Rectangle 34">
                <a:extLst>
                  <a:ext uri="{FF2B5EF4-FFF2-40B4-BE49-F238E27FC236}">
                    <a16:creationId xmlns:a16="http://schemas.microsoft.com/office/drawing/2014/main" id="{389678E6-E69F-CB4D-A47C-84CC217B6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4" name="Rectangle 35">
                <a:extLst>
                  <a:ext uri="{FF2B5EF4-FFF2-40B4-BE49-F238E27FC236}">
                    <a16:creationId xmlns:a16="http://schemas.microsoft.com/office/drawing/2014/main" id="{0643F449-48E1-7447-BAEA-1D5F093D4E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6">
                <a:extLst>
                  <a:ext uri="{FF2B5EF4-FFF2-40B4-BE49-F238E27FC236}">
                    <a16:creationId xmlns:a16="http://schemas.microsoft.com/office/drawing/2014/main" id="{4B468376-C520-154C-AC89-55E375AB1A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7">
                <a:extLst>
                  <a:ext uri="{FF2B5EF4-FFF2-40B4-BE49-F238E27FC236}">
                    <a16:creationId xmlns:a16="http://schemas.microsoft.com/office/drawing/2014/main" id="{1CB5AA30-0ADA-A349-A715-C82F125020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8">
              <a:extLst>
                <a:ext uri="{FF2B5EF4-FFF2-40B4-BE49-F238E27FC236}">
                  <a16:creationId xmlns:a16="http://schemas.microsoft.com/office/drawing/2014/main" id="{F2485F85-A439-F243-A409-617485D046E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9" name="Rectangle 39">
                <a:extLst>
                  <a:ext uri="{FF2B5EF4-FFF2-40B4-BE49-F238E27FC236}">
                    <a16:creationId xmlns:a16="http://schemas.microsoft.com/office/drawing/2014/main" id="{4BECDF48-4AE9-F94C-882E-CE5B445C92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40">
                <a:extLst>
                  <a:ext uri="{FF2B5EF4-FFF2-40B4-BE49-F238E27FC236}">
                    <a16:creationId xmlns:a16="http://schemas.microsoft.com/office/drawing/2014/main" id="{04A87568-2F86-3C45-B686-C972508EB7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1">
                <a:extLst>
                  <a:ext uri="{FF2B5EF4-FFF2-40B4-BE49-F238E27FC236}">
                    <a16:creationId xmlns:a16="http://schemas.microsoft.com/office/drawing/2014/main" id="{FAFABB8C-8CD0-9C41-84FA-F73A526CF5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2">
                <a:extLst>
                  <a:ext uri="{FF2B5EF4-FFF2-40B4-BE49-F238E27FC236}">
                    <a16:creationId xmlns:a16="http://schemas.microsoft.com/office/drawing/2014/main" id="{BFC0E70D-422D-F347-8E12-5B62F6EA7B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43">
              <a:extLst>
                <a:ext uri="{FF2B5EF4-FFF2-40B4-BE49-F238E27FC236}">
                  <a16:creationId xmlns:a16="http://schemas.microsoft.com/office/drawing/2014/main" id="{626CB16A-C156-0A41-AE7F-15D3D11786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5" name="Rectangle 44">
                <a:extLst>
                  <a:ext uri="{FF2B5EF4-FFF2-40B4-BE49-F238E27FC236}">
                    <a16:creationId xmlns:a16="http://schemas.microsoft.com/office/drawing/2014/main" id="{F452AD4A-D9DB-6444-A6BE-EF26185799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45">
                <a:extLst>
                  <a:ext uri="{FF2B5EF4-FFF2-40B4-BE49-F238E27FC236}">
                    <a16:creationId xmlns:a16="http://schemas.microsoft.com/office/drawing/2014/main" id="{F3770997-588A-094B-B497-0102B22327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6">
                <a:extLst>
                  <a:ext uri="{FF2B5EF4-FFF2-40B4-BE49-F238E27FC236}">
                    <a16:creationId xmlns:a16="http://schemas.microsoft.com/office/drawing/2014/main" id="{B03F1CF5-E133-D247-A1CE-1CFCEC83E8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7">
                <a:extLst>
                  <a:ext uri="{FF2B5EF4-FFF2-40B4-BE49-F238E27FC236}">
                    <a16:creationId xmlns:a16="http://schemas.microsoft.com/office/drawing/2014/main" id="{60CDEEAF-577F-3C49-A82A-82596D84BE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8">
              <a:extLst>
                <a:ext uri="{FF2B5EF4-FFF2-40B4-BE49-F238E27FC236}">
                  <a16:creationId xmlns:a16="http://schemas.microsoft.com/office/drawing/2014/main" id="{6603BD30-8AE9-7245-853C-33F5F4A0E2D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1" name="Rectangle 49">
                <a:extLst>
                  <a:ext uri="{FF2B5EF4-FFF2-40B4-BE49-F238E27FC236}">
                    <a16:creationId xmlns:a16="http://schemas.microsoft.com/office/drawing/2014/main" id="{3A0A4AC8-171B-3E49-A644-F47B5969E3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50">
                <a:extLst>
                  <a:ext uri="{FF2B5EF4-FFF2-40B4-BE49-F238E27FC236}">
                    <a16:creationId xmlns:a16="http://schemas.microsoft.com/office/drawing/2014/main" id="{1B268DC4-FD2C-D141-BBA4-3BE35F658A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1">
                <a:extLst>
                  <a:ext uri="{FF2B5EF4-FFF2-40B4-BE49-F238E27FC236}">
                    <a16:creationId xmlns:a16="http://schemas.microsoft.com/office/drawing/2014/main" id="{07980EB2-A6E5-594E-9970-70D98AD884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2">
                <a:extLst>
                  <a:ext uri="{FF2B5EF4-FFF2-40B4-BE49-F238E27FC236}">
                    <a16:creationId xmlns:a16="http://schemas.microsoft.com/office/drawing/2014/main" id="{1BE35F9F-DB1B-2043-9520-4EF858CC6E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53">
              <a:extLst>
                <a:ext uri="{FF2B5EF4-FFF2-40B4-BE49-F238E27FC236}">
                  <a16:creationId xmlns:a16="http://schemas.microsoft.com/office/drawing/2014/main" id="{4823545C-798A-6542-BB3C-C0BF810FA0B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7" name="Rectangle 54">
                <a:extLst>
                  <a:ext uri="{FF2B5EF4-FFF2-40B4-BE49-F238E27FC236}">
                    <a16:creationId xmlns:a16="http://schemas.microsoft.com/office/drawing/2014/main" id="{290EEB78-501D-6449-BDE5-919C25BC72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55">
                <a:extLst>
                  <a:ext uri="{FF2B5EF4-FFF2-40B4-BE49-F238E27FC236}">
                    <a16:creationId xmlns:a16="http://schemas.microsoft.com/office/drawing/2014/main" id="{BA89D749-719F-0443-BA3E-46E5834809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6">
                <a:extLst>
                  <a:ext uri="{FF2B5EF4-FFF2-40B4-BE49-F238E27FC236}">
                    <a16:creationId xmlns:a16="http://schemas.microsoft.com/office/drawing/2014/main" id="{35E598F0-CA20-B14D-83D1-9E589F45DF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7">
                <a:extLst>
                  <a:ext uri="{FF2B5EF4-FFF2-40B4-BE49-F238E27FC236}">
                    <a16:creationId xmlns:a16="http://schemas.microsoft.com/office/drawing/2014/main" id="{77F1BE84-112F-894B-ADCE-96902DB88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8">
              <a:extLst>
                <a:ext uri="{FF2B5EF4-FFF2-40B4-BE49-F238E27FC236}">
                  <a16:creationId xmlns:a16="http://schemas.microsoft.com/office/drawing/2014/main" id="{66DC0D8F-F34A-6A4C-B199-F2623292117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3" name="Rectangle 59">
                <a:extLst>
                  <a:ext uri="{FF2B5EF4-FFF2-40B4-BE49-F238E27FC236}">
                    <a16:creationId xmlns:a16="http://schemas.microsoft.com/office/drawing/2014/main" id="{CEFF4B89-757A-734B-9E48-EDBF09A15F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60">
                <a:extLst>
                  <a:ext uri="{FF2B5EF4-FFF2-40B4-BE49-F238E27FC236}">
                    <a16:creationId xmlns:a16="http://schemas.microsoft.com/office/drawing/2014/main" id="{A86470B6-3FF2-BB43-A0FF-2468349284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1">
                <a:extLst>
                  <a:ext uri="{FF2B5EF4-FFF2-40B4-BE49-F238E27FC236}">
                    <a16:creationId xmlns:a16="http://schemas.microsoft.com/office/drawing/2014/main" id="{78065FA0-C09E-F946-BD70-9BD0F6651D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2">
                <a:extLst>
                  <a:ext uri="{FF2B5EF4-FFF2-40B4-BE49-F238E27FC236}">
                    <a16:creationId xmlns:a16="http://schemas.microsoft.com/office/drawing/2014/main" id="{5A4E9EBA-3AA7-C844-8A86-D54CBFA09A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63">
              <a:extLst>
                <a:ext uri="{FF2B5EF4-FFF2-40B4-BE49-F238E27FC236}">
                  <a16:creationId xmlns:a16="http://schemas.microsoft.com/office/drawing/2014/main" id="{53BD6958-0F63-EC42-9B25-255D536CB4E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9" name="Rectangle 64">
                <a:extLst>
                  <a:ext uri="{FF2B5EF4-FFF2-40B4-BE49-F238E27FC236}">
                    <a16:creationId xmlns:a16="http://schemas.microsoft.com/office/drawing/2014/main" id="{014E0DB4-2157-1741-8B3C-4D60FE00F2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65">
                <a:extLst>
                  <a:ext uri="{FF2B5EF4-FFF2-40B4-BE49-F238E27FC236}">
                    <a16:creationId xmlns:a16="http://schemas.microsoft.com/office/drawing/2014/main" id="{F2134725-6CDE-8E44-B6FE-84B4170796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6">
                <a:extLst>
                  <a:ext uri="{FF2B5EF4-FFF2-40B4-BE49-F238E27FC236}">
                    <a16:creationId xmlns:a16="http://schemas.microsoft.com/office/drawing/2014/main" id="{7B152D95-53AB-1446-8963-4F690D0B4D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7">
                <a:extLst>
                  <a:ext uri="{FF2B5EF4-FFF2-40B4-BE49-F238E27FC236}">
                    <a16:creationId xmlns:a16="http://schemas.microsoft.com/office/drawing/2014/main" id="{501AC583-7D2F-4E47-805E-A70E2CF2C7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8">
              <a:extLst>
                <a:ext uri="{FF2B5EF4-FFF2-40B4-BE49-F238E27FC236}">
                  <a16:creationId xmlns:a16="http://schemas.microsoft.com/office/drawing/2014/main" id="{D5FD12C7-5303-CE46-863E-E4BA220910A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5" name="Rectangle 69">
                <a:extLst>
                  <a:ext uri="{FF2B5EF4-FFF2-40B4-BE49-F238E27FC236}">
                    <a16:creationId xmlns:a16="http://schemas.microsoft.com/office/drawing/2014/main" id="{752B8E1E-F1FA-6246-B1E2-9C6A76F473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70">
                <a:extLst>
                  <a:ext uri="{FF2B5EF4-FFF2-40B4-BE49-F238E27FC236}">
                    <a16:creationId xmlns:a16="http://schemas.microsoft.com/office/drawing/2014/main" id="{104731CA-2266-3A44-9795-1845012CDE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1">
                <a:extLst>
                  <a:ext uri="{FF2B5EF4-FFF2-40B4-BE49-F238E27FC236}">
                    <a16:creationId xmlns:a16="http://schemas.microsoft.com/office/drawing/2014/main" id="{E848CB10-70CB-CF43-90F7-F595FCB7B5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2">
                <a:extLst>
                  <a:ext uri="{FF2B5EF4-FFF2-40B4-BE49-F238E27FC236}">
                    <a16:creationId xmlns:a16="http://schemas.microsoft.com/office/drawing/2014/main" id="{6645FE51-27F5-B248-BE72-49BDC5BB55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73">
              <a:extLst>
                <a:ext uri="{FF2B5EF4-FFF2-40B4-BE49-F238E27FC236}">
                  <a16:creationId xmlns:a16="http://schemas.microsoft.com/office/drawing/2014/main" id="{C4AF28F0-D2D6-F14D-B230-C6C34D67222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1" name="Rectangle 74">
                <a:extLst>
                  <a:ext uri="{FF2B5EF4-FFF2-40B4-BE49-F238E27FC236}">
                    <a16:creationId xmlns:a16="http://schemas.microsoft.com/office/drawing/2014/main" id="{56498193-3B70-7347-8991-3903693076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75">
                <a:extLst>
                  <a:ext uri="{FF2B5EF4-FFF2-40B4-BE49-F238E27FC236}">
                    <a16:creationId xmlns:a16="http://schemas.microsoft.com/office/drawing/2014/main" id="{78FD35E8-09A6-714A-BAF7-F9832E0760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6">
                <a:extLst>
                  <a:ext uri="{FF2B5EF4-FFF2-40B4-BE49-F238E27FC236}">
                    <a16:creationId xmlns:a16="http://schemas.microsoft.com/office/drawing/2014/main" id="{4CE4DCF4-6042-C841-9228-FAD129DAC1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7">
                <a:extLst>
                  <a:ext uri="{FF2B5EF4-FFF2-40B4-BE49-F238E27FC236}">
                    <a16:creationId xmlns:a16="http://schemas.microsoft.com/office/drawing/2014/main" id="{43CB7E77-D2AD-B949-96C6-A0EE7618C9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8">
              <a:extLst>
                <a:ext uri="{FF2B5EF4-FFF2-40B4-BE49-F238E27FC236}">
                  <a16:creationId xmlns:a16="http://schemas.microsoft.com/office/drawing/2014/main" id="{8171FCA2-A2FC-5148-BE04-F1B1D557483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7" name="Rectangle 79">
                <a:extLst>
                  <a:ext uri="{FF2B5EF4-FFF2-40B4-BE49-F238E27FC236}">
                    <a16:creationId xmlns:a16="http://schemas.microsoft.com/office/drawing/2014/main" id="{BDFE6B5E-28A5-1841-9B7A-60D3BFEADB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8" name="Rectangle 80">
                <a:extLst>
                  <a:ext uri="{FF2B5EF4-FFF2-40B4-BE49-F238E27FC236}">
                    <a16:creationId xmlns:a16="http://schemas.microsoft.com/office/drawing/2014/main" id="{8B212038-05CE-D340-81F3-4748634856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1">
                <a:extLst>
                  <a:ext uri="{FF2B5EF4-FFF2-40B4-BE49-F238E27FC236}">
                    <a16:creationId xmlns:a16="http://schemas.microsoft.com/office/drawing/2014/main" id="{C439AEEB-9DFA-9640-8B30-6322301EF4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2">
                <a:extLst>
                  <a:ext uri="{FF2B5EF4-FFF2-40B4-BE49-F238E27FC236}">
                    <a16:creationId xmlns:a16="http://schemas.microsoft.com/office/drawing/2014/main" id="{AD11A216-A03A-C042-A782-43EC94D9FB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9" name="Rectangle 83">
            <a:extLst>
              <a:ext uri="{FF2B5EF4-FFF2-40B4-BE49-F238E27FC236}">
                <a16:creationId xmlns:a16="http://schemas.microsoft.com/office/drawing/2014/main" id="{3D0F0BF1-B66F-6949-972A-F9A73844087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0" name="Rectangle 84">
            <a:extLst>
              <a:ext uri="{FF2B5EF4-FFF2-40B4-BE49-F238E27FC236}">
                <a16:creationId xmlns:a16="http://schemas.microsoft.com/office/drawing/2014/main" id="{16D311E9-0B5E-5149-BD0E-7C502CD6B26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1" name="TextBox 2">
            <a:extLst>
              <a:ext uri="{FF2B5EF4-FFF2-40B4-BE49-F238E27FC236}">
                <a16:creationId xmlns:a16="http://schemas.microsoft.com/office/drawing/2014/main" id="{A889820E-F4CC-AC5B-9669-79FCD2076373}"/>
              </a:ext>
            </a:extLst>
          </p:cNvPr>
          <p:cNvSpPr txBox="1"/>
          <p:nvPr userDrawn="1"/>
        </p:nvSpPr>
        <p:spPr>
          <a:xfrm>
            <a:off x="543605" y="644987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tx1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82" name="TextBox 3">
            <a:extLst>
              <a:ext uri="{FF2B5EF4-FFF2-40B4-BE49-F238E27FC236}">
                <a16:creationId xmlns:a16="http://schemas.microsoft.com/office/drawing/2014/main" id="{6ED18A3F-5D6E-8C14-CCE2-48DD7047557B}"/>
              </a:ext>
            </a:extLst>
          </p:cNvPr>
          <p:cNvSpPr txBox="1"/>
          <p:nvPr userDrawn="1"/>
        </p:nvSpPr>
        <p:spPr>
          <a:xfrm>
            <a:off x="8358978" y="650527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rgbClr val="1D1D1B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rgbClr val="1D1D1B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83" name="图片 82">
            <a:extLst>
              <a:ext uri="{FF2B5EF4-FFF2-40B4-BE49-F238E27FC236}">
                <a16:creationId xmlns:a16="http://schemas.microsoft.com/office/drawing/2014/main" id="{4FE289D2-5824-FA98-93EC-11278F58E315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621" y="6471608"/>
            <a:ext cx="252000" cy="252000"/>
          </a:xfrm>
          <a:prstGeom prst="ellipse">
            <a:avLst/>
          </a:prstGeom>
          <a:ln w="28575" cap="rnd">
            <a:solidFill>
              <a:schemeClr val="bg1"/>
            </a:solidFill>
            <a:prstDash val="solid"/>
          </a:ln>
          <a:effectLst/>
        </p:spPr>
      </p:pic>
      <p:sp>
        <p:nvSpPr>
          <p:cNvPr id="84" name="TextBox 2">
            <a:extLst>
              <a:ext uri="{FF2B5EF4-FFF2-40B4-BE49-F238E27FC236}">
                <a16:creationId xmlns:a16="http://schemas.microsoft.com/office/drawing/2014/main" id="{F5B0A06F-8FA9-A4D1-3C6E-01790866E6A9}"/>
              </a:ext>
            </a:extLst>
          </p:cNvPr>
          <p:cNvSpPr txBox="1"/>
          <p:nvPr userDrawn="1"/>
        </p:nvSpPr>
        <p:spPr>
          <a:xfrm>
            <a:off x="8830447" y="6458435"/>
            <a:ext cx="3237243" cy="278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1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1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1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https://</a:t>
            </a:r>
            <a:r>
              <a:rPr lang="en-US" altLang="zh-CN" sz="1100" dirty="0" err="1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github.com</a:t>
            </a:r>
            <a:r>
              <a:rPr lang="en-US" altLang="zh-CN" sz="11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/chenzomi12/</a:t>
            </a:r>
            <a:r>
              <a:rPr lang="en-US" altLang="zh-CN" sz="1100" dirty="0" err="1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AIInfra</a:t>
            </a:r>
            <a:endParaRPr lang="en-US" sz="11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-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423272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6" r:id="rId1"/>
    <p:sldLayoutId id="2147483963" r:id="rId2"/>
    <p:sldLayoutId id="2147483964" r:id="rId3"/>
    <p:sldLayoutId id="2147483981" r:id="rId4"/>
    <p:sldLayoutId id="2147483982" r:id="rId5"/>
    <p:sldLayoutId id="2147483983" r:id="rId6"/>
    <p:sldLayoutId id="2147483984" r:id="rId7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9200" rtl="0" eaLnBrk="1" latinLnBrk="0" hangingPunct="1">
        <a:spcBef>
          <a:spcPct val="0"/>
        </a:spcBef>
        <a:buNone/>
        <a:defRPr sz="58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itchFamily="34" charset="0"/>
        <a:buChar char="•"/>
        <a:defRPr sz="4299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itchFamily="34" charset="0"/>
        <a:buChar char="–"/>
        <a:defRPr sz="3699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itchFamily="34" charset="0"/>
        <a:buChar char="–"/>
        <a:defRPr sz="2699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itchFamily="34" charset="0"/>
        <a:buChar char="»"/>
        <a:defRPr sz="2699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23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719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815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1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7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>
            <a:extLst>
              <a:ext uri="{FF2B5EF4-FFF2-40B4-BE49-F238E27FC236}">
                <a16:creationId xmlns:a16="http://schemas.microsoft.com/office/drawing/2014/main" id="{3355B0D4-6846-924B-AA9C-99607253013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871FFDD-6432-E240-A6DA-1B216C356679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32762DD-A13D-5445-9685-41B4DCE168AB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1" name="Group 18">
              <a:extLst>
                <a:ext uri="{FF2B5EF4-FFF2-40B4-BE49-F238E27FC236}">
                  <a16:creationId xmlns:a16="http://schemas.microsoft.com/office/drawing/2014/main" id="{4AEA648F-58C8-1047-A1AF-A32C632845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2" name="Rectangle 19">
                <a:extLst>
                  <a:ext uri="{FF2B5EF4-FFF2-40B4-BE49-F238E27FC236}">
                    <a16:creationId xmlns:a16="http://schemas.microsoft.com/office/drawing/2014/main" id="{16DAECD4-EFBF-474C-9A0F-358CF912C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0">
                <a:extLst>
                  <a:ext uri="{FF2B5EF4-FFF2-40B4-BE49-F238E27FC236}">
                    <a16:creationId xmlns:a16="http://schemas.microsoft.com/office/drawing/2014/main" id="{CDB54574-D1F2-7E4A-9FC2-1C7AD380EE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1">
                <a:extLst>
                  <a:ext uri="{FF2B5EF4-FFF2-40B4-BE49-F238E27FC236}">
                    <a16:creationId xmlns:a16="http://schemas.microsoft.com/office/drawing/2014/main" id="{1D9E17C3-90E4-7649-B27A-BA4C3C5C05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2">
                <a:extLst>
                  <a:ext uri="{FF2B5EF4-FFF2-40B4-BE49-F238E27FC236}">
                    <a16:creationId xmlns:a16="http://schemas.microsoft.com/office/drawing/2014/main" id="{1E0D0851-FABF-A24F-8902-CFC9EFE2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23">
              <a:extLst>
                <a:ext uri="{FF2B5EF4-FFF2-40B4-BE49-F238E27FC236}">
                  <a16:creationId xmlns:a16="http://schemas.microsoft.com/office/drawing/2014/main" id="{1F001566-E2EE-C748-B643-DC71C04B82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68" name="Rectangle 24">
                <a:extLst>
                  <a:ext uri="{FF2B5EF4-FFF2-40B4-BE49-F238E27FC236}">
                    <a16:creationId xmlns:a16="http://schemas.microsoft.com/office/drawing/2014/main" id="{410F3824-FCF7-F04E-A1AB-F4754391E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25">
                <a:extLst>
                  <a:ext uri="{FF2B5EF4-FFF2-40B4-BE49-F238E27FC236}">
                    <a16:creationId xmlns:a16="http://schemas.microsoft.com/office/drawing/2014/main" id="{98C45CA8-CF88-9E43-A2EB-FBAF0D6DA8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26">
                <a:extLst>
                  <a:ext uri="{FF2B5EF4-FFF2-40B4-BE49-F238E27FC236}">
                    <a16:creationId xmlns:a16="http://schemas.microsoft.com/office/drawing/2014/main" id="{CF33E281-A40D-DA43-A313-57A13192C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27">
                <a:extLst>
                  <a:ext uri="{FF2B5EF4-FFF2-40B4-BE49-F238E27FC236}">
                    <a16:creationId xmlns:a16="http://schemas.microsoft.com/office/drawing/2014/main" id="{7D2AEC8B-63C0-304C-A190-9CA72D7A0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28">
              <a:extLst>
                <a:ext uri="{FF2B5EF4-FFF2-40B4-BE49-F238E27FC236}">
                  <a16:creationId xmlns:a16="http://schemas.microsoft.com/office/drawing/2014/main" id="{0C596433-8603-F24C-AEBC-D056413665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4" name="Rectangle 29">
                <a:extLst>
                  <a:ext uri="{FF2B5EF4-FFF2-40B4-BE49-F238E27FC236}">
                    <a16:creationId xmlns:a16="http://schemas.microsoft.com/office/drawing/2014/main" id="{163DC086-4FD6-B949-B16E-D00693AAE4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0">
                <a:extLst>
                  <a:ext uri="{FF2B5EF4-FFF2-40B4-BE49-F238E27FC236}">
                    <a16:creationId xmlns:a16="http://schemas.microsoft.com/office/drawing/2014/main" id="{D4393B97-292F-F048-A775-5C8CC1D06D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1">
                <a:extLst>
                  <a:ext uri="{FF2B5EF4-FFF2-40B4-BE49-F238E27FC236}">
                    <a16:creationId xmlns:a16="http://schemas.microsoft.com/office/drawing/2014/main" id="{F9ACC9AA-A151-BB47-B95E-BD1794FF1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2">
                <a:extLst>
                  <a:ext uri="{FF2B5EF4-FFF2-40B4-BE49-F238E27FC236}">
                    <a16:creationId xmlns:a16="http://schemas.microsoft.com/office/drawing/2014/main" id="{BDBC2EEE-6947-6242-AA85-D27943ABF7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33">
              <a:extLst>
                <a:ext uri="{FF2B5EF4-FFF2-40B4-BE49-F238E27FC236}">
                  <a16:creationId xmlns:a16="http://schemas.microsoft.com/office/drawing/2014/main" id="{6CB4D485-15B4-7248-93DE-47357A9A34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0" name="Rectangle 34">
                <a:extLst>
                  <a:ext uri="{FF2B5EF4-FFF2-40B4-BE49-F238E27FC236}">
                    <a16:creationId xmlns:a16="http://schemas.microsoft.com/office/drawing/2014/main" id="{17E7BDFE-F5AE-2546-80F1-6D3A420E5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5">
                <a:extLst>
                  <a:ext uri="{FF2B5EF4-FFF2-40B4-BE49-F238E27FC236}">
                    <a16:creationId xmlns:a16="http://schemas.microsoft.com/office/drawing/2014/main" id="{27CBD566-8C0A-0D43-838D-ACD3A1C484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36">
                <a:extLst>
                  <a:ext uri="{FF2B5EF4-FFF2-40B4-BE49-F238E27FC236}">
                    <a16:creationId xmlns:a16="http://schemas.microsoft.com/office/drawing/2014/main" id="{AD1533C6-7181-0B40-AA93-DF9FA720F8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7">
                <a:extLst>
                  <a:ext uri="{FF2B5EF4-FFF2-40B4-BE49-F238E27FC236}">
                    <a16:creationId xmlns:a16="http://schemas.microsoft.com/office/drawing/2014/main" id="{0AD3C1B9-C92D-BB46-B25C-33947C640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38">
              <a:extLst>
                <a:ext uri="{FF2B5EF4-FFF2-40B4-BE49-F238E27FC236}">
                  <a16:creationId xmlns:a16="http://schemas.microsoft.com/office/drawing/2014/main" id="{4A756452-635E-CC4E-B0D8-F467590AD7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6" name="Rectangle 39">
                <a:extLst>
                  <a:ext uri="{FF2B5EF4-FFF2-40B4-BE49-F238E27FC236}">
                    <a16:creationId xmlns:a16="http://schemas.microsoft.com/office/drawing/2014/main" id="{107637FE-00CE-A44F-A5EA-FA149E6AE9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0">
                <a:extLst>
                  <a:ext uri="{FF2B5EF4-FFF2-40B4-BE49-F238E27FC236}">
                    <a16:creationId xmlns:a16="http://schemas.microsoft.com/office/drawing/2014/main" id="{B82B564F-B2F3-BC41-B78F-9EC516DDD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1">
                <a:extLst>
                  <a:ext uri="{FF2B5EF4-FFF2-40B4-BE49-F238E27FC236}">
                    <a16:creationId xmlns:a16="http://schemas.microsoft.com/office/drawing/2014/main" id="{470DDBB4-E781-4E45-9C2A-64EBBFFD4E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2">
                <a:extLst>
                  <a:ext uri="{FF2B5EF4-FFF2-40B4-BE49-F238E27FC236}">
                    <a16:creationId xmlns:a16="http://schemas.microsoft.com/office/drawing/2014/main" id="{A7A4D643-CAD2-F54C-80D4-1C8C43B1B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43">
              <a:extLst>
                <a:ext uri="{FF2B5EF4-FFF2-40B4-BE49-F238E27FC236}">
                  <a16:creationId xmlns:a16="http://schemas.microsoft.com/office/drawing/2014/main" id="{3A0837DC-29F2-4F46-9E11-29C20DB559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2" name="Rectangle 44">
                <a:extLst>
                  <a:ext uri="{FF2B5EF4-FFF2-40B4-BE49-F238E27FC236}">
                    <a16:creationId xmlns:a16="http://schemas.microsoft.com/office/drawing/2014/main" id="{BE48E465-1B00-9D49-AC97-F6F7C2E8C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5">
                <a:extLst>
                  <a:ext uri="{FF2B5EF4-FFF2-40B4-BE49-F238E27FC236}">
                    <a16:creationId xmlns:a16="http://schemas.microsoft.com/office/drawing/2014/main" id="{665052F5-ED4C-3D40-9364-F4472472FF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46">
                <a:extLst>
                  <a:ext uri="{FF2B5EF4-FFF2-40B4-BE49-F238E27FC236}">
                    <a16:creationId xmlns:a16="http://schemas.microsoft.com/office/drawing/2014/main" id="{E4DF1BCE-5122-3E4D-B4AC-67772AC8C7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7">
                <a:extLst>
                  <a:ext uri="{FF2B5EF4-FFF2-40B4-BE49-F238E27FC236}">
                    <a16:creationId xmlns:a16="http://schemas.microsoft.com/office/drawing/2014/main" id="{89E0A5A8-FB3E-4A45-B2D5-BDE5F4692B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48">
              <a:extLst>
                <a:ext uri="{FF2B5EF4-FFF2-40B4-BE49-F238E27FC236}">
                  <a16:creationId xmlns:a16="http://schemas.microsoft.com/office/drawing/2014/main" id="{70683C75-B226-3543-81B5-F2BD7AEC54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8" name="Rectangle 49">
                <a:extLst>
                  <a:ext uri="{FF2B5EF4-FFF2-40B4-BE49-F238E27FC236}">
                    <a16:creationId xmlns:a16="http://schemas.microsoft.com/office/drawing/2014/main" id="{7A428253-9AB8-4F42-86AC-56642765B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0">
                <a:extLst>
                  <a:ext uri="{FF2B5EF4-FFF2-40B4-BE49-F238E27FC236}">
                    <a16:creationId xmlns:a16="http://schemas.microsoft.com/office/drawing/2014/main" id="{1A5E5F46-FA51-0F40-AE49-8605572F5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1">
                <a:extLst>
                  <a:ext uri="{FF2B5EF4-FFF2-40B4-BE49-F238E27FC236}">
                    <a16:creationId xmlns:a16="http://schemas.microsoft.com/office/drawing/2014/main" id="{D6EA7C46-8AD1-8C44-8050-33AA8DD7A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2">
                <a:extLst>
                  <a:ext uri="{FF2B5EF4-FFF2-40B4-BE49-F238E27FC236}">
                    <a16:creationId xmlns:a16="http://schemas.microsoft.com/office/drawing/2014/main" id="{ADD6BE2A-B5E4-2E48-B4DA-75B2FDCCA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53">
              <a:extLst>
                <a:ext uri="{FF2B5EF4-FFF2-40B4-BE49-F238E27FC236}">
                  <a16:creationId xmlns:a16="http://schemas.microsoft.com/office/drawing/2014/main" id="{8165E06C-8754-814D-A59B-8FD0177B53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4" name="Rectangle 54">
                <a:extLst>
                  <a:ext uri="{FF2B5EF4-FFF2-40B4-BE49-F238E27FC236}">
                    <a16:creationId xmlns:a16="http://schemas.microsoft.com/office/drawing/2014/main" id="{9803523F-7203-F345-ADED-865DC350A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5">
                <a:extLst>
                  <a:ext uri="{FF2B5EF4-FFF2-40B4-BE49-F238E27FC236}">
                    <a16:creationId xmlns:a16="http://schemas.microsoft.com/office/drawing/2014/main" id="{DA46AC96-797B-5941-8885-16C0CEFBFD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56">
                <a:extLst>
                  <a:ext uri="{FF2B5EF4-FFF2-40B4-BE49-F238E27FC236}">
                    <a16:creationId xmlns:a16="http://schemas.microsoft.com/office/drawing/2014/main" id="{A348BED6-4B21-034F-BACA-ECC475C61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7">
                <a:extLst>
                  <a:ext uri="{FF2B5EF4-FFF2-40B4-BE49-F238E27FC236}">
                    <a16:creationId xmlns:a16="http://schemas.microsoft.com/office/drawing/2014/main" id="{0C67BFA6-2774-854A-93D8-55B87B85F3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58">
              <a:extLst>
                <a:ext uri="{FF2B5EF4-FFF2-40B4-BE49-F238E27FC236}">
                  <a16:creationId xmlns:a16="http://schemas.microsoft.com/office/drawing/2014/main" id="{0E20F6F6-7237-674E-94CA-C1BBBB045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0" name="Rectangle 59">
                <a:extLst>
                  <a:ext uri="{FF2B5EF4-FFF2-40B4-BE49-F238E27FC236}">
                    <a16:creationId xmlns:a16="http://schemas.microsoft.com/office/drawing/2014/main" id="{DBAE8399-A03A-6E44-9446-9070587EC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0">
                <a:extLst>
                  <a:ext uri="{FF2B5EF4-FFF2-40B4-BE49-F238E27FC236}">
                    <a16:creationId xmlns:a16="http://schemas.microsoft.com/office/drawing/2014/main" id="{CA3809A9-271D-2F46-8955-F984C80FC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1">
                <a:extLst>
                  <a:ext uri="{FF2B5EF4-FFF2-40B4-BE49-F238E27FC236}">
                    <a16:creationId xmlns:a16="http://schemas.microsoft.com/office/drawing/2014/main" id="{0D037D57-28BB-3648-B8EB-4250A34B0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2">
                <a:extLst>
                  <a:ext uri="{FF2B5EF4-FFF2-40B4-BE49-F238E27FC236}">
                    <a16:creationId xmlns:a16="http://schemas.microsoft.com/office/drawing/2014/main" id="{DFD582BF-321F-364E-9D05-53350CD923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63">
              <a:extLst>
                <a:ext uri="{FF2B5EF4-FFF2-40B4-BE49-F238E27FC236}">
                  <a16:creationId xmlns:a16="http://schemas.microsoft.com/office/drawing/2014/main" id="{E12726DB-7EE5-E243-9FB9-15A73CAED5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6" name="Rectangle 64">
                <a:extLst>
                  <a:ext uri="{FF2B5EF4-FFF2-40B4-BE49-F238E27FC236}">
                    <a16:creationId xmlns:a16="http://schemas.microsoft.com/office/drawing/2014/main" id="{5C5D3987-D9C6-6F40-ABEB-4D0295D984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5">
                <a:extLst>
                  <a:ext uri="{FF2B5EF4-FFF2-40B4-BE49-F238E27FC236}">
                    <a16:creationId xmlns:a16="http://schemas.microsoft.com/office/drawing/2014/main" id="{173DC0C7-D94B-1E4D-B1A1-D008FE5AE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66">
                <a:extLst>
                  <a:ext uri="{FF2B5EF4-FFF2-40B4-BE49-F238E27FC236}">
                    <a16:creationId xmlns:a16="http://schemas.microsoft.com/office/drawing/2014/main" id="{94849B1F-2909-C942-9B34-9C0D20D2C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7">
                <a:extLst>
                  <a:ext uri="{FF2B5EF4-FFF2-40B4-BE49-F238E27FC236}">
                    <a16:creationId xmlns:a16="http://schemas.microsoft.com/office/drawing/2014/main" id="{2B96F0F2-CF4F-4D46-B6C8-8A87C5C353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68">
              <a:extLst>
                <a:ext uri="{FF2B5EF4-FFF2-40B4-BE49-F238E27FC236}">
                  <a16:creationId xmlns:a16="http://schemas.microsoft.com/office/drawing/2014/main" id="{712A9312-36DB-F245-918A-A4AF63ADAF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2" name="Rectangle 69">
                <a:extLst>
                  <a:ext uri="{FF2B5EF4-FFF2-40B4-BE49-F238E27FC236}">
                    <a16:creationId xmlns:a16="http://schemas.microsoft.com/office/drawing/2014/main" id="{33F68D39-506B-134E-B390-591C14CB34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0">
                <a:extLst>
                  <a:ext uri="{FF2B5EF4-FFF2-40B4-BE49-F238E27FC236}">
                    <a16:creationId xmlns:a16="http://schemas.microsoft.com/office/drawing/2014/main" id="{0871189D-41C5-E94B-BAB2-C6996E788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1">
                <a:extLst>
                  <a:ext uri="{FF2B5EF4-FFF2-40B4-BE49-F238E27FC236}">
                    <a16:creationId xmlns:a16="http://schemas.microsoft.com/office/drawing/2014/main" id="{4EDB5A23-0A15-094E-A2A8-3ABAC6555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2">
                <a:extLst>
                  <a:ext uri="{FF2B5EF4-FFF2-40B4-BE49-F238E27FC236}">
                    <a16:creationId xmlns:a16="http://schemas.microsoft.com/office/drawing/2014/main" id="{A6DFF519-A475-2D44-B79A-60DD93F0A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73">
              <a:extLst>
                <a:ext uri="{FF2B5EF4-FFF2-40B4-BE49-F238E27FC236}">
                  <a16:creationId xmlns:a16="http://schemas.microsoft.com/office/drawing/2014/main" id="{812B6BC4-4E50-AB42-874A-15E9D7FC9D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8" name="Rectangle 74">
                <a:extLst>
                  <a:ext uri="{FF2B5EF4-FFF2-40B4-BE49-F238E27FC236}">
                    <a16:creationId xmlns:a16="http://schemas.microsoft.com/office/drawing/2014/main" id="{10B3CF41-DF46-7F40-BCBA-733E388A0F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5">
                <a:extLst>
                  <a:ext uri="{FF2B5EF4-FFF2-40B4-BE49-F238E27FC236}">
                    <a16:creationId xmlns:a16="http://schemas.microsoft.com/office/drawing/2014/main" id="{09490481-F2D8-3F40-9DA7-90B1ECA2B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76">
                <a:extLst>
                  <a:ext uri="{FF2B5EF4-FFF2-40B4-BE49-F238E27FC236}">
                    <a16:creationId xmlns:a16="http://schemas.microsoft.com/office/drawing/2014/main" id="{0571F550-46E9-1640-8C21-6BED26826F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7">
                <a:extLst>
                  <a:ext uri="{FF2B5EF4-FFF2-40B4-BE49-F238E27FC236}">
                    <a16:creationId xmlns:a16="http://schemas.microsoft.com/office/drawing/2014/main" id="{FDF8AAA7-4C4D-B743-8716-49BE0ED82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78">
              <a:extLst>
                <a:ext uri="{FF2B5EF4-FFF2-40B4-BE49-F238E27FC236}">
                  <a16:creationId xmlns:a16="http://schemas.microsoft.com/office/drawing/2014/main" id="{C768F846-FE40-F440-BE22-7A873A196E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4" name="Rectangle 79">
                <a:extLst>
                  <a:ext uri="{FF2B5EF4-FFF2-40B4-BE49-F238E27FC236}">
                    <a16:creationId xmlns:a16="http://schemas.microsoft.com/office/drawing/2014/main" id="{A687666E-F1E4-E345-8696-F18815D9C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0">
                <a:extLst>
                  <a:ext uri="{FF2B5EF4-FFF2-40B4-BE49-F238E27FC236}">
                    <a16:creationId xmlns:a16="http://schemas.microsoft.com/office/drawing/2014/main" id="{6DD6FC9D-2F23-8B47-AB88-1C128AF50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6" name="Rectangle 81">
                <a:extLst>
                  <a:ext uri="{FF2B5EF4-FFF2-40B4-BE49-F238E27FC236}">
                    <a16:creationId xmlns:a16="http://schemas.microsoft.com/office/drawing/2014/main" id="{B9C46CBF-8450-944F-A16A-2239B6B202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82">
                <a:extLst>
                  <a:ext uri="{FF2B5EF4-FFF2-40B4-BE49-F238E27FC236}">
                    <a16:creationId xmlns:a16="http://schemas.microsoft.com/office/drawing/2014/main" id="{55C77D5A-EC15-2948-9B90-2FEE957A3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6" name="Rectangle 83">
            <a:extLst>
              <a:ext uri="{FF2B5EF4-FFF2-40B4-BE49-F238E27FC236}">
                <a16:creationId xmlns:a16="http://schemas.microsoft.com/office/drawing/2014/main" id="{2AFED805-51FF-7C41-A4A6-770EC8C3630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77" name="Rectangle 84">
            <a:extLst>
              <a:ext uri="{FF2B5EF4-FFF2-40B4-BE49-F238E27FC236}">
                <a16:creationId xmlns:a16="http://schemas.microsoft.com/office/drawing/2014/main" id="{86991268-F6A3-9340-984F-D4F7641A48B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5096ED63-C01A-E59A-0E51-6A0B0BBA116D}"/>
              </a:ext>
            </a:extLst>
          </p:cNvPr>
          <p:cNvSpPr txBox="1"/>
          <p:nvPr userDrawn="1"/>
        </p:nvSpPr>
        <p:spPr>
          <a:xfrm>
            <a:off x="543605" y="644987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tx1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B9CF2DFB-DA79-1FAD-2622-D489DADA98F8}"/>
              </a:ext>
            </a:extLst>
          </p:cNvPr>
          <p:cNvSpPr txBox="1"/>
          <p:nvPr userDrawn="1"/>
        </p:nvSpPr>
        <p:spPr>
          <a:xfrm>
            <a:off x="8358978" y="650527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chemeClr val="tx1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chemeClr val="tx1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B1FF1E5-88CB-58A6-2633-0268AAB8D1A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621" y="6471608"/>
            <a:ext cx="252000" cy="252000"/>
          </a:xfrm>
          <a:prstGeom prst="ellipse">
            <a:avLst/>
          </a:prstGeom>
          <a:ln w="28575" cap="rnd">
            <a:solidFill>
              <a:schemeClr val="bg1"/>
            </a:solidFill>
            <a:prstDash val="solid"/>
          </a:ln>
          <a:effectLst/>
        </p:spPr>
      </p:pic>
      <p:sp>
        <p:nvSpPr>
          <p:cNvPr id="8" name="TextBox 2">
            <a:extLst>
              <a:ext uri="{FF2B5EF4-FFF2-40B4-BE49-F238E27FC236}">
                <a16:creationId xmlns:a16="http://schemas.microsoft.com/office/drawing/2014/main" id="{8D01B9C1-1218-999A-DD42-4FB0536564EA}"/>
              </a:ext>
            </a:extLst>
          </p:cNvPr>
          <p:cNvSpPr txBox="1"/>
          <p:nvPr userDrawn="1"/>
        </p:nvSpPr>
        <p:spPr>
          <a:xfrm>
            <a:off x="8830447" y="6458435"/>
            <a:ext cx="3237243" cy="278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100" dirty="0">
                <a:solidFill>
                  <a:schemeClr val="tx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100" dirty="0">
                <a:solidFill>
                  <a:schemeClr val="tx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100" dirty="0">
                <a:solidFill>
                  <a:schemeClr val="tx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https://</a:t>
            </a:r>
            <a:r>
              <a:rPr lang="en-US" altLang="zh-CN" sz="1100" dirty="0" err="1">
                <a:solidFill>
                  <a:schemeClr val="tx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github.com</a:t>
            </a:r>
            <a:r>
              <a:rPr lang="en-US" altLang="zh-CN" sz="1100" dirty="0">
                <a:solidFill>
                  <a:schemeClr val="tx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/chenzomi12/</a:t>
            </a:r>
            <a:r>
              <a:rPr lang="en-US" altLang="zh-CN" sz="1100" dirty="0" err="1">
                <a:solidFill>
                  <a:schemeClr val="tx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AIInfra</a:t>
            </a:r>
            <a:endParaRPr lang="en-US" sz="1100" dirty="0">
              <a:solidFill>
                <a:schemeClr val="tx1"/>
              </a:solidFill>
              <a:latin typeface="Gill Sans MT" panose="020B0502020104020203" pitchFamily="34" charset="0"/>
              <a:ea typeface="+mj-ea"/>
              <a:cs typeface="Futura-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211003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49" r:id="rId1"/>
    <p:sldLayoutId id="2147483980" r:id="rId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840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Rectangle 15">
            <a:extLst>
              <a:ext uri="{FF2B5EF4-FFF2-40B4-BE49-F238E27FC236}">
                <a16:creationId xmlns:a16="http://schemas.microsoft.com/office/drawing/2014/main" id="{9198A4EC-9B6A-3249-AB0F-2C7B54FCA14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55" name="组合 154">
            <a:extLst>
              <a:ext uri="{FF2B5EF4-FFF2-40B4-BE49-F238E27FC236}">
                <a16:creationId xmlns:a16="http://schemas.microsoft.com/office/drawing/2014/main" id="{C325AB4E-F86A-864D-B4CB-796E69148147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56" name="矩形 155">
              <a:extLst>
                <a:ext uri="{FF2B5EF4-FFF2-40B4-BE49-F238E27FC236}">
                  <a16:creationId xmlns:a16="http://schemas.microsoft.com/office/drawing/2014/main" id="{28F9D94E-ED0F-3A41-841B-DABDE0E237C8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57" name="Group 18">
              <a:extLst>
                <a:ext uri="{FF2B5EF4-FFF2-40B4-BE49-F238E27FC236}">
                  <a16:creationId xmlns:a16="http://schemas.microsoft.com/office/drawing/2014/main" id="{A233F840-0E81-564E-B143-F110894CEC5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218" name="Rectangle 19">
                <a:extLst>
                  <a:ext uri="{FF2B5EF4-FFF2-40B4-BE49-F238E27FC236}">
                    <a16:creationId xmlns:a16="http://schemas.microsoft.com/office/drawing/2014/main" id="{CBD70A2E-15AA-4C4D-A1F0-6DB40ADE2C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9" name="Rectangle 20">
                <a:extLst>
                  <a:ext uri="{FF2B5EF4-FFF2-40B4-BE49-F238E27FC236}">
                    <a16:creationId xmlns:a16="http://schemas.microsoft.com/office/drawing/2014/main" id="{5A005B31-94F9-1E42-880D-FFA22477FF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20" name="Rectangle 21">
                <a:extLst>
                  <a:ext uri="{FF2B5EF4-FFF2-40B4-BE49-F238E27FC236}">
                    <a16:creationId xmlns:a16="http://schemas.microsoft.com/office/drawing/2014/main" id="{DDDCE69F-4C1D-1243-8C09-1562262E80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21" name="Rectangle 22">
                <a:extLst>
                  <a:ext uri="{FF2B5EF4-FFF2-40B4-BE49-F238E27FC236}">
                    <a16:creationId xmlns:a16="http://schemas.microsoft.com/office/drawing/2014/main" id="{54B59A2F-5F33-3C46-94F0-83F728C4F7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8" name="Group 23">
              <a:extLst>
                <a:ext uri="{FF2B5EF4-FFF2-40B4-BE49-F238E27FC236}">
                  <a16:creationId xmlns:a16="http://schemas.microsoft.com/office/drawing/2014/main" id="{B8A28144-362A-A64D-9561-389D2A7B89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214" name="Rectangle 24">
                <a:extLst>
                  <a:ext uri="{FF2B5EF4-FFF2-40B4-BE49-F238E27FC236}">
                    <a16:creationId xmlns:a16="http://schemas.microsoft.com/office/drawing/2014/main" id="{BBDCCD69-4401-0541-BB6A-0858852136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5" name="Rectangle 25">
                <a:extLst>
                  <a:ext uri="{FF2B5EF4-FFF2-40B4-BE49-F238E27FC236}">
                    <a16:creationId xmlns:a16="http://schemas.microsoft.com/office/drawing/2014/main" id="{DB8A2296-1C6A-C94E-BC1C-EF63A568F6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6" name="Rectangle 26">
                <a:extLst>
                  <a:ext uri="{FF2B5EF4-FFF2-40B4-BE49-F238E27FC236}">
                    <a16:creationId xmlns:a16="http://schemas.microsoft.com/office/drawing/2014/main" id="{9AC3934E-F4A3-F74B-899C-F06385FE55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7" name="Rectangle 27">
                <a:extLst>
                  <a:ext uri="{FF2B5EF4-FFF2-40B4-BE49-F238E27FC236}">
                    <a16:creationId xmlns:a16="http://schemas.microsoft.com/office/drawing/2014/main" id="{E8E19B1A-ADDC-E649-8F85-B4396A2F01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9" name="Group 28">
              <a:extLst>
                <a:ext uri="{FF2B5EF4-FFF2-40B4-BE49-F238E27FC236}">
                  <a16:creationId xmlns:a16="http://schemas.microsoft.com/office/drawing/2014/main" id="{FCDC7B61-993F-834E-8CF4-174EA4309D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210" name="Rectangle 29">
                <a:extLst>
                  <a:ext uri="{FF2B5EF4-FFF2-40B4-BE49-F238E27FC236}">
                    <a16:creationId xmlns:a16="http://schemas.microsoft.com/office/drawing/2014/main" id="{58F16D6E-EDCA-BF47-874B-003E995D1B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1" name="Rectangle 30">
                <a:extLst>
                  <a:ext uri="{FF2B5EF4-FFF2-40B4-BE49-F238E27FC236}">
                    <a16:creationId xmlns:a16="http://schemas.microsoft.com/office/drawing/2014/main" id="{8985A2F5-040F-B04B-8C62-91311C56C0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2" name="Rectangle 31">
                <a:extLst>
                  <a:ext uri="{FF2B5EF4-FFF2-40B4-BE49-F238E27FC236}">
                    <a16:creationId xmlns:a16="http://schemas.microsoft.com/office/drawing/2014/main" id="{C7E75C91-6DBE-0A4F-A577-A08E7EC698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3" name="Rectangle 32">
                <a:extLst>
                  <a:ext uri="{FF2B5EF4-FFF2-40B4-BE49-F238E27FC236}">
                    <a16:creationId xmlns:a16="http://schemas.microsoft.com/office/drawing/2014/main" id="{AA565E94-5C52-B747-942D-08843DACEA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0" name="Group 33">
              <a:extLst>
                <a:ext uri="{FF2B5EF4-FFF2-40B4-BE49-F238E27FC236}">
                  <a16:creationId xmlns:a16="http://schemas.microsoft.com/office/drawing/2014/main" id="{5100AAF4-59F9-5041-92C6-FBC32A97B71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206" name="Rectangle 34">
                <a:extLst>
                  <a:ext uri="{FF2B5EF4-FFF2-40B4-BE49-F238E27FC236}">
                    <a16:creationId xmlns:a16="http://schemas.microsoft.com/office/drawing/2014/main" id="{EF31E4DE-1A95-2B4C-9179-B110CC6EC3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7" name="Rectangle 35">
                <a:extLst>
                  <a:ext uri="{FF2B5EF4-FFF2-40B4-BE49-F238E27FC236}">
                    <a16:creationId xmlns:a16="http://schemas.microsoft.com/office/drawing/2014/main" id="{8B98FEFC-874D-C94A-B7AF-10D539CD07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8" name="Rectangle 36">
                <a:extLst>
                  <a:ext uri="{FF2B5EF4-FFF2-40B4-BE49-F238E27FC236}">
                    <a16:creationId xmlns:a16="http://schemas.microsoft.com/office/drawing/2014/main" id="{44ABBBBE-3CC2-A94F-87EB-562F2FA42A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9" name="Rectangle 37">
                <a:extLst>
                  <a:ext uri="{FF2B5EF4-FFF2-40B4-BE49-F238E27FC236}">
                    <a16:creationId xmlns:a16="http://schemas.microsoft.com/office/drawing/2014/main" id="{E1BEDB34-F753-294A-AF25-EF5B330E1C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1" name="Group 38">
              <a:extLst>
                <a:ext uri="{FF2B5EF4-FFF2-40B4-BE49-F238E27FC236}">
                  <a16:creationId xmlns:a16="http://schemas.microsoft.com/office/drawing/2014/main" id="{7FD0430A-75CD-4F46-9BFB-3A9AEC95612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202" name="Rectangle 39">
                <a:extLst>
                  <a:ext uri="{FF2B5EF4-FFF2-40B4-BE49-F238E27FC236}">
                    <a16:creationId xmlns:a16="http://schemas.microsoft.com/office/drawing/2014/main" id="{1BECE383-23DC-FD47-A037-AE2D9F60D1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3" name="Rectangle 40">
                <a:extLst>
                  <a:ext uri="{FF2B5EF4-FFF2-40B4-BE49-F238E27FC236}">
                    <a16:creationId xmlns:a16="http://schemas.microsoft.com/office/drawing/2014/main" id="{72F94538-242B-4644-B340-6748418F12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4" name="Rectangle 41">
                <a:extLst>
                  <a:ext uri="{FF2B5EF4-FFF2-40B4-BE49-F238E27FC236}">
                    <a16:creationId xmlns:a16="http://schemas.microsoft.com/office/drawing/2014/main" id="{5E66C5BE-F6EC-034A-8E11-63B5DAB9D9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5" name="Rectangle 42">
                <a:extLst>
                  <a:ext uri="{FF2B5EF4-FFF2-40B4-BE49-F238E27FC236}">
                    <a16:creationId xmlns:a16="http://schemas.microsoft.com/office/drawing/2014/main" id="{719AD067-5D18-B544-B0E3-7BC638EB8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2" name="Group 43">
              <a:extLst>
                <a:ext uri="{FF2B5EF4-FFF2-40B4-BE49-F238E27FC236}">
                  <a16:creationId xmlns:a16="http://schemas.microsoft.com/office/drawing/2014/main" id="{0EA8E840-08BC-7F41-A630-03237F04F07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198" name="Rectangle 44">
                <a:extLst>
                  <a:ext uri="{FF2B5EF4-FFF2-40B4-BE49-F238E27FC236}">
                    <a16:creationId xmlns:a16="http://schemas.microsoft.com/office/drawing/2014/main" id="{43165ABB-B500-0743-AFE0-01D13D7274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9" name="Rectangle 45">
                <a:extLst>
                  <a:ext uri="{FF2B5EF4-FFF2-40B4-BE49-F238E27FC236}">
                    <a16:creationId xmlns:a16="http://schemas.microsoft.com/office/drawing/2014/main" id="{EB75955D-7623-7B4B-BE16-D86D2E0A20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0" name="Rectangle 46">
                <a:extLst>
                  <a:ext uri="{FF2B5EF4-FFF2-40B4-BE49-F238E27FC236}">
                    <a16:creationId xmlns:a16="http://schemas.microsoft.com/office/drawing/2014/main" id="{9CD5011A-4CD9-B245-B021-8404CAB38B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1" name="Rectangle 47">
                <a:extLst>
                  <a:ext uri="{FF2B5EF4-FFF2-40B4-BE49-F238E27FC236}">
                    <a16:creationId xmlns:a16="http://schemas.microsoft.com/office/drawing/2014/main" id="{DC3DEB0B-16F1-324A-B79C-86C6B1A05C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3" name="Group 48">
              <a:extLst>
                <a:ext uri="{FF2B5EF4-FFF2-40B4-BE49-F238E27FC236}">
                  <a16:creationId xmlns:a16="http://schemas.microsoft.com/office/drawing/2014/main" id="{2BF6BE56-7D14-8E44-B4D6-8F47A480497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194" name="Rectangle 49">
                <a:extLst>
                  <a:ext uri="{FF2B5EF4-FFF2-40B4-BE49-F238E27FC236}">
                    <a16:creationId xmlns:a16="http://schemas.microsoft.com/office/drawing/2014/main" id="{0A141B8E-E1D5-E74C-A241-CB18F35581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5" name="Rectangle 50">
                <a:extLst>
                  <a:ext uri="{FF2B5EF4-FFF2-40B4-BE49-F238E27FC236}">
                    <a16:creationId xmlns:a16="http://schemas.microsoft.com/office/drawing/2014/main" id="{59E3AD38-4D95-DD42-BEA1-9A607EE0BC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6" name="Rectangle 51">
                <a:extLst>
                  <a:ext uri="{FF2B5EF4-FFF2-40B4-BE49-F238E27FC236}">
                    <a16:creationId xmlns:a16="http://schemas.microsoft.com/office/drawing/2014/main" id="{4AF8E431-625B-3A46-91AF-A824CB61B7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7" name="Rectangle 52">
                <a:extLst>
                  <a:ext uri="{FF2B5EF4-FFF2-40B4-BE49-F238E27FC236}">
                    <a16:creationId xmlns:a16="http://schemas.microsoft.com/office/drawing/2014/main" id="{7BBF8B0B-BDFA-E14E-A2C7-5D7BCCB925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4" name="Group 53">
              <a:extLst>
                <a:ext uri="{FF2B5EF4-FFF2-40B4-BE49-F238E27FC236}">
                  <a16:creationId xmlns:a16="http://schemas.microsoft.com/office/drawing/2014/main" id="{F9D7864F-61FE-374A-AC8D-1F360708FDA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190" name="Rectangle 54">
                <a:extLst>
                  <a:ext uri="{FF2B5EF4-FFF2-40B4-BE49-F238E27FC236}">
                    <a16:creationId xmlns:a16="http://schemas.microsoft.com/office/drawing/2014/main" id="{F8843224-1EAA-9E4F-8FF7-C361E61DB3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1" name="Rectangle 55">
                <a:extLst>
                  <a:ext uri="{FF2B5EF4-FFF2-40B4-BE49-F238E27FC236}">
                    <a16:creationId xmlns:a16="http://schemas.microsoft.com/office/drawing/2014/main" id="{E590E694-6B67-2745-87D8-669AB6020B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2" name="Rectangle 56">
                <a:extLst>
                  <a:ext uri="{FF2B5EF4-FFF2-40B4-BE49-F238E27FC236}">
                    <a16:creationId xmlns:a16="http://schemas.microsoft.com/office/drawing/2014/main" id="{ADD943B9-1109-D740-A262-5B137A73AC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3" name="Rectangle 57">
                <a:extLst>
                  <a:ext uri="{FF2B5EF4-FFF2-40B4-BE49-F238E27FC236}">
                    <a16:creationId xmlns:a16="http://schemas.microsoft.com/office/drawing/2014/main" id="{C30D371E-65D2-8F45-9196-0B142E7948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5" name="Group 58">
              <a:extLst>
                <a:ext uri="{FF2B5EF4-FFF2-40B4-BE49-F238E27FC236}">
                  <a16:creationId xmlns:a16="http://schemas.microsoft.com/office/drawing/2014/main" id="{EC545055-A1AB-B546-989A-AC7E3419DC7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186" name="Rectangle 59">
                <a:extLst>
                  <a:ext uri="{FF2B5EF4-FFF2-40B4-BE49-F238E27FC236}">
                    <a16:creationId xmlns:a16="http://schemas.microsoft.com/office/drawing/2014/main" id="{FA66ABA9-C5DB-FD4C-A0FC-B848059AC7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7" name="Rectangle 60">
                <a:extLst>
                  <a:ext uri="{FF2B5EF4-FFF2-40B4-BE49-F238E27FC236}">
                    <a16:creationId xmlns:a16="http://schemas.microsoft.com/office/drawing/2014/main" id="{AA9C4B0C-6091-F244-9619-9EE27B684E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8" name="Rectangle 61">
                <a:extLst>
                  <a:ext uri="{FF2B5EF4-FFF2-40B4-BE49-F238E27FC236}">
                    <a16:creationId xmlns:a16="http://schemas.microsoft.com/office/drawing/2014/main" id="{A1258E41-8B7B-1B49-8AF7-19E26014F3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9" name="Rectangle 62">
                <a:extLst>
                  <a:ext uri="{FF2B5EF4-FFF2-40B4-BE49-F238E27FC236}">
                    <a16:creationId xmlns:a16="http://schemas.microsoft.com/office/drawing/2014/main" id="{E3D6D0D7-CFAA-804F-B06C-46CFF4A8AD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6" name="Group 63">
              <a:extLst>
                <a:ext uri="{FF2B5EF4-FFF2-40B4-BE49-F238E27FC236}">
                  <a16:creationId xmlns:a16="http://schemas.microsoft.com/office/drawing/2014/main" id="{A38CBBCA-2B30-4A42-8601-43E73250847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182" name="Rectangle 64">
                <a:extLst>
                  <a:ext uri="{FF2B5EF4-FFF2-40B4-BE49-F238E27FC236}">
                    <a16:creationId xmlns:a16="http://schemas.microsoft.com/office/drawing/2014/main" id="{B5A0780E-5857-6646-9BC2-949D4AF162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3" name="Rectangle 65">
                <a:extLst>
                  <a:ext uri="{FF2B5EF4-FFF2-40B4-BE49-F238E27FC236}">
                    <a16:creationId xmlns:a16="http://schemas.microsoft.com/office/drawing/2014/main" id="{A44A7CA5-4E8D-0841-B1D6-2947627BA5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4" name="Rectangle 66">
                <a:extLst>
                  <a:ext uri="{FF2B5EF4-FFF2-40B4-BE49-F238E27FC236}">
                    <a16:creationId xmlns:a16="http://schemas.microsoft.com/office/drawing/2014/main" id="{51A28DA6-5251-6C4A-8CEA-72A9F45D20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5" name="Rectangle 67">
                <a:extLst>
                  <a:ext uri="{FF2B5EF4-FFF2-40B4-BE49-F238E27FC236}">
                    <a16:creationId xmlns:a16="http://schemas.microsoft.com/office/drawing/2014/main" id="{479E0E82-6CA7-E24A-A62F-1C26DAC55E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7" name="Group 68">
              <a:extLst>
                <a:ext uri="{FF2B5EF4-FFF2-40B4-BE49-F238E27FC236}">
                  <a16:creationId xmlns:a16="http://schemas.microsoft.com/office/drawing/2014/main" id="{0072C369-7EF8-914F-8573-13CB59EB895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178" name="Rectangle 69">
                <a:extLst>
                  <a:ext uri="{FF2B5EF4-FFF2-40B4-BE49-F238E27FC236}">
                    <a16:creationId xmlns:a16="http://schemas.microsoft.com/office/drawing/2014/main" id="{A76F4F57-FB00-5242-845A-A2FF158C0F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9" name="Rectangle 70">
                <a:extLst>
                  <a:ext uri="{FF2B5EF4-FFF2-40B4-BE49-F238E27FC236}">
                    <a16:creationId xmlns:a16="http://schemas.microsoft.com/office/drawing/2014/main" id="{7DD72635-4687-794C-B03C-EE97A2F2AD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0" name="Rectangle 71">
                <a:extLst>
                  <a:ext uri="{FF2B5EF4-FFF2-40B4-BE49-F238E27FC236}">
                    <a16:creationId xmlns:a16="http://schemas.microsoft.com/office/drawing/2014/main" id="{2DE15353-10F5-A049-8879-B5A70028B5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1" name="Rectangle 72">
                <a:extLst>
                  <a:ext uri="{FF2B5EF4-FFF2-40B4-BE49-F238E27FC236}">
                    <a16:creationId xmlns:a16="http://schemas.microsoft.com/office/drawing/2014/main" id="{6EC95F4C-62BF-7D4A-8934-13C9C81E66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8" name="Group 73">
              <a:extLst>
                <a:ext uri="{FF2B5EF4-FFF2-40B4-BE49-F238E27FC236}">
                  <a16:creationId xmlns:a16="http://schemas.microsoft.com/office/drawing/2014/main" id="{45E4EBBA-7060-8A47-AA90-AD8DA7C4AA0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174" name="Rectangle 74">
                <a:extLst>
                  <a:ext uri="{FF2B5EF4-FFF2-40B4-BE49-F238E27FC236}">
                    <a16:creationId xmlns:a16="http://schemas.microsoft.com/office/drawing/2014/main" id="{D5C2CE4A-C96B-354B-B056-379259642D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5" name="Rectangle 75">
                <a:extLst>
                  <a:ext uri="{FF2B5EF4-FFF2-40B4-BE49-F238E27FC236}">
                    <a16:creationId xmlns:a16="http://schemas.microsoft.com/office/drawing/2014/main" id="{DEA736AA-A045-D24E-9CCE-2EE2BD6F08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6" name="Rectangle 76">
                <a:extLst>
                  <a:ext uri="{FF2B5EF4-FFF2-40B4-BE49-F238E27FC236}">
                    <a16:creationId xmlns:a16="http://schemas.microsoft.com/office/drawing/2014/main" id="{64595299-D994-7D4C-B599-B0CC37A8B7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7" name="Rectangle 77">
                <a:extLst>
                  <a:ext uri="{FF2B5EF4-FFF2-40B4-BE49-F238E27FC236}">
                    <a16:creationId xmlns:a16="http://schemas.microsoft.com/office/drawing/2014/main" id="{FFFE457F-1583-9042-B1A7-A80A37B6BC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9" name="Group 78">
              <a:extLst>
                <a:ext uri="{FF2B5EF4-FFF2-40B4-BE49-F238E27FC236}">
                  <a16:creationId xmlns:a16="http://schemas.microsoft.com/office/drawing/2014/main" id="{83C6DA56-71F7-E74A-A1B2-CC375FB312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170" name="Rectangle 79">
                <a:extLst>
                  <a:ext uri="{FF2B5EF4-FFF2-40B4-BE49-F238E27FC236}">
                    <a16:creationId xmlns:a16="http://schemas.microsoft.com/office/drawing/2014/main" id="{DFC8C74F-C6F8-B841-BCAA-4E6F37F0A7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1" name="Rectangle 80">
                <a:extLst>
                  <a:ext uri="{FF2B5EF4-FFF2-40B4-BE49-F238E27FC236}">
                    <a16:creationId xmlns:a16="http://schemas.microsoft.com/office/drawing/2014/main" id="{DF66519A-6C6C-814B-AE2E-74156157EA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2" name="Rectangle 81">
                <a:extLst>
                  <a:ext uri="{FF2B5EF4-FFF2-40B4-BE49-F238E27FC236}">
                    <a16:creationId xmlns:a16="http://schemas.microsoft.com/office/drawing/2014/main" id="{CE444995-45BD-8445-9E1E-75E81A06DC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3" name="Rectangle 82">
                <a:extLst>
                  <a:ext uri="{FF2B5EF4-FFF2-40B4-BE49-F238E27FC236}">
                    <a16:creationId xmlns:a16="http://schemas.microsoft.com/office/drawing/2014/main" id="{9E95CFED-29BF-3F4C-9D82-AE7B6D340A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222" name="Rectangle 83">
            <a:extLst>
              <a:ext uri="{FF2B5EF4-FFF2-40B4-BE49-F238E27FC236}">
                <a16:creationId xmlns:a16="http://schemas.microsoft.com/office/drawing/2014/main" id="{2954C821-269E-8D46-984E-749A5F6397A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223" name="Rectangle 84">
            <a:extLst>
              <a:ext uri="{FF2B5EF4-FFF2-40B4-BE49-F238E27FC236}">
                <a16:creationId xmlns:a16="http://schemas.microsoft.com/office/drawing/2014/main" id="{8291468C-A8EF-4D44-8440-C437714C366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4C85EC5A-B1D1-236C-C798-DC56D534838F}"/>
              </a:ext>
            </a:extLst>
          </p:cNvPr>
          <p:cNvSpPr txBox="1"/>
          <p:nvPr userDrawn="1"/>
        </p:nvSpPr>
        <p:spPr>
          <a:xfrm>
            <a:off x="543605" y="644987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B3DB6D1D-51F7-460F-4A45-A4BDD851537B}"/>
              </a:ext>
            </a:extLst>
          </p:cNvPr>
          <p:cNvSpPr txBox="1"/>
          <p:nvPr userDrawn="1"/>
        </p:nvSpPr>
        <p:spPr>
          <a:xfrm>
            <a:off x="8358978" y="650527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chemeClr val="bg1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chemeClr val="bg1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C047373-B0DC-3662-9BAC-5CC22CC6A57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621" y="6471608"/>
            <a:ext cx="252000" cy="252000"/>
          </a:xfrm>
          <a:prstGeom prst="ellipse">
            <a:avLst/>
          </a:prstGeom>
          <a:ln w="28575" cap="rnd">
            <a:solidFill>
              <a:schemeClr val="bg1"/>
            </a:solidFill>
            <a:prstDash val="solid"/>
          </a:ln>
          <a:effectLst/>
        </p:spPr>
      </p:pic>
      <p:sp>
        <p:nvSpPr>
          <p:cNvPr id="5" name="TextBox 2">
            <a:extLst>
              <a:ext uri="{FF2B5EF4-FFF2-40B4-BE49-F238E27FC236}">
                <a16:creationId xmlns:a16="http://schemas.microsoft.com/office/drawing/2014/main" id="{3A25B12D-379F-F36E-B68A-3F21FED73F90}"/>
              </a:ext>
            </a:extLst>
          </p:cNvPr>
          <p:cNvSpPr txBox="1"/>
          <p:nvPr userDrawn="1"/>
        </p:nvSpPr>
        <p:spPr>
          <a:xfrm>
            <a:off x="8830447" y="6458435"/>
            <a:ext cx="3237243" cy="278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10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10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10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https://</a:t>
            </a:r>
            <a:r>
              <a:rPr lang="en-US" altLang="zh-CN" sz="1100" dirty="0" err="1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github.com</a:t>
            </a:r>
            <a:r>
              <a:rPr lang="en-US" altLang="zh-CN" sz="110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/chenzomi12/</a:t>
            </a:r>
            <a:r>
              <a:rPr lang="en-US" altLang="zh-CN" sz="1100" dirty="0" err="1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AIInfra</a:t>
            </a:r>
            <a:endParaRPr lang="en-US" sz="1100" dirty="0">
              <a:solidFill>
                <a:schemeClr val="bg1"/>
              </a:solidFill>
              <a:latin typeface="Gill Sans MT" panose="020B0502020104020203" pitchFamily="34" charset="0"/>
              <a:ea typeface="+mj-ea"/>
              <a:cs typeface="Futura-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50798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1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5F1158-B1AA-8F41-AF0A-FEA0EC187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968" y="2394856"/>
            <a:ext cx="6891755" cy="18890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F8FC7CCD-75EB-9C44-BC7D-29679334A8CA}"/>
              </a:ext>
            </a:extLst>
          </p:cNvPr>
          <p:cNvSpPr txBox="1">
            <a:spLocks/>
          </p:cNvSpPr>
          <p:nvPr userDrawn="1"/>
        </p:nvSpPr>
        <p:spPr>
          <a:xfrm>
            <a:off x="7979357" y="2794960"/>
            <a:ext cx="3225168" cy="20299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065"/>
              </a:lnSpc>
            </a:pP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Copyright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©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2024 XXX Technologies Co., Ltd.</a:t>
            </a:r>
            <a:b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</a:b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All Rights Reserved.</a:t>
            </a: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information in this document may contain predictive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statements including, without limitation, statements regarding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future financial and operating results, future product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portfolio, new technology, etc. There are a number of factors that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could cause actual results and developments to differ materially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from those expressed or implied in the predictive statements.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Therefore, such information is provided for reference purpose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only and constitutes neither an offer nor an acceptance. XXX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may change the information at any time without notice. </a:t>
            </a:r>
          </a:p>
          <a:p>
            <a:pPr>
              <a:lnSpc>
                <a:spcPts val="1065"/>
              </a:lnSpc>
            </a:pPr>
            <a:endParaRPr kumimoji="1" lang="zh-CN" altLang="en-US" sz="779" dirty="0">
              <a:solidFill>
                <a:srgbClr val="1D1D1B"/>
              </a:solidFill>
              <a:latin typeface="+mn-lt"/>
            </a:endParaRPr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12B8F806-ABD5-064C-8793-5E22C72554FD}"/>
              </a:ext>
            </a:extLst>
          </p:cNvPr>
          <p:cNvSpPr txBox="1">
            <a:spLocks/>
          </p:cNvSpPr>
          <p:nvPr userDrawn="1"/>
        </p:nvSpPr>
        <p:spPr>
          <a:xfrm>
            <a:off x="7987276" y="1599191"/>
            <a:ext cx="3477701" cy="4911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1"/>
              </a:lnSpc>
              <a:spcBef>
                <a:spcPts val="0"/>
              </a:spcBef>
            </a:pP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把</a:t>
            </a:r>
            <a: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AI</a:t>
            </a: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系统带入每个开发者、每个家庭、</a:t>
            </a:r>
            <a:b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</a:b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每个组织，构建万物互联的智能世界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1235B6F-D691-2C40-93D4-EC5427ADDFB0}"/>
              </a:ext>
            </a:extLst>
          </p:cNvPr>
          <p:cNvSpPr txBox="1">
            <a:spLocks/>
          </p:cNvSpPr>
          <p:nvPr userDrawn="1"/>
        </p:nvSpPr>
        <p:spPr>
          <a:xfrm>
            <a:off x="7977672" y="2106124"/>
            <a:ext cx="3481833" cy="58280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94"/>
              </a:lnSpc>
            </a:pP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Bring AI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System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to every person, home and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intelligent world.</a:t>
            </a:r>
            <a:endParaRPr kumimoji="1" lang="zh-CN" altLang="en-US" sz="1200" dirty="0">
              <a:solidFill>
                <a:srgbClr val="1D1D1B"/>
              </a:solidFill>
              <a:latin typeface="Gill Sans MT" panose="020B0502020104020203" pitchFamily="34" charset="0"/>
              <a:ea typeface="Microsoft YaHei" charset="-122"/>
              <a:cs typeface="Microsoft YaHei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D72D31F-379B-7E48-8BAB-A5640DD86C39}"/>
              </a:ext>
            </a:extLst>
          </p:cNvPr>
          <p:cNvSpPr/>
          <p:nvPr userDrawn="1"/>
        </p:nvSpPr>
        <p:spPr bwMode="auto">
          <a:xfrm>
            <a:off x="618969" y="205786"/>
            <a:ext cx="6891755" cy="6446427"/>
          </a:xfrm>
          <a:prstGeom prst="rect">
            <a:avLst/>
          </a:prstGeom>
          <a:blipFill dpi="0" rotWithShape="1">
            <a:blip r:embed="rId3" cstate="screen">
              <a:alphaModFix amt="3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1F3DDE87-89CE-3848-A1C3-2150D6C0F2CD}"/>
              </a:ext>
            </a:extLst>
          </p:cNvPr>
          <p:cNvSpPr txBox="1"/>
          <p:nvPr userDrawn="1"/>
        </p:nvSpPr>
        <p:spPr>
          <a:xfrm>
            <a:off x="8341794" y="4814879"/>
            <a:ext cx="1088553" cy="397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800" b="1" dirty="0">
                <a:solidFill>
                  <a:srgbClr val="C00000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800" b="1" dirty="0">
              <a:solidFill>
                <a:srgbClr val="C00000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EEF0F78-B57F-8D4C-A10F-C1BE427D4B8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7672" y="4861362"/>
            <a:ext cx="304066" cy="304066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3" name="TextBox 2">
            <a:extLst>
              <a:ext uri="{FF2B5EF4-FFF2-40B4-BE49-F238E27FC236}">
                <a16:creationId xmlns:a16="http://schemas.microsoft.com/office/drawing/2014/main" id="{5D60F0F4-118F-1946-A08D-99C1259DCFE3}"/>
              </a:ext>
            </a:extLst>
          </p:cNvPr>
          <p:cNvSpPr txBox="1"/>
          <p:nvPr userDrawn="1"/>
        </p:nvSpPr>
        <p:spPr>
          <a:xfrm>
            <a:off x="7867185" y="5295498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https://</a:t>
            </a:r>
            <a:r>
              <a:rPr lang="en-US" altLang="zh-CN" sz="1000" dirty="0" err="1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github.com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/chenzomi12/</a:t>
            </a:r>
            <a:r>
              <a:rPr lang="en-US" altLang="zh-CN" sz="1000" dirty="0" err="1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AIInfra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-Medium" panose="020B0602020204020303" pitchFamily="34" charset="-79"/>
            </a:endParaRPr>
          </a:p>
        </p:txBody>
      </p:sp>
      <p:sp>
        <p:nvSpPr>
          <p:cNvPr id="14" name="Rectangle 15">
            <a:extLst>
              <a:ext uri="{FF2B5EF4-FFF2-40B4-BE49-F238E27FC236}">
                <a16:creationId xmlns:a16="http://schemas.microsoft.com/office/drawing/2014/main" id="{0EC9B7D7-7D0C-DF4F-AD3A-7486CA53DEF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2B0B6BED-EC97-644A-A3AA-16845E63E14F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60EBDB5A-75AE-9C47-A64F-5171BD8F48E0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7" name="Group 18">
              <a:extLst>
                <a:ext uri="{FF2B5EF4-FFF2-40B4-BE49-F238E27FC236}">
                  <a16:creationId xmlns:a16="http://schemas.microsoft.com/office/drawing/2014/main" id="{527B1546-2E76-7B4C-A868-01866BFAE8E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8" name="Rectangle 19">
                <a:extLst>
                  <a:ext uri="{FF2B5EF4-FFF2-40B4-BE49-F238E27FC236}">
                    <a16:creationId xmlns:a16="http://schemas.microsoft.com/office/drawing/2014/main" id="{A04BE7DC-57AD-E84A-99B6-5748D4F483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9" name="Rectangle 20">
                <a:extLst>
                  <a:ext uri="{FF2B5EF4-FFF2-40B4-BE49-F238E27FC236}">
                    <a16:creationId xmlns:a16="http://schemas.microsoft.com/office/drawing/2014/main" id="{5092770A-CB07-5648-8431-057E93EE9C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80" name="Rectangle 21">
                <a:extLst>
                  <a:ext uri="{FF2B5EF4-FFF2-40B4-BE49-F238E27FC236}">
                    <a16:creationId xmlns:a16="http://schemas.microsoft.com/office/drawing/2014/main" id="{67EF5B91-6FE9-4549-9ECA-04964BEE56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81" name="Rectangle 22">
                <a:extLst>
                  <a:ext uri="{FF2B5EF4-FFF2-40B4-BE49-F238E27FC236}">
                    <a16:creationId xmlns:a16="http://schemas.microsoft.com/office/drawing/2014/main" id="{05182D15-89A2-6045-85B8-2280685F8D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23">
              <a:extLst>
                <a:ext uri="{FF2B5EF4-FFF2-40B4-BE49-F238E27FC236}">
                  <a16:creationId xmlns:a16="http://schemas.microsoft.com/office/drawing/2014/main" id="{BBE18069-10C2-1945-BA80-A024FCF915C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4" name="Rectangle 24">
                <a:extLst>
                  <a:ext uri="{FF2B5EF4-FFF2-40B4-BE49-F238E27FC236}">
                    <a16:creationId xmlns:a16="http://schemas.microsoft.com/office/drawing/2014/main" id="{A96CDD39-1926-5E4E-A9F7-499BEC2361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5">
                <a:extLst>
                  <a:ext uri="{FF2B5EF4-FFF2-40B4-BE49-F238E27FC236}">
                    <a16:creationId xmlns:a16="http://schemas.microsoft.com/office/drawing/2014/main" id="{579B7635-77E5-5941-814B-D0090677EF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6" name="Rectangle 26">
                <a:extLst>
                  <a:ext uri="{FF2B5EF4-FFF2-40B4-BE49-F238E27FC236}">
                    <a16:creationId xmlns:a16="http://schemas.microsoft.com/office/drawing/2014/main" id="{38FBF335-4C26-E44C-A51F-6334936CEB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7">
                <a:extLst>
                  <a:ext uri="{FF2B5EF4-FFF2-40B4-BE49-F238E27FC236}">
                    <a16:creationId xmlns:a16="http://schemas.microsoft.com/office/drawing/2014/main" id="{8A3611F2-FDDF-F141-A871-D946E74F70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28">
              <a:extLst>
                <a:ext uri="{FF2B5EF4-FFF2-40B4-BE49-F238E27FC236}">
                  <a16:creationId xmlns:a16="http://schemas.microsoft.com/office/drawing/2014/main" id="{8682B6F8-0456-EC48-8FBE-44EA6E099FC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70" name="Rectangle 29">
                <a:extLst>
                  <a:ext uri="{FF2B5EF4-FFF2-40B4-BE49-F238E27FC236}">
                    <a16:creationId xmlns:a16="http://schemas.microsoft.com/office/drawing/2014/main" id="{86BB10EF-5D49-5446-B416-860964EAB0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30">
                <a:extLst>
                  <a:ext uri="{FF2B5EF4-FFF2-40B4-BE49-F238E27FC236}">
                    <a16:creationId xmlns:a16="http://schemas.microsoft.com/office/drawing/2014/main" id="{519C7337-95C9-1347-97FA-15907949DE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2" name="Rectangle 31">
                <a:extLst>
                  <a:ext uri="{FF2B5EF4-FFF2-40B4-BE49-F238E27FC236}">
                    <a16:creationId xmlns:a16="http://schemas.microsoft.com/office/drawing/2014/main" id="{BEDA1CC2-7E03-E349-9D8A-35B4EB50D4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32">
                <a:extLst>
                  <a:ext uri="{FF2B5EF4-FFF2-40B4-BE49-F238E27FC236}">
                    <a16:creationId xmlns:a16="http://schemas.microsoft.com/office/drawing/2014/main" id="{6478A1D2-1521-2844-9E68-4B4F96BAA7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33">
              <a:extLst>
                <a:ext uri="{FF2B5EF4-FFF2-40B4-BE49-F238E27FC236}">
                  <a16:creationId xmlns:a16="http://schemas.microsoft.com/office/drawing/2014/main" id="{EBDF60B0-CCA3-6A47-BCD7-DCABD405464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6" name="Rectangle 34">
                <a:extLst>
                  <a:ext uri="{FF2B5EF4-FFF2-40B4-BE49-F238E27FC236}">
                    <a16:creationId xmlns:a16="http://schemas.microsoft.com/office/drawing/2014/main" id="{5125594C-5313-C34E-839A-1DA18F7788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5">
                <a:extLst>
                  <a:ext uri="{FF2B5EF4-FFF2-40B4-BE49-F238E27FC236}">
                    <a16:creationId xmlns:a16="http://schemas.microsoft.com/office/drawing/2014/main" id="{8313D8F3-D70F-4E4F-86B1-E609FF2882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8" name="Rectangle 36">
                <a:extLst>
                  <a:ext uri="{FF2B5EF4-FFF2-40B4-BE49-F238E27FC236}">
                    <a16:creationId xmlns:a16="http://schemas.microsoft.com/office/drawing/2014/main" id="{CBA1FA4C-75C0-D349-8630-E228CD4218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7">
                <a:extLst>
                  <a:ext uri="{FF2B5EF4-FFF2-40B4-BE49-F238E27FC236}">
                    <a16:creationId xmlns:a16="http://schemas.microsoft.com/office/drawing/2014/main" id="{00D2C4F8-6F52-1640-BB34-54901F3307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38">
              <a:extLst>
                <a:ext uri="{FF2B5EF4-FFF2-40B4-BE49-F238E27FC236}">
                  <a16:creationId xmlns:a16="http://schemas.microsoft.com/office/drawing/2014/main" id="{69F5A2EF-9997-1942-A95A-9DBAB893CEC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62" name="Rectangle 39">
                <a:extLst>
                  <a:ext uri="{FF2B5EF4-FFF2-40B4-BE49-F238E27FC236}">
                    <a16:creationId xmlns:a16="http://schemas.microsoft.com/office/drawing/2014/main" id="{5529C84D-B764-FE42-A1BF-78BED2ABC0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40">
                <a:extLst>
                  <a:ext uri="{FF2B5EF4-FFF2-40B4-BE49-F238E27FC236}">
                    <a16:creationId xmlns:a16="http://schemas.microsoft.com/office/drawing/2014/main" id="{CC97E4C5-963D-4B4E-9153-9E14F73F1B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4" name="Rectangle 41">
                <a:extLst>
                  <a:ext uri="{FF2B5EF4-FFF2-40B4-BE49-F238E27FC236}">
                    <a16:creationId xmlns:a16="http://schemas.microsoft.com/office/drawing/2014/main" id="{E1872D1B-E07E-1E49-A78C-76802A09B0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42">
                <a:extLst>
                  <a:ext uri="{FF2B5EF4-FFF2-40B4-BE49-F238E27FC236}">
                    <a16:creationId xmlns:a16="http://schemas.microsoft.com/office/drawing/2014/main" id="{532BE238-78B4-7E4A-8EA1-12ED81BC54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43">
              <a:extLst>
                <a:ext uri="{FF2B5EF4-FFF2-40B4-BE49-F238E27FC236}">
                  <a16:creationId xmlns:a16="http://schemas.microsoft.com/office/drawing/2014/main" id="{1FEC1308-2B32-CB4C-BAB2-FB1E6AFF138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8" name="Rectangle 44">
                <a:extLst>
                  <a:ext uri="{FF2B5EF4-FFF2-40B4-BE49-F238E27FC236}">
                    <a16:creationId xmlns:a16="http://schemas.microsoft.com/office/drawing/2014/main" id="{DB762B7D-0BDE-5F48-8858-6D69D4303A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5">
                <a:extLst>
                  <a:ext uri="{FF2B5EF4-FFF2-40B4-BE49-F238E27FC236}">
                    <a16:creationId xmlns:a16="http://schemas.microsoft.com/office/drawing/2014/main" id="{A65AC15A-59B6-474B-B237-E106F036B6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46">
                <a:extLst>
                  <a:ext uri="{FF2B5EF4-FFF2-40B4-BE49-F238E27FC236}">
                    <a16:creationId xmlns:a16="http://schemas.microsoft.com/office/drawing/2014/main" id="{33BFDFF7-57E3-0C41-A90F-0543BAEB5F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7">
                <a:extLst>
                  <a:ext uri="{FF2B5EF4-FFF2-40B4-BE49-F238E27FC236}">
                    <a16:creationId xmlns:a16="http://schemas.microsoft.com/office/drawing/2014/main" id="{D3FFE56D-5EA1-EA4D-B229-81FFE5A7E1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48">
              <a:extLst>
                <a:ext uri="{FF2B5EF4-FFF2-40B4-BE49-F238E27FC236}">
                  <a16:creationId xmlns:a16="http://schemas.microsoft.com/office/drawing/2014/main" id="{3E677EA2-8362-AE45-BC63-8A925E8FC16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4" name="Rectangle 49">
                <a:extLst>
                  <a:ext uri="{FF2B5EF4-FFF2-40B4-BE49-F238E27FC236}">
                    <a16:creationId xmlns:a16="http://schemas.microsoft.com/office/drawing/2014/main" id="{83FE3FE3-7886-BC43-B7E9-DA589B3E13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50">
                <a:extLst>
                  <a:ext uri="{FF2B5EF4-FFF2-40B4-BE49-F238E27FC236}">
                    <a16:creationId xmlns:a16="http://schemas.microsoft.com/office/drawing/2014/main" id="{E618977A-DBEC-594A-8580-8F9AECCC11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51">
                <a:extLst>
                  <a:ext uri="{FF2B5EF4-FFF2-40B4-BE49-F238E27FC236}">
                    <a16:creationId xmlns:a16="http://schemas.microsoft.com/office/drawing/2014/main" id="{FD976F1A-42D5-E64F-BD6C-06908DD53C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52">
                <a:extLst>
                  <a:ext uri="{FF2B5EF4-FFF2-40B4-BE49-F238E27FC236}">
                    <a16:creationId xmlns:a16="http://schemas.microsoft.com/office/drawing/2014/main" id="{03EB2932-0DCA-3A4B-A65D-CC4D89814F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53">
              <a:extLst>
                <a:ext uri="{FF2B5EF4-FFF2-40B4-BE49-F238E27FC236}">
                  <a16:creationId xmlns:a16="http://schemas.microsoft.com/office/drawing/2014/main" id="{A5649E5A-5F15-914A-A8CA-AB33C2CB52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50" name="Rectangle 54">
                <a:extLst>
                  <a:ext uri="{FF2B5EF4-FFF2-40B4-BE49-F238E27FC236}">
                    <a16:creationId xmlns:a16="http://schemas.microsoft.com/office/drawing/2014/main" id="{72A1B707-641B-BF4D-8664-0C48C26CC0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5">
                <a:extLst>
                  <a:ext uri="{FF2B5EF4-FFF2-40B4-BE49-F238E27FC236}">
                    <a16:creationId xmlns:a16="http://schemas.microsoft.com/office/drawing/2014/main" id="{FF8A8A92-54E5-0347-A974-C7FE637556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56">
                <a:extLst>
                  <a:ext uri="{FF2B5EF4-FFF2-40B4-BE49-F238E27FC236}">
                    <a16:creationId xmlns:a16="http://schemas.microsoft.com/office/drawing/2014/main" id="{15CA81D9-72B7-BB4F-A99C-BD6A58435C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7">
                <a:extLst>
                  <a:ext uri="{FF2B5EF4-FFF2-40B4-BE49-F238E27FC236}">
                    <a16:creationId xmlns:a16="http://schemas.microsoft.com/office/drawing/2014/main" id="{B9E74982-404B-344F-B919-2CBFE33C35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58">
              <a:extLst>
                <a:ext uri="{FF2B5EF4-FFF2-40B4-BE49-F238E27FC236}">
                  <a16:creationId xmlns:a16="http://schemas.microsoft.com/office/drawing/2014/main" id="{5B57D6E0-D696-A34B-B71C-E6E6867814C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6" name="Rectangle 59">
                <a:extLst>
                  <a:ext uri="{FF2B5EF4-FFF2-40B4-BE49-F238E27FC236}">
                    <a16:creationId xmlns:a16="http://schemas.microsoft.com/office/drawing/2014/main" id="{C3598B2A-52EF-1644-8E8C-0CFCFD797F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60">
                <a:extLst>
                  <a:ext uri="{FF2B5EF4-FFF2-40B4-BE49-F238E27FC236}">
                    <a16:creationId xmlns:a16="http://schemas.microsoft.com/office/drawing/2014/main" id="{D0F0F2FA-F49D-E847-A121-5738CFC3AC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61">
                <a:extLst>
                  <a:ext uri="{FF2B5EF4-FFF2-40B4-BE49-F238E27FC236}">
                    <a16:creationId xmlns:a16="http://schemas.microsoft.com/office/drawing/2014/main" id="{34F7EC08-7915-124B-85B7-8610F4FE00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62">
                <a:extLst>
                  <a:ext uri="{FF2B5EF4-FFF2-40B4-BE49-F238E27FC236}">
                    <a16:creationId xmlns:a16="http://schemas.microsoft.com/office/drawing/2014/main" id="{CBF28FF4-D780-264E-A96E-999F90B977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63">
              <a:extLst>
                <a:ext uri="{FF2B5EF4-FFF2-40B4-BE49-F238E27FC236}">
                  <a16:creationId xmlns:a16="http://schemas.microsoft.com/office/drawing/2014/main" id="{91151042-4ACA-7342-9339-1B21CA77E32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42" name="Rectangle 64">
                <a:extLst>
                  <a:ext uri="{FF2B5EF4-FFF2-40B4-BE49-F238E27FC236}">
                    <a16:creationId xmlns:a16="http://schemas.microsoft.com/office/drawing/2014/main" id="{9E4FBBCD-F8E4-A649-981E-D46343ADCB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5">
                <a:extLst>
                  <a:ext uri="{FF2B5EF4-FFF2-40B4-BE49-F238E27FC236}">
                    <a16:creationId xmlns:a16="http://schemas.microsoft.com/office/drawing/2014/main" id="{03B778E3-4E84-DA4D-8FBE-A3CF4464E9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66">
                <a:extLst>
                  <a:ext uri="{FF2B5EF4-FFF2-40B4-BE49-F238E27FC236}">
                    <a16:creationId xmlns:a16="http://schemas.microsoft.com/office/drawing/2014/main" id="{A739A690-256C-6B45-8F06-D782A2D46D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7">
                <a:extLst>
                  <a:ext uri="{FF2B5EF4-FFF2-40B4-BE49-F238E27FC236}">
                    <a16:creationId xmlns:a16="http://schemas.microsoft.com/office/drawing/2014/main" id="{A62FB270-DA45-CC43-B966-E5B4B93ABD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7" name="Group 68">
              <a:extLst>
                <a:ext uri="{FF2B5EF4-FFF2-40B4-BE49-F238E27FC236}">
                  <a16:creationId xmlns:a16="http://schemas.microsoft.com/office/drawing/2014/main" id="{319919FB-1BAF-FA49-B450-7D04E481157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8" name="Rectangle 69">
                <a:extLst>
                  <a:ext uri="{FF2B5EF4-FFF2-40B4-BE49-F238E27FC236}">
                    <a16:creationId xmlns:a16="http://schemas.microsoft.com/office/drawing/2014/main" id="{557E3CC4-6914-A046-8E50-285DE0199E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70">
                <a:extLst>
                  <a:ext uri="{FF2B5EF4-FFF2-40B4-BE49-F238E27FC236}">
                    <a16:creationId xmlns:a16="http://schemas.microsoft.com/office/drawing/2014/main" id="{9C9D87B6-8409-3E4C-A39A-27FCC1916B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71">
                <a:extLst>
                  <a:ext uri="{FF2B5EF4-FFF2-40B4-BE49-F238E27FC236}">
                    <a16:creationId xmlns:a16="http://schemas.microsoft.com/office/drawing/2014/main" id="{8E44D8DF-6579-7F40-A242-DA920ED379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72">
                <a:extLst>
                  <a:ext uri="{FF2B5EF4-FFF2-40B4-BE49-F238E27FC236}">
                    <a16:creationId xmlns:a16="http://schemas.microsoft.com/office/drawing/2014/main" id="{CD513B5C-7113-F14D-99D9-C73E95E461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8" name="Group 73">
              <a:extLst>
                <a:ext uri="{FF2B5EF4-FFF2-40B4-BE49-F238E27FC236}">
                  <a16:creationId xmlns:a16="http://schemas.microsoft.com/office/drawing/2014/main" id="{D6A7D29E-C46B-0747-86B2-75419D55319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4" name="Rectangle 74">
                <a:extLst>
                  <a:ext uri="{FF2B5EF4-FFF2-40B4-BE49-F238E27FC236}">
                    <a16:creationId xmlns:a16="http://schemas.microsoft.com/office/drawing/2014/main" id="{4F04C9DB-93AE-614C-8876-96E3637C17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5">
                <a:extLst>
                  <a:ext uri="{FF2B5EF4-FFF2-40B4-BE49-F238E27FC236}">
                    <a16:creationId xmlns:a16="http://schemas.microsoft.com/office/drawing/2014/main" id="{C5554F3B-E2F0-2945-A366-E7AD36F462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76">
                <a:extLst>
                  <a:ext uri="{FF2B5EF4-FFF2-40B4-BE49-F238E27FC236}">
                    <a16:creationId xmlns:a16="http://schemas.microsoft.com/office/drawing/2014/main" id="{78782E55-DCC7-CE44-991D-BF17096DDD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7">
                <a:extLst>
                  <a:ext uri="{FF2B5EF4-FFF2-40B4-BE49-F238E27FC236}">
                    <a16:creationId xmlns:a16="http://schemas.microsoft.com/office/drawing/2014/main" id="{BD72408E-6A44-9448-B58A-ED029093DF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9" name="Group 78">
              <a:extLst>
                <a:ext uri="{FF2B5EF4-FFF2-40B4-BE49-F238E27FC236}">
                  <a16:creationId xmlns:a16="http://schemas.microsoft.com/office/drawing/2014/main" id="{8ED4F9E5-4BBE-B548-9115-7B8E22D2A23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30" name="Rectangle 79">
                <a:extLst>
                  <a:ext uri="{FF2B5EF4-FFF2-40B4-BE49-F238E27FC236}">
                    <a16:creationId xmlns:a16="http://schemas.microsoft.com/office/drawing/2014/main" id="{3B8A6581-131D-824E-8913-DB991DC530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80">
                <a:extLst>
                  <a:ext uri="{FF2B5EF4-FFF2-40B4-BE49-F238E27FC236}">
                    <a16:creationId xmlns:a16="http://schemas.microsoft.com/office/drawing/2014/main" id="{F8A4D103-CAB9-A240-B9CA-A489B8D46C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81">
                <a:extLst>
                  <a:ext uri="{FF2B5EF4-FFF2-40B4-BE49-F238E27FC236}">
                    <a16:creationId xmlns:a16="http://schemas.microsoft.com/office/drawing/2014/main" id="{041501D7-F06A-BF49-A8E5-02731A9948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82">
                <a:extLst>
                  <a:ext uri="{FF2B5EF4-FFF2-40B4-BE49-F238E27FC236}">
                    <a16:creationId xmlns:a16="http://schemas.microsoft.com/office/drawing/2014/main" id="{F99404D7-4332-9643-B495-D6154C54F2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82" name="Rectangle 83">
            <a:extLst>
              <a:ext uri="{FF2B5EF4-FFF2-40B4-BE49-F238E27FC236}">
                <a16:creationId xmlns:a16="http://schemas.microsoft.com/office/drawing/2014/main" id="{43ABAB17-CA5F-A74E-BB2E-090DBF5B85B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3" name="Rectangle 84">
            <a:extLst>
              <a:ext uri="{FF2B5EF4-FFF2-40B4-BE49-F238E27FC236}">
                <a16:creationId xmlns:a16="http://schemas.microsoft.com/office/drawing/2014/main" id="{349F19F3-23A8-3242-9192-BA7445FD94D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4" name="TextBox 2">
            <a:extLst>
              <a:ext uri="{FF2B5EF4-FFF2-40B4-BE49-F238E27FC236}">
                <a16:creationId xmlns:a16="http://schemas.microsoft.com/office/drawing/2014/main" id="{B952CFF2-CD76-E646-B5C0-160ACDA764BB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pic>
        <p:nvPicPr>
          <p:cNvPr id="85" name="图片 84">
            <a:extLst>
              <a:ext uri="{FF2B5EF4-FFF2-40B4-BE49-F238E27FC236}">
                <a16:creationId xmlns:a16="http://schemas.microsoft.com/office/drawing/2014/main" id="{A6C0346B-14CF-D843-B655-A3D9F02332A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</p:spTree>
    <p:extLst>
      <p:ext uri="{BB962C8B-B14F-4D97-AF65-F5344CB8AC3E}">
        <p14:creationId xmlns:p14="http://schemas.microsoft.com/office/powerpoint/2010/main" val="2848406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ctr" defTabSz="1187798" rtl="0" eaLnBrk="1" latinLnBrk="0" hangingPunct="1">
        <a:lnSpc>
          <a:spcPct val="90000"/>
        </a:lnSpc>
        <a:spcBef>
          <a:spcPct val="0"/>
        </a:spcBef>
        <a:buNone/>
        <a:defRPr sz="6600" b="0" kern="1200">
          <a:solidFill>
            <a:srgbClr val="1D1D1A"/>
          </a:solidFill>
          <a:latin typeface="Futura-Medium" panose="020B0602020204020303" pitchFamily="34" charset="-79"/>
          <a:ea typeface="Microsoft YaHei" panose="020B0503020204020204" pitchFamily="34" charset="-122"/>
          <a:cs typeface="Futura-Medium" panose="020B0602020204020303" pitchFamily="34" charset="-79"/>
        </a:defRPr>
      </a:lvl1pPr>
    </p:titleStyle>
    <p:bodyStyle>
      <a:lvl1pPr marL="0" indent="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None/>
        <a:defRPr sz="1819" kern="1200">
          <a:solidFill>
            <a:srgbClr val="FFFFFF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593900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3.png"/><Relationship Id="rId7" Type="http://schemas.microsoft.com/office/2007/relationships/hdphoto" Target="../media/hdphoto1.wdp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2.png"/><Relationship Id="rId11" Type="http://schemas.openxmlformats.org/officeDocument/2006/relationships/image" Target="../media/image250.png"/><Relationship Id="rId5" Type="http://schemas.openxmlformats.org/officeDocument/2006/relationships/image" Target="../media/image21.png"/><Relationship Id="rId10" Type="http://schemas.openxmlformats.org/officeDocument/2006/relationships/image" Target="../media/image240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henzomi12/AIInfra" TargetMode="External"/><Relationship Id="rId2" Type="http://schemas.openxmlformats.org/officeDocument/2006/relationships/hyperlink" Target="https://zhuanlan.zhihu.com/p/683671511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1E88D15-04D1-7F5D-97F1-0984A30283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" y="0"/>
            <a:ext cx="12192000" cy="68580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7956C6CE-0F8A-4B8B-A85E-CECDD9097B54}"/>
              </a:ext>
            </a:extLst>
          </p:cNvPr>
          <p:cNvSpPr/>
          <p:nvPr/>
        </p:nvSpPr>
        <p:spPr>
          <a:xfrm>
            <a:off x="0" y="2749693"/>
            <a:ext cx="12196763" cy="3061699"/>
          </a:xfrm>
          <a:prstGeom prst="rect">
            <a:avLst/>
          </a:prstGeom>
          <a:solidFill>
            <a:srgbClr val="1D1D1A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5" name="文本占位符 1">
            <a:extLst>
              <a:ext uri="{FF2B5EF4-FFF2-40B4-BE49-F238E27FC236}">
                <a16:creationId xmlns:a16="http://schemas.microsoft.com/office/drawing/2014/main" id="{84F06FC8-A644-30C6-D07F-20FEFDFA57F8}"/>
              </a:ext>
            </a:extLst>
          </p:cNvPr>
          <p:cNvSpPr txBox="1">
            <a:spLocks/>
          </p:cNvSpPr>
          <p:nvPr/>
        </p:nvSpPr>
        <p:spPr>
          <a:xfrm>
            <a:off x="5031695" y="1636007"/>
            <a:ext cx="3411613" cy="979488"/>
          </a:xfrm>
          <a:prstGeom prst="rect">
            <a:avLst/>
          </a:prstGeom>
          <a:noFill/>
        </p:spPr>
        <p:txBody>
          <a:bodyPr anchor="ctr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sz="1000" kern="1200">
                <a:solidFill>
                  <a:srgbClr val="1D1D1B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5400" dirty="0">
                <a:solidFill>
                  <a:schemeClr val="tx2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rPr>
              <a:t>ZOMI</a:t>
            </a:r>
            <a:endParaRPr lang="zh-CN" altLang="en-US" sz="5400" dirty="0">
              <a:solidFill>
                <a:schemeClr val="tx2"/>
              </a:solidFill>
              <a:latin typeface="ACGN-MiaoGB-Flash" panose="02020300000000000000" pitchFamily="18" charset="-122"/>
              <a:ea typeface="ACGN-MiaoGB-Flash" panose="02020300000000000000" pitchFamily="18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F83CF9F-E87F-9B24-194C-3FE53538989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88295" y="1805038"/>
            <a:ext cx="743400" cy="743400"/>
          </a:xfrm>
          <a:prstGeom prst="ellipse">
            <a:avLst/>
          </a:prstGeom>
          <a:ln w="19050" cap="rnd">
            <a:solidFill>
              <a:srgbClr val="FFFFFF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4" name="标题 1">
            <a:extLst>
              <a:ext uri="{FF2B5EF4-FFF2-40B4-BE49-F238E27FC236}">
                <a16:creationId xmlns:a16="http://schemas.microsoft.com/office/drawing/2014/main" id="{57EA8540-1E7D-F378-24FF-D989B2835265}"/>
              </a:ext>
            </a:extLst>
          </p:cNvPr>
          <p:cNvSpPr txBox="1">
            <a:spLocks/>
          </p:cNvSpPr>
          <p:nvPr/>
        </p:nvSpPr>
        <p:spPr>
          <a:xfrm>
            <a:off x="794489" y="3018090"/>
            <a:ext cx="10607784" cy="2526175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5pPr>
            <a:lvl6pPr marL="609402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6pPr>
            <a:lvl7pPr marL="1218804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7pPr>
            <a:lvl8pPr marL="1828206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8pPr>
            <a:lvl9pPr marL="2437608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9pPr>
          </a:lstStyle>
          <a:p>
            <a:pPr algn="ctr"/>
            <a:r>
              <a:rPr lang="zh-CN" altLang="en-US" sz="9600" dirty="0">
                <a:solidFill>
                  <a:schemeClr val="tx2"/>
                </a:solidFill>
                <a:latin typeface="Lexend" pitchFamily="2" charset="0"/>
                <a:cs typeface="Futura-Medium" panose="020B0602020204020303" pitchFamily="34" charset="-79"/>
              </a:rPr>
              <a:t>集群计算系统挑战</a:t>
            </a:r>
          </a:p>
        </p:txBody>
      </p:sp>
    </p:spTree>
    <p:extLst>
      <p:ext uri="{BB962C8B-B14F-4D97-AF65-F5344CB8AC3E}">
        <p14:creationId xmlns:p14="http://schemas.microsoft.com/office/powerpoint/2010/main" val="3746352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ubtitle 1">
            <a:extLst>
              <a:ext uri="{FF2B5EF4-FFF2-40B4-BE49-F238E27FC236}">
                <a16:creationId xmlns:a16="http://schemas.microsoft.com/office/drawing/2014/main" id="{5109913D-FCF2-43E8-87E0-37E183D437D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417900" y="279064"/>
            <a:ext cx="12304713" cy="412750"/>
          </a:xfrm>
          <a:prstGeom prst="rect">
            <a:avLst/>
          </a:prstGeom>
        </p:spPr>
        <p:txBody>
          <a:bodyPr/>
          <a:lstStyle/>
          <a:p>
            <a:pPr marL="0" indent="0" defTabSz="1187323">
              <a:buNone/>
              <a:defRPr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某运营商客户万卡智算参考架构：支持千亿稠密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万亿稀疏大模型长稳训练</a:t>
            </a:r>
            <a:endParaRPr lang="en-US" altLang="zh-CN" sz="2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A72F0163-2D9F-469E-A70B-7CE85A32CB56}"/>
              </a:ext>
            </a:extLst>
          </p:cNvPr>
          <p:cNvGrpSpPr/>
          <p:nvPr/>
        </p:nvGrpSpPr>
        <p:grpSpPr>
          <a:xfrm>
            <a:off x="534204" y="812800"/>
            <a:ext cx="11296111" cy="5354736"/>
            <a:chOff x="75047" y="763287"/>
            <a:chExt cx="7341434" cy="5937649"/>
          </a:xfrm>
        </p:grpSpPr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DBB124F2-D8FA-49FB-A641-A66627E00972}"/>
                </a:ext>
              </a:extLst>
            </p:cNvPr>
            <p:cNvSpPr/>
            <p:nvPr/>
          </p:nvSpPr>
          <p:spPr>
            <a:xfrm>
              <a:off x="779545" y="5847857"/>
              <a:ext cx="6636936" cy="853079"/>
            </a:xfrm>
            <a:prstGeom prst="rect">
              <a:avLst/>
            </a:prstGeom>
            <a:solidFill>
              <a:srgbClr val="FFFFFF"/>
            </a:solidFill>
            <a:ln w="12700" cap="flat" cmpd="sng" algn="ctr">
              <a:solidFill>
                <a:srgbClr val="DDDDDD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04" tIns="45702" rIns="91404" bIns="45702" numCol="1" spcCol="0" rtlCol="0" fromWordArt="0" anchor="b" anchorCtr="0" forceAA="0" compatLnSpc="1">
              <a:noAutofit/>
            </a:bodyPr>
            <a:lstStyle/>
            <a:p>
              <a:pPr algn="ctr" defTabSz="914034">
                <a:defRPr/>
              </a:pPr>
              <a:endParaRPr lang="zh-CN" altLang="en-US" sz="1400" kern="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BBE57875-E3CE-4FA2-91DF-5D7B47DA2DB3}"/>
                </a:ext>
              </a:extLst>
            </p:cNvPr>
            <p:cNvSpPr/>
            <p:nvPr/>
          </p:nvSpPr>
          <p:spPr>
            <a:xfrm>
              <a:off x="5177219" y="765496"/>
              <a:ext cx="703221" cy="274924"/>
            </a:xfrm>
            <a:prstGeom prst="rect">
              <a:avLst/>
            </a:prstGeom>
            <a:solidFill>
              <a:srgbClr val="D4F1F5"/>
            </a:solidFill>
            <a:ln w="12700" cap="flat" cmpd="sng" algn="ctr">
              <a:solidFill>
                <a:srgbClr val="DDDDDD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  <a:noAutofit/>
            </a:bodyPr>
            <a:lstStyle/>
            <a:p>
              <a:pPr algn="ctr" defTabSz="914034">
                <a:defRPr/>
              </a:pPr>
              <a:r>
                <a:rPr lang="zh-CN" altLang="en-US" sz="1600" kern="0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华为</a:t>
              </a:r>
            </a:p>
          </p:txBody>
        </p: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A321228F-BA97-48A7-8D69-8ABFB729FACE}"/>
                </a:ext>
              </a:extLst>
            </p:cNvPr>
            <p:cNvSpPr/>
            <p:nvPr/>
          </p:nvSpPr>
          <p:spPr>
            <a:xfrm>
              <a:off x="4097533" y="763287"/>
              <a:ext cx="972171" cy="277132"/>
            </a:xfrm>
            <a:prstGeom prst="rect">
              <a:avLst/>
            </a:prstGeom>
            <a:solidFill>
              <a:srgbClr val="167DCC"/>
            </a:solidFill>
            <a:ln w="12700" cap="flat" cmpd="sng" algn="ctr">
              <a:solidFill>
                <a:srgbClr val="DDDDDD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  <a:noAutofit/>
            </a:bodyPr>
            <a:lstStyle/>
            <a:p>
              <a:pPr algn="ctr" defTabSz="914034">
                <a:defRPr/>
              </a:pPr>
              <a:r>
                <a:rPr lang="en-US" altLang="zh-CN" sz="1600" kern="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XX</a:t>
              </a:r>
              <a:r>
                <a:rPr lang="zh-CN" altLang="en-US" sz="1600" kern="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客户</a:t>
              </a:r>
            </a:p>
          </p:txBody>
        </p:sp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4A572964-B4B1-4334-AB43-E6AA10F77B1C}"/>
                </a:ext>
              </a:extLst>
            </p:cNvPr>
            <p:cNvSpPr/>
            <p:nvPr/>
          </p:nvSpPr>
          <p:spPr>
            <a:xfrm>
              <a:off x="1725586" y="1710863"/>
              <a:ext cx="1122723" cy="294944"/>
            </a:xfrm>
            <a:prstGeom prst="rect">
              <a:avLst/>
            </a:prstGeom>
            <a:solidFill>
              <a:srgbClr val="167DCC"/>
            </a:solidFill>
            <a:ln w="12700" cap="flat" cmpd="sng" algn="ctr">
              <a:solidFill>
                <a:srgbClr val="DDDDDD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  <a:noAutofit/>
            </a:bodyPr>
            <a:lstStyle/>
            <a:p>
              <a:pPr algn="ctr" defTabSz="914034">
                <a:defRPr/>
              </a:pPr>
              <a:r>
                <a:rPr lang="zh-CN" altLang="en-US" sz="1600" kern="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语言大模型</a:t>
              </a:r>
            </a:p>
          </p:txBody>
        </p:sp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43216DC8-6647-4F19-916B-9DC8842FD598}"/>
                </a:ext>
              </a:extLst>
            </p:cNvPr>
            <p:cNvSpPr/>
            <p:nvPr/>
          </p:nvSpPr>
          <p:spPr>
            <a:xfrm>
              <a:off x="3084769" y="1704643"/>
              <a:ext cx="1217017" cy="306455"/>
            </a:xfrm>
            <a:prstGeom prst="rect">
              <a:avLst/>
            </a:prstGeom>
            <a:solidFill>
              <a:srgbClr val="167DCC"/>
            </a:solidFill>
            <a:ln w="12700" cap="flat" cmpd="sng" algn="ctr">
              <a:solidFill>
                <a:srgbClr val="DDDDDD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  <a:noAutofit/>
            </a:bodyPr>
            <a:lstStyle/>
            <a:p>
              <a:pPr algn="ctr" defTabSz="914034">
                <a:defRPr/>
              </a:pPr>
              <a:r>
                <a:rPr lang="zh-CN" altLang="en-US" sz="1600" kern="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图像大模型</a:t>
              </a:r>
            </a:p>
          </p:txBody>
        </p:sp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8CAB190C-FE47-4A7D-A84E-760E73532009}"/>
                </a:ext>
              </a:extLst>
            </p:cNvPr>
            <p:cNvSpPr/>
            <p:nvPr/>
          </p:nvSpPr>
          <p:spPr>
            <a:xfrm>
              <a:off x="4529537" y="1701972"/>
              <a:ext cx="1197479" cy="294944"/>
            </a:xfrm>
            <a:prstGeom prst="rect">
              <a:avLst/>
            </a:prstGeom>
            <a:solidFill>
              <a:srgbClr val="167DCC"/>
            </a:solidFill>
            <a:ln w="12700" cap="flat" cmpd="sng" algn="ctr">
              <a:solidFill>
                <a:srgbClr val="DDDDDD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  <a:noAutofit/>
            </a:bodyPr>
            <a:lstStyle/>
            <a:p>
              <a:pPr algn="ctr" defTabSz="914034">
                <a:defRPr/>
              </a:pPr>
              <a:r>
                <a:rPr lang="zh-CN" altLang="en-US" sz="1600" kern="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多模态大模型</a:t>
              </a:r>
            </a:p>
          </p:txBody>
        </p:sp>
        <p:grpSp>
          <p:nvGrpSpPr>
            <p:cNvPr id="52" name="组合 51">
              <a:extLst>
                <a:ext uri="{FF2B5EF4-FFF2-40B4-BE49-F238E27FC236}">
                  <a16:creationId xmlns:a16="http://schemas.microsoft.com/office/drawing/2014/main" id="{61452F62-AD42-44DF-BB8D-28D2258234EA}"/>
                </a:ext>
              </a:extLst>
            </p:cNvPr>
            <p:cNvGrpSpPr/>
            <p:nvPr/>
          </p:nvGrpSpPr>
          <p:grpSpPr>
            <a:xfrm>
              <a:off x="779545" y="2512677"/>
              <a:ext cx="6636936" cy="1286367"/>
              <a:chOff x="752286" y="2546707"/>
              <a:chExt cx="7681299" cy="1286367"/>
            </a:xfrm>
          </p:grpSpPr>
          <p:sp>
            <p:nvSpPr>
              <p:cNvPr id="98" name="矩形 97">
                <a:extLst>
                  <a:ext uri="{FF2B5EF4-FFF2-40B4-BE49-F238E27FC236}">
                    <a16:creationId xmlns:a16="http://schemas.microsoft.com/office/drawing/2014/main" id="{8718A2DC-9115-45D4-BCF4-75F57D067232}"/>
                  </a:ext>
                </a:extLst>
              </p:cNvPr>
              <p:cNvSpPr/>
              <p:nvPr/>
            </p:nvSpPr>
            <p:spPr>
              <a:xfrm>
                <a:off x="853252" y="2624979"/>
                <a:ext cx="7469304" cy="346158"/>
              </a:xfrm>
              <a:prstGeom prst="rect">
                <a:avLst/>
              </a:prstGeom>
              <a:solidFill>
                <a:srgbClr val="167DCC"/>
              </a:solidFill>
              <a:ln w="12700" cap="flat" cmpd="sng" algn="ctr">
                <a:solidFill>
                  <a:srgbClr val="DDDDDD"/>
                </a:solidFill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    <a:noAutofit/>
              </a:bodyPr>
              <a:lstStyle/>
              <a:p>
                <a:pPr algn="ctr" defTabSz="914034">
                  <a:defRPr/>
                </a:pPr>
                <a:r>
                  <a:rPr lang="zh-CN" altLang="en-US" sz="1600" kern="0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智算平台</a:t>
                </a:r>
                <a:endParaRPr lang="zh-CN" altLang="en-US" sz="1400" kern="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9" name="矩形 98">
                <a:extLst>
                  <a:ext uri="{FF2B5EF4-FFF2-40B4-BE49-F238E27FC236}">
                    <a16:creationId xmlns:a16="http://schemas.microsoft.com/office/drawing/2014/main" id="{49AAA077-3D68-43A0-9BE1-7F8482B6EF4D}"/>
                  </a:ext>
                </a:extLst>
              </p:cNvPr>
              <p:cNvSpPr/>
              <p:nvPr/>
            </p:nvSpPr>
            <p:spPr>
              <a:xfrm>
                <a:off x="752286" y="2546707"/>
                <a:ext cx="7681299" cy="1286367"/>
              </a:xfrm>
              <a:prstGeom prst="rect">
                <a:avLst/>
              </a:prstGeom>
              <a:noFill/>
              <a:ln w="12700" cap="flat" cmpd="sng" algn="ctr">
                <a:solidFill>
                  <a:srgbClr val="DDDDDD"/>
                </a:solidFill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04" tIns="45702" rIns="91404" bIns="45702" numCol="1" spcCol="0" rtlCol="0" fromWordArt="0" anchor="b" anchorCtr="0" forceAA="0" compatLnSpc="1">
                <a:noAutofit/>
              </a:bodyPr>
              <a:lstStyle/>
              <a:p>
                <a:pPr algn="ctr" defTabSz="914034">
                  <a:defRPr/>
                </a:pPr>
                <a:endParaRPr lang="zh-CN" altLang="en-US" sz="1200" kern="0" dirty="0">
                  <a:solidFill>
                    <a:srgbClr val="6666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0" name="矩形 99">
                <a:extLst>
                  <a:ext uri="{FF2B5EF4-FFF2-40B4-BE49-F238E27FC236}">
                    <a16:creationId xmlns:a16="http://schemas.microsoft.com/office/drawing/2014/main" id="{E99DF32A-62F8-48E4-8FC6-2C594374480F}"/>
                  </a:ext>
                </a:extLst>
              </p:cNvPr>
              <p:cNvSpPr/>
              <p:nvPr/>
            </p:nvSpPr>
            <p:spPr>
              <a:xfrm>
                <a:off x="853253" y="3395029"/>
                <a:ext cx="7469304" cy="354300"/>
              </a:xfrm>
              <a:prstGeom prst="rect">
                <a:avLst/>
              </a:prstGeom>
              <a:solidFill>
                <a:srgbClr val="167DCC"/>
              </a:solidFill>
              <a:ln w="12700" cap="flat" cmpd="sng" algn="ctr">
                <a:solidFill>
                  <a:srgbClr val="DDDDDD"/>
                </a:solidFill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    <a:noAutofit/>
              </a:bodyPr>
              <a:lstStyle/>
              <a:p>
                <a:pPr algn="ctr" defTabSz="914034">
                  <a:defRPr/>
                </a:pPr>
                <a:r>
                  <a:rPr lang="zh-CN" altLang="en-US" sz="1600" kern="0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容器集群调度平台</a:t>
                </a:r>
                <a:r>
                  <a:rPr lang="zh-CN" altLang="en-US" sz="1100" kern="0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（</a:t>
                </a:r>
                <a:r>
                  <a:rPr lang="en-US" altLang="zh-CN" sz="1100" kern="0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K8S</a:t>
                </a:r>
                <a:r>
                  <a:rPr lang="zh-CN" altLang="en-US" sz="1100" kern="0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）</a:t>
                </a:r>
              </a:p>
            </p:txBody>
          </p:sp>
          <p:sp>
            <p:nvSpPr>
              <p:cNvPr id="101" name="矩形 100">
                <a:extLst>
                  <a:ext uri="{FF2B5EF4-FFF2-40B4-BE49-F238E27FC236}">
                    <a16:creationId xmlns:a16="http://schemas.microsoft.com/office/drawing/2014/main" id="{65FBFD4A-539E-4C66-831D-0E2159778D65}"/>
                  </a:ext>
                </a:extLst>
              </p:cNvPr>
              <p:cNvSpPr/>
              <p:nvPr/>
            </p:nvSpPr>
            <p:spPr>
              <a:xfrm>
                <a:off x="6712091" y="3454361"/>
                <a:ext cx="1492664" cy="231888"/>
              </a:xfrm>
              <a:prstGeom prst="rect">
                <a:avLst/>
              </a:prstGeom>
              <a:solidFill>
                <a:srgbClr val="DDDDDD"/>
              </a:solidFill>
              <a:ln w="12700" cap="flat" cmpd="sng" algn="ctr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    <a:noAutofit/>
              </a:bodyPr>
              <a:lstStyle/>
              <a:p>
                <a:pPr algn="ctr" defTabSz="914034">
                  <a:defRPr/>
                </a:pPr>
                <a:r>
                  <a:rPr lang="en-US" altLang="zh-CN" sz="1200" kern="0" dirty="0">
                    <a:solidFill>
                      <a:srgbClr val="1D1D1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MindX DL</a:t>
                </a:r>
                <a:endParaRPr lang="zh-CN" altLang="en-US" sz="1200" kern="0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2" name="矩形 101">
                <a:extLst>
                  <a:ext uri="{FF2B5EF4-FFF2-40B4-BE49-F238E27FC236}">
                    <a16:creationId xmlns:a16="http://schemas.microsoft.com/office/drawing/2014/main" id="{F5926CAA-B681-472B-85ED-42778C79A9CE}"/>
                  </a:ext>
                </a:extLst>
              </p:cNvPr>
              <p:cNvSpPr/>
              <p:nvPr/>
            </p:nvSpPr>
            <p:spPr>
              <a:xfrm>
                <a:off x="853253" y="3055310"/>
                <a:ext cx="5628408" cy="289436"/>
              </a:xfrm>
              <a:prstGeom prst="rect">
                <a:avLst/>
              </a:prstGeom>
              <a:solidFill>
                <a:srgbClr val="DDDDDD"/>
              </a:solidFill>
              <a:ln w="12700" cap="flat" cmpd="sng" algn="ctr">
                <a:solidFill>
                  <a:srgbClr val="DDDDDD"/>
                </a:solidFill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    <a:noAutofit/>
              </a:bodyPr>
              <a:lstStyle/>
              <a:p>
                <a:pPr algn="ctr" defTabSz="914034">
                  <a:defRPr/>
                </a:pPr>
                <a:endParaRPr lang="zh-CN" altLang="en-US" sz="1200" kern="0" dirty="0">
                  <a:solidFill>
                    <a:srgbClr val="6666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3" name="文本框 102">
                <a:extLst>
                  <a:ext uri="{FF2B5EF4-FFF2-40B4-BE49-F238E27FC236}">
                    <a16:creationId xmlns:a16="http://schemas.microsoft.com/office/drawing/2014/main" id="{AAE7EC67-A204-419E-A490-40BC1030B959}"/>
                  </a:ext>
                </a:extLst>
              </p:cNvPr>
              <p:cNvSpPr txBox="1"/>
              <p:nvPr/>
            </p:nvSpPr>
            <p:spPr>
              <a:xfrm>
                <a:off x="3085480" y="3102656"/>
                <a:ext cx="1163954" cy="2730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defTabSz="914034">
                  <a:defRPr/>
                </a:pPr>
                <a:r>
                  <a:rPr kumimoji="1" lang="en-US" altLang="zh-CN" sz="1600" kern="0" dirty="0" err="1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PyTorch</a:t>
                </a:r>
                <a:endParaRPr kumimoji="1" lang="zh-CN" altLang="en-US" sz="1600" kern="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4" name="矩形 103">
                <a:extLst>
                  <a:ext uri="{FF2B5EF4-FFF2-40B4-BE49-F238E27FC236}">
                    <a16:creationId xmlns:a16="http://schemas.microsoft.com/office/drawing/2014/main" id="{D967B043-D061-4588-8726-54C4D82D81C1}"/>
                  </a:ext>
                </a:extLst>
              </p:cNvPr>
              <p:cNvSpPr/>
              <p:nvPr/>
            </p:nvSpPr>
            <p:spPr>
              <a:xfrm>
                <a:off x="6581782" y="3055308"/>
                <a:ext cx="1726822" cy="270852"/>
              </a:xfrm>
              <a:prstGeom prst="rect">
                <a:avLst/>
              </a:prstGeom>
              <a:solidFill>
                <a:srgbClr val="DDDDDD"/>
              </a:solidFill>
              <a:ln w="12700" cap="flat" cmpd="sng" algn="ctr">
                <a:solidFill>
                  <a:srgbClr val="DDDDDD"/>
                </a:solidFill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    <a:noAutofit/>
              </a:bodyPr>
              <a:lstStyle/>
              <a:p>
                <a:pPr algn="ctr" defTabSz="914034">
                  <a:defRPr/>
                </a:pPr>
                <a:endParaRPr lang="zh-CN" altLang="en-US" sz="1200" kern="0" dirty="0">
                  <a:solidFill>
                    <a:srgbClr val="6666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5" name="文本框 104">
                <a:extLst>
                  <a:ext uri="{FF2B5EF4-FFF2-40B4-BE49-F238E27FC236}">
                    <a16:creationId xmlns:a16="http://schemas.microsoft.com/office/drawing/2014/main" id="{9D78E742-B3C0-4F87-8876-C217206496BE}"/>
                  </a:ext>
                </a:extLst>
              </p:cNvPr>
              <p:cNvSpPr txBox="1"/>
              <p:nvPr/>
            </p:nvSpPr>
            <p:spPr>
              <a:xfrm>
                <a:off x="6938763" y="3103416"/>
                <a:ext cx="1091167" cy="2730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defTabSz="914034">
                  <a:defRPr/>
                </a:pPr>
                <a:r>
                  <a:rPr kumimoji="1" lang="en-US" altLang="zh-CN" sz="1600" kern="0" dirty="0">
                    <a:solidFill>
                      <a:srgbClr val="1D1D1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MindSpore</a:t>
                </a:r>
                <a:endParaRPr kumimoji="1" lang="zh-CN" altLang="en-US" sz="1600" kern="0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6E9C42F0-7FAA-460C-B2FC-C48B72A19B98}"/>
                </a:ext>
              </a:extLst>
            </p:cNvPr>
            <p:cNvSpPr/>
            <p:nvPr/>
          </p:nvSpPr>
          <p:spPr>
            <a:xfrm>
              <a:off x="1725586" y="2068222"/>
              <a:ext cx="3997403" cy="309036"/>
            </a:xfrm>
            <a:prstGeom prst="rect">
              <a:avLst/>
            </a:prstGeom>
            <a:solidFill>
              <a:srgbClr val="D4F1F5"/>
            </a:solidFill>
            <a:ln w="12700" cap="flat" cmpd="sng" algn="ctr">
              <a:solidFill>
                <a:srgbClr val="DDDDDD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  <a:noAutofit/>
            </a:bodyPr>
            <a:lstStyle/>
            <a:p>
              <a:pPr algn="ctr" defTabSz="914034">
                <a:defRPr/>
              </a:pPr>
              <a:r>
                <a:rPr lang="zh-CN" altLang="en-US" sz="1600" kern="0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大模型算力加速</a:t>
              </a:r>
            </a:p>
          </p:txBody>
        </p:sp>
        <p:sp>
          <p:nvSpPr>
            <p:cNvPr id="54" name="矩形 53">
              <a:extLst>
                <a:ext uri="{FF2B5EF4-FFF2-40B4-BE49-F238E27FC236}">
                  <a16:creationId xmlns:a16="http://schemas.microsoft.com/office/drawing/2014/main" id="{06771D4B-571C-4185-81AD-774E30110797}"/>
                </a:ext>
              </a:extLst>
            </p:cNvPr>
            <p:cNvSpPr/>
            <p:nvPr/>
          </p:nvSpPr>
          <p:spPr>
            <a:xfrm>
              <a:off x="789894" y="1102198"/>
              <a:ext cx="6626587" cy="419192"/>
            </a:xfrm>
            <a:prstGeom prst="rect">
              <a:avLst/>
            </a:prstGeom>
            <a:solidFill>
              <a:srgbClr val="167DCC"/>
            </a:solidFill>
            <a:ln w="12700" cap="flat" cmpd="sng" algn="ctr">
              <a:solidFill>
                <a:srgbClr val="DDDDDD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  <a:noAutofit/>
            </a:bodyPr>
            <a:lstStyle/>
            <a:p>
              <a:pPr algn="ctr" defTabSz="914034">
                <a:defRPr/>
              </a:pPr>
              <a:r>
                <a:rPr lang="en-US" altLang="zh-CN" sz="1600" kern="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AI</a:t>
              </a:r>
              <a:r>
                <a:rPr lang="zh-CN" altLang="en-US" sz="1600" kern="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大模型行业与生态应用</a:t>
              </a:r>
            </a:p>
          </p:txBody>
        </p:sp>
        <p:sp>
          <p:nvSpPr>
            <p:cNvPr id="55" name="矩形 54">
              <a:extLst>
                <a:ext uri="{FF2B5EF4-FFF2-40B4-BE49-F238E27FC236}">
                  <a16:creationId xmlns:a16="http://schemas.microsoft.com/office/drawing/2014/main" id="{2E2BB21D-8A86-4A28-AF6B-8050F1706CB6}"/>
                </a:ext>
              </a:extLst>
            </p:cNvPr>
            <p:cNvSpPr/>
            <p:nvPr/>
          </p:nvSpPr>
          <p:spPr>
            <a:xfrm>
              <a:off x="789894" y="1600554"/>
              <a:ext cx="6626587" cy="837584"/>
            </a:xfrm>
            <a:prstGeom prst="rect">
              <a:avLst/>
            </a:prstGeom>
            <a:noFill/>
            <a:ln w="12700" cap="flat" cmpd="sng" algn="ctr">
              <a:solidFill>
                <a:srgbClr val="DDDDDD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04" tIns="45702" rIns="91404" bIns="45702" numCol="1" spcCol="0" rtlCol="0" fromWordArt="0" anchor="b" anchorCtr="0" forceAA="0" compatLnSpc="1">
              <a:noAutofit/>
            </a:bodyPr>
            <a:lstStyle/>
            <a:p>
              <a:pPr algn="ctr" defTabSz="914034">
                <a:defRPr/>
              </a:pPr>
              <a:endParaRPr lang="zh-CN" altLang="en-US" sz="1200" kern="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C7D4224E-55A5-4FFA-B3BC-AEF138C621D4}"/>
                </a:ext>
              </a:extLst>
            </p:cNvPr>
            <p:cNvSpPr txBox="1"/>
            <p:nvPr/>
          </p:nvSpPr>
          <p:spPr>
            <a:xfrm>
              <a:off x="951543" y="1757799"/>
              <a:ext cx="649646" cy="27302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914034">
                <a:defRPr/>
              </a:pPr>
              <a:r>
                <a:rPr kumimoji="1" lang="zh-CN" altLang="en-US" sz="1600" b="1" kern="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大模型</a:t>
              </a:r>
            </a:p>
          </p:txBody>
        </p:sp>
        <p:sp>
          <p:nvSpPr>
            <p:cNvPr id="57" name="矩形 56">
              <a:extLst>
                <a:ext uri="{FF2B5EF4-FFF2-40B4-BE49-F238E27FC236}">
                  <a16:creationId xmlns:a16="http://schemas.microsoft.com/office/drawing/2014/main" id="{F82A8E86-407E-4448-B662-CF273306E837}"/>
                </a:ext>
              </a:extLst>
            </p:cNvPr>
            <p:cNvSpPr/>
            <p:nvPr/>
          </p:nvSpPr>
          <p:spPr>
            <a:xfrm>
              <a:off x="955261" y="5296215"/>
              <a:ext cx="554112" cy="329873"/>
            </a:xfrm>
            <a:prstGeom prst="rect">
              <a:avLst/>
            </a:prstGeom>
            <a:solidFill>
              <a:srgbClr val="FCC800">
                <a:lumMod val="20000"/>
                <a:lumOff val="80000"/>
              </a:srgbClr>
            </a:solidFill>
            <a:ln w="12700" cap="flat" cmpd="sng" algn="ctr">
              <a:solidFill>
                <a:srgbClr val="DDDDDD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  <a:noAutofit/>
            </a:bodyPr>
            <a:lstStyle/>
            <a:p>
              <a:pPr algn="ctr" defTabSz="914034">
                <a:defRPr/>
              </a:pPr>
              <a:r>
                <a:rPr lang="zh-CN" altLang="en-US" sz="1200" kern="0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通用计算</a:t>
              </a:r>
            </a:p>
          </p:txBody>
        </p:sp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B0EFB038-E41A-4256-89B9-1DC0789F6B20}"/>
                </a:ext>
              </a:extLst>
            </p:cNvPr>
            <p:cNvSpPr/>
            <p:nvPr/>
          </p:nvSpPr>
          <p:spPr>
            <a:xfrm>
              <a:off x="880512" y="5191184"/>
              <a:ext cx="5151306" cy="511664"/>
            </a:xfrm>
            <a:prstGeom prst="rect">
              <a:avLst/>
            </a:prstGeom>
            <a:noFill/>
            <a:ln w="12700" cap="flat" cmpd="sng" algn="ctr">
              <a:solidFill>
                <a:srgbClr val="DDDDDD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04" tIns="45702" rIns="91404" bIns="45702" numCol="1" spcCol="0" rtlCol="0" fromWordArt="0" anchor="b" anchorCtr="0" forceAA="0" compatLnSpc="1">
              <a:noAutofit/>
            </a:bodyPr>
            <a:lstStyle/>
            <a:p>
              <a:pPr algn="ctr" defTabSz="914034">
                <a:defRPr/>
              </a:pPr>
              <a:endParaRPr lang="zh-CN" altLang="en-US" sz="1400" kern="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8E4B20E1-2DE6-44A1-BD47-C85975F24E61}"/>
                </a:ext>
              </a:extLst>
            </p:cNvPr>
            <p:cNvSpPr/>
            <p:nvPr/>
          </p:nvSpPr>
          <p:spPr>
            <a:xfrm>
              <a:off x="1655275" y="5296216"/>
              <a:ext cx="457686" cy="338628"/>
            </a:xfrm>
            <a:prstGeom prst="rect">
              <a:avLst/>
            </a:prstGeom>
            <a:solidFill>
              <a:srgbClr val="D4F1F5"/>
            </a:solidFill>
            <a:ln w="12700" cap="flat" cmpd="sng" algn="ctr">
              <a:solidFill>
                <a:srgbClr val="DDDDDD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  <a:noAutofit/>
            </a:bodyPr>
            <a:lstStyle/>
            <a:p>
              <a:pPr algn="ctr" defTabSz="914034">
                <a:defRPr/>
              </a:pPr>
              <a:r>
                <a:rPr lang="en-US" altLang="zh-CN" sz="1200" b="1" kern="0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AI</a:t>
              </a:r>
              <a:r>
                <a:rPr lang="zh-CN" altLang="en-US" sz="1200" b="1" kern="0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计算</a:t>
              </a:r>
            </a:p>
          </p:txBody>
        </p:sp>
        <p:sp>
          <p:nvSpPr>
            <p:cNvPr id="60" name="矩形 59">
              <a:extLst>
                <a:ext uri="{FF2B5EF4-FFF2-40B4-BE49-F238E27FC236}">
                  <a16:creationId xmlns:a16="http://schemas.microsoft.com/office/drawing/2014/main" id="{0E3999C0-3A44-4C7F-AD1F-86980D1D598B}"/>
                </a:ext>
              </a:extLst>
            </p:cNvPr>
            <p:cNvSpPr/>
            <p:nvPr/>
          </p:nvSpPr>
          <p:spPr>
            <a:xfrm>
              <a:off x="2290341" y="5296216"/>
              <a:ext cx="3060356" cy="338628"/>
            </a:xfrm>
            <a:prstGeom prst="rect">
              <a:avLst/>
            </a:prstGeom>
            <a:solidFill>
              <a:srgbClr val="D4F1F5"/>
            </a:solidFill>
            <a:ln w="12700" cap="flat" cmpd="sng" algn="ctr">
              <a:solidFill>
                <a:srgbClr val="DDDDDD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  <a:noAutofit/>
            </a:bodyPr>
            <a:lstStyle/>
            <a:p>
              <a:pPr algn="ctr" defTabSz="914034">
                <a:defRPr/>
              </a:pPr>
              <a:endParaRPr lang="zh-CN" altLang="en-US" sz="1600" kern="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1" name="矩形 60">
              <a:extLst>
                <a:ext uri="{FF2B5EF4-FFF2-40B4-BE49-F238E27FC236}">
                  <a16:creationId xmlns:a16="http://schemas.microsoft.com/office/drawing/2014/main" id="{B6BB09E2-5827-48B1-AA0F-CB73543702BA}"/>
                </a:ext>
              </a:extLst>
            </p:cNvPr>
            <p:cNvSpPr/>
            <p:nvPr/>
          </p:nvSpPr>
          <p:spPr>
            <a:xfrm>
              <a:off x="5449845" y="5288755"/>
              <a:ext cx="473338" cy="346204"/>
            </a:xfrm>
            <a:prstGeom prst="rect">
              <a:avLst/>
            </a:prstGeom>
            <a:solidFill>
              <a:srgbClr val="D4F1F5"/>
            </a:solidFill>
            <a:ln w="12700" cap="flat" cmpd="sng" algn="ctr">
              <a:solidFill>
                <a:srgbClr val="DDDDDD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  <a:noAutofit/>
            </a:bodyPr>
            <a:lstStyle/>
            <a:p>
              <a:pPr algn="ctr" defTabSz="914034">
                <a:defRPr/>
              </a:pPr>
              <a:r>
                <a:rPr lang="zh-CN" altLang="en-US" sz="1400" b="1" kern="0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存储</a:t>
              </a:r>
            </a:p>
          </p:txBody>
        </p:sp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9FBAF9DF-D844-46B3-99A6-2108F9076CE6}"/>
                </a:ext>
              </a:extLst>
            </p:cNvPr>
            <p:cNvSpPr/>
            <p:nvPr/>
          </p:nvSpPr>
          <p:spPr>
            <a:xfrm>
              <a:off x="1661995" y="4057328"/>
              <a:ext cx="817876" cy="373518"/>
            </a:xfrm>
            <a:prstGeom prst="rect">
              <a:avLst/>
            </a:prstGeom>
            <a:solidFill>
              <a:srgbClr val="167DCC"/>
            </a:solidFill>
            <a:ln w="12700" cap="flat" cmpd="sng" algn="ctr">
              <a:solidFill>
                <a:srgbClr val="DDDDDD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  <a:noAutofit/>
            </a:bodyPr>
            <a:lstStyle/>
            <a:p>
              <a:pPr algn="ctr" defTabSz="914034">
                <a:defRPr/>
              </a:pPr>
              <a:r>
                <a:rPr lang="zh-CN" altLang="en-US" sz="1400" kern="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计算管控服务</a:t>
              </a:r>
            </a:p>
          </p:txBody>
        </p:sp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85EA9E33-99A3-4451-8F5C-796E9C795A34}"/>
                </a:ext>
              </a:extLst>
            </p:cNvPr>
            <p:cNvSpPr/>
            <p:nvPr/>
          </p:nvSpPr>
          <p:spPr>
            <a:xfrm>
              <a:off x="2759403" y="4057328"/>
              <a:ext cx="817876" cy="373518"/>
            </a:xfrm>
            <a:prstGeom prst="rect">
              <a:avLst/>
            </a:prstGeom>
            <a:solidFill>
              <a:srgbClr val="167DCC"/>
            </a:solidFill>
            <a:ln w="12700" cap="flat" cmpd="sng" algn="ctr">
              <a:solidFill>
                <a:srgbClr val="DDDDDD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  <a:noAutofit/>
            </a:bodyPr>
            <a:lstStyle/>
            <a:p>
              <a:pPr algn="ctr" defTabSz="914034">
                <a:defRPr/>
              </a:pPr>
              <a:r>
                <a:rPr lang="zh-CN" altLang="en-US" sz="1400" kern="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网络管控服务</a:t>
              </a:r>
            </a:p>
          </p:txBody>
        </p:sp>
        <p:sp>
          <p:nvSpPr>
            <p:cNvPr id="64" name="矩形 63">
              <a:extLst>
                <a:ext uri="{FF2B5EF4-FFF2-40B4-BE49-F238E27FC236}">
                  <a16:creationId xmlns:a16="http://schemas.microsoft.com/office/drawing/2014/main" id="{A59AA4DF-DD80-4DCC-B41C-047491323453}"/>
                </a:ext>
              </a:extLst>
            </p:cNvPr>
            <p:cNvSpPr/>
            <p:nvPr/>
          </p:nvSpPr>
          <p:spPr>
            <a:xfrm>
              <a:off x="880512" y="3979361"/>
              <a:ext cx="3903842" cy="511664"/>
            </a:xfrm>
            <a:prstGeom prst="rect">
              <a:avLst/>
            </a:prstGeom>
            <a:noFill/>
            <a:ln w="12700" cap="flat" cmpd="sng" algn="ctr">
              <a:solidFill>
                <a:srgbClr val="DDDDDD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04" tIns="45702" rIns="91404" bIns="45702" numCol="1" spcCol="0" rtlCol="0" fromWordArt="0" anchor="b" anchorCtr="0" forceAA="0" compatLnSpc="1">
              <a:noAutofit/>
            </a:bodyPr>
            <a:lstStyle/>
            <a:p>
              <a:pPr algn="ctr" defTabSz="914034">
                <a:defRPr/>
              </a:pPr>
              <a:endParaRPr lang="zh-CN" altLang="en-US" sz="1100" kern="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6" name="文本框 65">
              <a:extLst>
                <a:ext uri="{FF2B5EF4-FFF2-40B4-BE49-F238E27FC236}">
                  <a16:creationId xmlns:a16="http://schemas.microsoft.com/office/drawing/2014/main" id="{903498B0-B21B-4E05-9506-C34115E0C97E}"/>
                </a:ext>
              </a:extLst>
            </p:cNvPr>
            <p:cNvSpPr txBox="1"/>
            <p:nvPr/>
          </p:nvSpPr>
          <p:spPr>
            <a:xfrm>
              <a:off x="935563" y="4142896"/>
              <a:ext cx="712823" cy="27302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914034">
                <a:defRPr/>
              </a:pPr>
              <a:r>
                <a:rPr kumimoji="1" lang="zh-CN" altLang="en-US" sz="1600" b="1" kern="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云管服务</a:t>
              </a:r>
            </a:p>
          </p:txBody>
        </p:sp>
        <p:sp>
          <p:nvSpPr>
            <p:cNvPr id="67" name="矩形 66">
              <a:extLst>
                <a:ext uri="{FF2B5EF4-FFF2-40B4-BE49-F238E27FC236}">
                  <a16:creationId xmlns:a16="http://schemas.microsoft.com/office/drawing/2014/main" id="{8C380028-4F0F-4A51-9E41-EACBFA1CF53B}"/>
                </a:ext>
              </a:extLst>
            </p:cNvPr>
            <p:cNvSpPr/>
            <p:nvPr/>
          </p:nvSpPr>
          <p:spPr>
            <a:xfrm>
              <a:off x="3856811" y="4057328"/>
              <a:ext cx="831297" cy="373518"/>
            </a:xfrm>
            <a:prstGeom prst="rect">
              <a:avLst/>
            </a:prstGeom>
            <a:solidFill>
              <a:srgbClr val="167DCC"/>
            </a:solidFill>
            <a:ln w="12700" cap="flat" cmpd="sng" algn="ctr">
              <a:solidFill>
                <a:srgbClr val="DDDDDD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  <a:noAutofit/>
            </a:bodyPr>
            <a:lstStyle/>
            <a:p>
              <a:pPr algn="ctr" defTabSz="914034">
                <a:defRPr/>
              </a:pPr>
              <a:r>
                <a:rPr lang="zh-CN" altLang="en-US" sz="1400" kern="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存储管控服务</a:t>
              </a:r>
            </a:p>
          </p:txBody>
        </p:sp>
        <p:sp>
          <p:nvSpPr>
            <p:cNvPr id="68" name="矩形 67">
              <a:extLst>
                <a:ext uri="{FF2B5EF4-FFF2-40B4-BE49-F238E27FC236}">
                  <a16:creationId xmlns:a16="http://schemas.microsoft.com/office/drawing/2014/main" id="{8599CB19-88D1-49AB-BBB6-17606D6326B2}"/>
                </a:ext>
              </a:extLst>
            </p:cNvPr>
            <p:cNvSpPr/>
            <p:nvPr/>
          </p:nvSpPr>
          <p:spPr>
            <a:xfrm>
              <a:off x="2826165" y="5345613"/>
              <a:ext cx="774828" cy="219909"/>
            </a:xfrm>
            <a:prstGeom prst="rect">
              <a:avLst/>
            </a:prstGeom>
            <a:solidFill>
              <a:srgbClr val="D4F1F5"/>
            </a:solidFill>
            <a:ln w="12700" cap="flat" cmpd="sng" algn="ctr">
              <a:solidFill>
                <a:srgbClr val="DDDDDD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  <a:noAutofit/>
            </a:bodyPr>
            <a:lstStyle/>
            <a:p>
              <a:pPr algn="ctr" defTabSz="914034">
                <a:defRPr/>
              </a:pPr>
              <a:r>
                <a:rPr lang="zh-CN" altLang="en-US" sz="1400" kern="0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参数面</a:t>
              </a:r>
            </a:p>
          </p:txBody>
        </p:sp>
        <p:sp>
          <p:nvSpPr>
            <p:cNvPr id="69" name="矩形 68">
              <a:extLst>
                <a:ext uri="{FF2B5EF4-FFF2-40B4-BE49-F238E27FC236}">
                  <a16:creationId xmlns:a16="http://schemas.microsoft.com/office/drawing/2014/main" id="{3BC0436E-D8D7-4FD3-A003-F1274F45D688}"/>
                </a:ext>
              </a:extLst>
            </p:cNvPr>
            <p:cNvSpPr/>
            <p:nvPr/>
          </p:nvSpPr>
          <p:spPr>
            <a:xfrm>
              <a:off x="3653329" y="5345612"/>
              <a:ext cx="781079" cy="226344"/>
            </a:xfrm>
            <a:prstGeom prst="rect">
              <a:avLst/>
            </a:prstGeom>
            <a:solidFill>
              <a:srgbClr val="FCC800">
                <a:lumMod val="20000"/>
                <a:lumOff val="80000"/>
              </a:srgbClr>
            </a:solidFill>
            <a:ln w="12700" cap="flat" cmpd="sng" algn="ctr">
              <a:solidFill>
                <a:srgbClr val="DDDDDD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  <a:noAutofit/>
            </a:bodyPr>
            <a:lstStyle/>
            <a:p>
              <a:pPr algn="ctr" defTabSz="914034">
                <a:defRPr/>
              </a:pPr>
              <a:r>
                <a:rPr lang="zh-CN" altLang="en-US" sz="1400" kern="0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业务面</a:t>
              </a:r>
            </a:p>
          </p:txBody>
        </p:sp>
        <p:sp>
          <p:nvSpPr>
            <p:cNvPr id="70" name="矩形 69">
              <a:extLst>
                <a:ext uri="{FF2B5EF4-FFF2-40B4-BE49-F238E27FC236}">
                  <a16:creationId xmlns:a16="http://schemas.microsoft.com/office/drawing/2014/main" id="{77E5E226-04BE-4C53-B80B-F82930CEC484}"/>
                </a:ext>
              </a:extLst>
            </p:cNvPr>
            <p:cNvSpPr/>
            <p:nvPr/>
          </p:nvSpPr>
          <p:spPr>
            <a:xfrm>
              <a:off x="4486744" y="5345612"/>
              <a:ext cx="718051" cy="231104"/>
            </a:xfrm>
            <a:prstGeom prst="rect">
              <a:avLst/>
            </a:prstGeom>
            <a:solidFill>
              <a:srgbClr val="D4F1F5"/>
            </a:solidFill>
            <a:ln w="12700" cap="flat" cmpd="sng" algn="ctr">
              <a:solidFill>
                <a:srgbClr val="DDDDDD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  <a:noAutofit/>
            </a:bodyPr>
            <a:lstStyle/>
            <a:p>
              <a:pPr algn="ctr" defTabSz="914034">
                <a:defRPr/>
              </a:pPr>
              <a:r>
                <a:rPr lang="zh-CN" altLang="en-US" sz="1400" kern="0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数据面</a:t>
              </a:r>
            </a:p>
          </p:txBody>
        </p:sp>
        <p:sp>
          <p:nvSpPr>
            <p:cNvPr id="71" name="矩形 70">
              <a:extLst>
                <a:ext uri="{FF2B5EF4-FFF2-40B4-BE49-F238E27FC236}">
                  <a16:creationId xmlns:a16="http://schemas.microsoft.com/office/drawing/2014/main" id="{F78811E9-C82D-4387-BAA7-3A9E301AAB80}"/>
                </a:ext>
              </a:extLst>
            </p:cNvPr>
            <p:cNvSpPr/>
            <p:nvPr/>
          </p:nvSpPr>
          <p:spPr>
            <a:xfrm>
              <a:off x="5680225" y="4089741"/>
              <a:ext cx="1425790" cy="299439"/>
            </a:xfrm>
            <a:prstGeom prst="rect">
              <a:avLst/>
            </a:prstGeom>
            <a:solidFill>
              <a:srgbClr val="167DCC"/>
            </a:solidFill>
            <a:ln w="12700" cap="flat" cmpd="sng" algn="ctr">
              <a:solidFill>
                <a:srgbClr val="DDDDDD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  <a:noAutofit/>
            </a:bodyPr>
            <a:lstStyle/>
            <a:p>
              <a:pPr algn="ctr" defTabSz="914034">
                <a:defRPr/>
              </a:pPr>
              <a:r>
                <a:rPr lang="zh-CN" altLang="en-US" sz="1600" kern="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运维管理服务</a:t>
              </a:r>
            </a:p>
          </p:txBody>
        </p:sp>
        <p:sp>
          <p:nvSpPr>
            <p:cNvPr id="72" name="矩形 71">
              <a:extLst>
                <a:ext uri="{FF2B5EF4-FFF2-40B4-BE49-F238E27FC236}">
                  <a16:creationId xmlns:a16="http://schemas.microsoft.com/office/drawing/2014/main" id="{FF103402-5A9E-40AE-A3EA-03951488D2CE}"/>
                </a:ext>
              </a:extLst>
            </p:cNvPr>
            <p:cNvSpPr/>
            <p:nvPr/>
          </p:nvSpPr>
          <p:spPr>
            <a:xfrm>
              <a:off x="2295517" y="5327086"/>
              <a:ext cx="533609" cy="34128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914034">
                <a:defRPr/>
              </a:pPr>
              <a:r>
                <a:rPr lang="zh-CN" altLang="en-US" sz="1400" b="1" kern="0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网络</a:t>
              </a:r>
            </a:p>
          </p:txBody>
        </p:sp>
        <p:sp>
          <p:nvSpPr>
            <p:cNvPr id="73" name="矩形 72">
              <a:extLst>
                <a:ext uri="{FF2B5EF4-FFF2-40B4-BE49-F238E27FC236}">
                  <a16:creationId xmlns:a16="http://schemas.microsoft.com/office/drawing/2014/main" id="{A8FCB319-55E7-472D-9C4A-F9C3654983FC}"/>
                </a:ext>
              </a:extLst>
            </p:cNvPr>
            <p:cNvSpPr/>
            <p:nvPr/>
          </p:nvSpPr>
          <p:spPr>
            <a:xfrm>
              <a:off x="4907736" y="3979361"/>
              <a:ext cx="2451913" cy="511664"/>
            </a:xfrm>
            <a:prstGeom prst="rect">
              <a:avLst/>
            </a:prstGeom>
            <a:noFill/>
            <a:ln w="12700" cap="flat" cmpd="sng" algn="ctr">
              <a:solidFill>
                <a:srgbClr val="DDDDDD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04" tIns="45702" rIns="91404" bIns="45702" numCol="1" spcCol="0" rtlCol="0" fromWordArt="0" anchor="b" anchorCtr="0" forceAA="0" compatLnSpc="1">
              <a:noAutofit/>
            </a:bodyPr>
            <a:lstStyle/>
            <a:p>
              <a:pPr algn="ctr" defTabSz="914034">
                <a:defRPr/>
              </a:pPr>
              <a:endParaRPr lang="zh-CN" altLang="en-US" sz="1200" kern="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4" name="文本框 73">
              <a:extLst>
                <a:ext uri="{FF2B5EF4-FFF2-40B4-BE49-F238E27FC236}">
                  <a16:creationId xmlns:a16="http://schemas.microsoft.com/office/drawing/2014/main" id="{55513B51-F125-47F8-AA0A-C0FD6DEB3192}"/>
                </a:ext>
              </a:extLst>
            </p:cNvPr>
            <p:cNvSpPr txBox="1"/>
            <p:nvPr/>
          </p:nvSpPr>
          <p:spPr>
            <a:xfrm>
              <a:off x="4973210" y="4142896"/>
              <a:ext cx="713658" cy="27302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914034">
                <a:defRPr/>
              </a:pPr>
              <a:r>
                <a:rPr kumimoji="1" lang="zh-CN" altLang="en-US" sz="1600" b="1" kern="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运维服务</a:t>
              </a:r>
            </a:p>
          </p:txBody>
        </p:sp>
        <p:sp>
          <p:nvSpPr>
            <p:cNvPr id="75" name="矩形 74">
              <a:extLst>
                <a:ext uri="{FF2B5EF4-FFF2-40B4-BE49-F238E27FC236}">
                  <a16:creationId xmlns:a16="http://schemas.microsoft.com/office/drawing/2014/main" id="{A7D1D885-2646-4971-9F14-A1B336BA0437}"/>
                </a:ext>
              </a:extLst>
            </p:cNvPr>
            <p:cNvSpPr/>
            <p:nvPr/>
          </p:nvSpPr>
          <p:spPr>
            <a:xfrm>
              <a:off x="779545" y="3898164"/>
              <a:ext cx="6636936" cy="1872188"/>
            </a:xfrm>
            <a:prstGeom prst="rect">
              <a:avLst/>
            </a:prstGeom>
            <a:noFill/>
            <a:ln w="12700" cap="flat" cmpd="sng" algn="ctr">
              <a:solidFill>
                <a:srgbClr val="DDDDDD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04" tIns="45702" rIns="91404" bIns="45702" numCol="1" spcCol="0" rtlCol="0" fromWordArt="0" anchor="b" anchorCtr="0" forceAA="0" compatLnSpc="1">
              <a:noAutofit/>
            </a:bodyPr>
            <a:lstStyle/>
            <a:p>
              <a:pPr algn="ctr" defTabSz="914034">
                <a:defRPr/>
              </a:pPr>
              <a:endParaRPr lang="zh-CN" altLang="en-US" sz="1400" kern="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6" name="矩形 75">
              <a:extLst>
                <a:ext uri="{FF2B5EF4-FFF2-40B4-BE49-F238E27FC236}">
                  <a16:creationId xmlns:a16="http://schemas.microsoft.com/office/drawing/2014/main" id="{B1E83576-2F57-41B4-8125-6F6C01769263}"/>
                </a:ext>
              </a:extLst>
            </p:cNvPr>
            <p:cNvSpPr/>
            <p:nvPr/>
          </p:nvSpPr>
          <p:spPr>
            <a:xfrm>
              <a:off x="874517" y="4912409"/>
              <a:ext cx="5151306" cy="217243"/>
            </a:xfrm>
            <a:prstGeom prst="rect">
              <a:avLst/>
            </a:prstGeom>
            <a:solidFill>
              <a:srgbClr val="167DCC"/>
            </a:solidFill>
            <a:ln w="12700" cap="flat" cmpd="sng" algn="ctr">
              <a:solidFill>
                <a:srgbClr val="DDDDDD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  <a:noAutofit/>
            </a:bodyPr>
            <a:lstStyle/>
            <a:p>
              <a:pPr algn="ctr" defTabSz="914034">
                <a:defRPr/>
              </a:pPr>
              <a:r>
                <a:rPr lang="zh-CN" altLang="en-US" sz="1600" kern="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安全可信</a:t>
              </a:r>
              <a:r>
                <a:rPr lang="en-US" altLang="zh-CN" sz="1600" kern="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OS</a:t>
              </a:r>
              <a:endParaRPr lang="zh-CN" altLang="en-US" sz="1600" kern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7" name="矩形 76">
              <a:extLst>
                <a:ext uri="{FF2B5EF4-FFF2-40B4-BE49-F238E27FC236}">
                  <a16:creationId xmlns:a16="http://schemas.microsoft.com/office/drawing/2014/main" id="{37073589-B812-42B3-AE60-6A5F453545AC}"/>
                </a:ext>
              </a:extLst>
            </p:cNvPr>
            <p:cNvSpPr/>
            <p:nvPr/>
          </p:nvSpPr>
          <p:spPr>
            <a:xfrm>
              <a:off x="5813078" y="1678826"/>
              <a:ext cx="1472592" cy="689542"/>
            </a:xfrm>
            <a:prstGeom prst="rect">
              <a:avLst/>
            </a:prstGeom>
            <a:solidFill>
              <a:srgbClr val="D4F1F5"/>
            </a:solidFill>
            <a:ln w="12700" cap="flat" cmpd="sng" algn="ctr">
              <a:solidFill>
                <a:srgbClr val="DDDDDD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  <a:noAutofit/>
            </a:bodyPr>
            <a:lstStyle/>
            <a:p>
              <a:pPr algn="ctr" defTabSz="914034">
                <a:defRPr/>
              </a:pPr>
              <a:endParaRPr lang="zh-CN" altLang="en-US" sz="1600" kern="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8" name="文本框 77">
              <a:extLst>
                <a:ext uri="{FF2B5EF4-FFF2-40B4-BE49-F238E27FC236}">
                  <a16:creationId xmlns:a16="http://schemas.microsoft.com/office/drawing/2014/main" id="{9DB14E73-9817-4069-B1C8-9D99DD90A083}"/>
                </a:ext>
              </a:extLst>
            </p:cNvPr>
            <p:cNvSpPr txBox="1"/>
            <p:nvPr/>
          </p:nvSpPr>
          <p:spPr>
            <a:xfrm>
              <a:off x="6182051" y="1701164"/>
              <a:ext cx="818914" cy="23889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914034">
                <a:defRPr/>
              </a:pPr>
              <a:r>
                <a:rPr kumimoji="1" lang="en-US" altLang="zh-CN" sz="1400" kern="0" dirty="0" err="1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MindStudio</a:t>
              </a:r>
              <a:endParaRPr kumimoji="1" lang="zh-CN" altLang="en-US" sz="1400" kern="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9" name="矩形 78">
              <a:extLst>
                <a:ext uri="{FF2B5EF4-FFF2-40B4-BE49-F238E27FC236}">
                  <a16:creationId xmlns:a16="http://schemas.microsoft.com/office/drawing/2014/main" id="{3BC75349-E7CE-4327-8A73-4EB948B660AE}"/>
                </a:ext>
              </a:extLst>
            </p:cNvPr>
            <p:cNvSpPr/>
            <p:nvPr/>
          </p:nvSpPr>
          <p:spPr>
            <a:xfrm>
              <a:off x="5879544" y="1890369"/>
              <a:ext cx="1316037" cy="209167"/>
            </a:xfrm>
            <a:prstGeom prst="rect">
              <a:avLst/>
            </a:prstGeom>
            <a:solidFill>
              <a:srgbClr val="FFFFFF"/>
            </a:solidFill>
            <a:ln w="12700" cap="flat" cmpd="sng" algn="ctr">
              <a:solidFill>
                <a:srgbClr val="DDDDDD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  <a:noAutofit/>
            </a:bodyPr>
            <a:lstStyle/>
            <a:p>
              <a:pPr algn="ctr" defTabSz="914034">
                <a:defRPr/>
              </a:pPr>
              <a:r>
                <a:rPr lang="zh-CN" altLang="en-US" sz="1200" kern="0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模型迁移工具</a:t>
              </a:r>
              <a:r>
                <a:rPr lang="en-US" altLang="zh-CN" sz="1200" kern="0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/</a:t>
              </a:r>
              <a:r>
                <a:rPr lang="zh-CN" altLang="en-US" sz="1200" kern="0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文档</a:t>
              </a:r>
            </a:p>
          </p:txBody>
        </p:sp>
        <p:sp>
          <p:nvSpPr>
            <p:cNvPr id="80" name="矩形 79">
              <a:extLst>
                <a:ext uri="{FF2B5EF4-FFF2-40B4-BE49-F238E27FC236}">
                  <a16:creationId xmlns:a16="http://schemas.microsoft.com/office/drawing/2014/main" id="{B5C53708-32CD-4E47-BBF3-565E3F1C7643}"/>
                </a:ext>
              </a:extLst>
            </p:cNvPr>
            <p:cNvSpPr/>
            <p:nvPr/>
          </p:nvSpPr>
          <p:spPr>
            <a:xfrm>
              <a:off x="874515" y="4546900"/>
              <a:ext cx="5151306" cy="311330"/>
            </a:xfrm>
            <a:prstGeom prst="rect">
              <a:avLst/>
            </a:prstGeom>
            <a:solidFill>
              <a:srgbClr val="D4F1F5"/>
            </a:solidFill>
            <a:ln w="12700" cap="flat" cmpd="sng" algn="ctr">
              <a:solidFill>
                <a:srgbClr val="DDDDDD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  <a:noAutofit/>
            </a:bodyPr>
            <a:lstStyle/>
            <a:p>
              <a:pPr algn="ctr" defTabSz="914034">
                <a:defRPr/>
              </a:pPr>
              <a:r>
                <a:rPr lang="en-US" altLang="zh-CN" sz="1400" kern="0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CANN</a:t>
              </a:r>
            </a:p>
            <a:p>
              <a:pPr algn="ctr" defTabSz="914034">
                <a:defRPr/>
              </a:pPr>
              <a:r>
                <a:rPr lang="en-US" altLang="zh-CN" sz="1050" kern="0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1000" kern="0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(Compute Architecture for Neural Networks)</a:t>
              </a:r>
              <a:endParaRPr lang="zh-CN" altLang="en-US" sz="1050" kern="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1" name="文本框 80">
              <a:extLst>
                <a:ext uri="{FF2B5EF4-FFF2-40B4-BE49-F238E27FC236}">
                  <a16:creationId xmlns:a16="http://schemas.microsoft.com/office/drawing/2014/main" id="{70B8B65C-7F7A-4F76-9EC3-9DC3F0120273}"/>
                </a:ext>
              </a:extLst>
            </p:cNvPr>
            <p:cNvSpPr txBox="1"/>
            <p:nvPr/>
          </p:nvSpPr>
          <p:spPr>
            <a:xfrm>
              <a:off x="839571" y="2124364"/>
              <a:ext cx="895917" cy="27302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914034">
                <a:defRPr/>
              </a:pPr>
              <a:r>
                <a:rPr kumimoji="1" lang="zh-CN" altLang="en-US" sz="1600" b="1" kern="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大模型加速</a:t>
              </a:r>
            </a:p>
          </p:txBody>
        </p:sp>
        <p:sp>
          <p:nvSpPr>
            <p:cNvPr id="82" name="矩形 81">
              <a:extLst>
                <a:ext uri="{FF2B5EF4-FFF2-40B4-BE49-F238E27FC236}">
                  <a16:creationId xmlns:a16="http://schemas.microsoft.com/office/drawing/2014/main" id="{30ACFF8F-28AB-4B27-955D-C776DEB6BD7B}"/>
                </a:ext>
              </a:extLst>
            </p:cNvPr>
            <p:cNvSpPr/>
            <p:nvPr/>
          </p:nvSpPr>
          <p:spPr>
            <a:xfrm>
              <a:off x="5879544" y="2148397"/>
              <a:ext cx="1316037" cy="179021"/>
            </a:xfrm>
            <a:prstGeom prst="rect">
              <a:avLst/>
            </a:prstGeom>
            <a:solidFill>
              <a:srgbClr val="FFFFFF"/>
            </a:solidFill>
            <a:ln w="12700" cap="flat" cmpd="sng" algn="ctr">
              <a:solidFill>
                <a:srgbClr val="DDDDDD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  <a:noAutofit/>
            </a:bodyPr>
            <a:lstStyle/>
            <a:p>
              <a:pPr algn="ctr" defTabSz="914034">
                <a:defRPr/>
              </a:pPr>
              <a:r>
                <a:rPr lang="zh-CN" altLang="en-US" sz="1200" kern="0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模型开发、调优</a:t>
              </a:r>
            </a:p>
          </p:txBody>
        </p:sp>
        <p:sp>
          <p:nvSpPr>
            <p:cNvPr id="83" name="矩形 82">
              <a:extLst>
                <a:ext uri="{FF2B5EF4-FFF2-40B4-BE49-F238E27FC236}">
                  <a16:creationId xmlns:a16="http://schemas.microsoft.com/office/drawing/2014/main" id="{E31D8235-E9B3-49C4-9F8C-B1601A65AA67}"/>
                </a:ext>
              </a:extLst>
            </p:cNvPr>
            <p:cNvSpPr/>
            <p:nvPr/>
          </p:nvSpPr>
          <p:spPr bwMode="auto">
            <a:xfrm>
              <a:off x="5109793" y="5914642"/>
              <a:ext cx="1252964" cy="323873"/>
            </a:xfrm>
            <a:prstGeom prst="rect">
              <a:avLst/>
            </a:prstGeom>
            <a:solidFill>
              <a:srgbClr val="FCC800">
                <a:lumMod val="20000"/>
                <a:lumOff val="80000"/>
              </a:srgbClr>
            </a:solidFill>
            <a:ln w="12700" cap="flat" cmpd="sng" algn="ctr">
              <a:solidFill>
                <a:srgbClr val="DDDDDD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  <a:noAutofit/>
            </a:bodyPr>
            <a:lstStyle/>
            <a:p>
              <a:pPr algn="ctr" defTabSz="914034">
                <a:defRPr/>
              </a:pPr>
              <a:r>
                <a:rPr lang="zh-CN" altLang="en-US" sz="1600" b="1" kern="0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lt"/>
                </a:rPr>
                <a:t>智能配电小母线</a:t>
              </a:r>
            </a:p>
          </p:txBody>
        </p:sp>
        <p:sp>
          <p:nvSpPr>
            <p:cNvPr id="84" name="矩形 83">
              <a:extLst>
                <a:ext uri="{FF2B5EF4-FFF2-40B4-BE49-F238E27FC236}">
                  <a16:creationId xmlns:a16="http://schemas.microsoft.com/office/drawing/2014/main" id="{B998ED84-6BEE-4E81-B9D0-3028BE0FE7E1}"/>
                </a:ext>
              </a:extLst>
            </p:cNvPr>
            <p:cNvSpPr/>
            <p:nvPr/>
          </p:nvSpPr>
          <p:spPr bwMode="auto">
            <a:xfrm>
              <a:off x="880512" y="5914642"/>
              <a:ext cx="2523081" cy="323873"/>
            </a:xfrm>
            <a:prstGeom prst="rect">
              <a:avLst/>
            </a:prstGeom>
            <a:solidFill>
              <a:srgbClr val="FCC800">
                <a:lumMod val="20000"/>
                <a:lumOff val="80000"/>
              </a:srgbClr>
            </a:solidFill>
            <a:ln w="12700" cap="flat" cmpd="sng" algn="ctr">
              <a:solidFill>
                <a:srgbClr val="DDDDDD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  <a:noAutofit/>
            </a:bodyPr>
            <a:lstStyle/>
            <a:p>
              <a:pPr algn="ctr" defTabSz="914034">
                <a:defRPr/>
              </a:pPr>
              <a:r>
                <a:rPr lang="zh-CN" altLang="en-US" sz="1600" b="1" kern="0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lt"/>
                </a:rPr>
                <a:t>液冷方舱微模块</a:t>
              </a:r>
              <a:endParaRPr lang="en-US" altLang="zh-CN" sz="1600" b="1" kern="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endParaRPr>
            </a:p>
            <a:p>
              <a:pPr algn="ctr" defTabSz="914034">
                <a:defRPr/>
              </a:pPr>
              <a:r>
                <a:rPr lang="zh-CN" altLang="en-US" sz="1050" kern="0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lt"/>
                </a:rPr>
                <a:t>液冷柜  风冷柜  </a:t>
              </a:r>
              <a:r>
                <a:rPr lang="en-US" altLang="zh-CN" sz="1050" kern="0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lt"/>
                </a:rPr>
                <a:t>CDU  </a:t>
              </a:r>
              <a:r>
                <a:rPr lang="zh-CN" altLang="en-US" sz="1050" kern="0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lt"/>
                </a:rPr>
                <a:t>列间空调 二次管路</a:t>
              </a:r>
            </a:p>
          </p:txBody>
        </p:sp>
        <p:sp>
          <p:nvSpPr>
            <p:cNvPr id="85" name="矩形 84">
              <a:extLst>
                <a:ext uri="{FF2B5EF4-FFF2-40B4-BE49-F238E27FC236}">
                  <a16:creationId xmlns:a16="http://schemas.microsoft.com/office/drawing/2014/main" id="{F0FCE585-D202-4A2E-B095-D9BB647A771F}"/>
                </a:ext>
              </a:extLst>
            </p:cNvPr>
            <p:cNvSpPr/>
            <p:nvPr/>
          </p:nvSpPr>
          <p:spPr bwMode="auto">
            <a:xfrm>
              <a:off x="880512" y="6288136"/>
              <a:ext cx="6414351" cy="371574"/>
            </a:xfrm>
            <a:prstGeom prst="rect">
              <a:avLst/>
            </a:prstGeom>
            <a:solidFill>
              <a:srgbClr val="167DCC"/>
            </a:solidFill>
            <a:ln w="12700" cap="flat" cmpd="sng" algn="ctr">
              <a:solidFill>
                <a:srgbClr val="DDDDDD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  <a:noAutofit/>
            </a:bodyPr>
            <a:lstStyle/>
            <a:p>
              <a:pPr algn="ctr" defTabSz="914034">
                <a:defRPr/>
              </a:pPr>
              <a:r>
                <a:rPr lang="zh-CN" altLang="en-US" sz="1600" b="1" kern="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基础配套设施  </a:t>
              </a:r>
              <a:r>
                <a:rPr lang="zh-CN" altLang="en-US" sz="1200" kern="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lt"/>
                </a:rPr>
                <a:t>冷源  高低压配电（含列头柜）  柴发</a:t>
              </a:r>
            </a:p>
          </p:txBody>
        </p:sp>
        <p:sp>
          <p:nvSpPr>
            <p:cNvPr id="86" name="矩形 85">
              <a:extLst>
                <a:ext uri="{FF2B5EF4-FFF2-40B4-BE49-F238E27FC236}">
                  <a16:creationId xmlns:a16="http://schemas.microsoft.com/office/drawing/2014/main" id="{8AD549DB-36C1-4B73-BA46-87467B66E47D}"/>
                </a:ext>
              </a:extLst>
            </p:cNvPr>
            <p:cNvSpPr/>
            <p:nvPr/>
          </p:nvSpPr>
          <p:spPr bwMode="auto">
            <a:xfrm>
              <a:off x="3563444" y="5914642"/>
              <a:ext cx="1461327" cy="323873"/>
            </a:xfrm>
            <a:prstGeom prst="rect">
              <a:avLst/>
            </a:prstGeom>
            <a:solidFill>
              <a:srgbClr val="D4F1F5"/>
            </a:solidFill>
            <a:ln w="12700" cap="flat" cmpd="sng" algn="ctr">
              <a:solidFill>
                <a:srgbClr val="DDDDDD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  <a:noAutofit/>
            </a:bodyPr>
            <a:lstStyle/>
            <a:p>
              <a:pPr algn="ctr" defTabSz="914034">
                <a:defRPr/>
              </a:pPr>
              <a:r>
                <a:rPr lang="zh-CN" altLang="en-US" sz="1400" b="1" kern="0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lt"/>
                </a:rPr>
                <a:t>液冷机柜</a:t>
              </a:r>
              <a:endParaRPr lang="en-US" altLang="zh-CN" sz="1400" b="1" kern="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endParaRPr>
            </a:p>
            <a:p>
              <a:pPr algn="ctr" defTabSz="914034">
                <a:defRPr/>
              </a:pPr>
              <a:r>
                <a:rPr lang="en-US" altLang="zh-CN" sz="1100" kern="0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lt"/>
                </a:rPr>
                <a:t>Atlas 900 A2 </a:t>
              </a:r>
              <a:r>
                <a:rPr lang="en-US" altLang="zh-CN" sz="1100" kern="0" dirty="0" err="1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lt"/>
                </a:rPr>
                <a:t>PoDc</a:t>
              </a:r>
              <a:endParaRPr lang="zh-CN" altLang="en-US" sz="1100" kern="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endParaRPr>
            </a:p>
          </p:txBody>
        </p:sp>
        <p:cxnSp>
          <p:nvCxnSpPr>
            <p:cNvPr id="87" name="直接连接符 86">
              <a:extLst>
                <a:ext uri="{FF2B5EF4-FFF2-40B4-BE49-F238E27FC236}">
                  <a16:creationId xmlns:a16="http://schemas.microsoft.com/office/drawing/2014/main" id="{8783EDB7-BAE2-4716-B6DA-4B5BAEFE4C00}"/>
                </a:ext>
              </a:extLst>
            </p:cNvPr>
            <p:cNvCxnSpPr/>
            <p:nvPr/>
          </p:nvCxnSpPr>
          <p:spPr>
            <a:xfrm>
              <a:off x="3478077" y="5914642"/>
              <a:ext cx="0" cy="323873"/>
            </a:xfrm>
            <a:prstGeom prst="line">
              <a:avLst/>
            </a:prstGeom>
            <a:noFill/>
            <a:ln w="12700" cap="flat" cmpd="sng" algn="ctr">
              <a:solidFill>
                <a:srgbClr val="666666">
                  <a:lumMod val="75000"/>
                </a:srgbClr>
              </a:solidFill>
              <a:prstDash val="solid"/>
              <a:bevel/>
              <a:headEnd type="none" w="med" len="med"/>
              <a:tailEnd type="none" w="med" len="med"/>
            </a:ln>
            <a:effectLst/>
          </p:spPr>
        </p:cxnSp>
        <p:sp>
          <p:nvSpPr>
            <p:cNvPr id="88" name="矩形 87">
              <a:extLst>
                <a:ext uri="{FF2B5EF4-FFF2-40B4-BE49-F238E27FC236}">
                  <a16:creationId xmlns:a16="http://schemas.microsoft.com/office/drawing/2014/main" id="{CC5A1356-F25F-4822-AB30-A63B4591F6C5}"/>
                </a:ext>
              </a:extLst>
            </p:cNvPr>
            <p:cNvSpPr/>
            <p:nvPr/>
          </p:nvSpPr>
          <p:spPr bwMode="auto">
            <a:xfrm>
              <a:off x="6447778" y="5914642"/>
              <a:ext cx="824881" cy="323873"/>
            </a:xfrm>
            <a:prstGeom prst="rect">
              <a:avLst/>
            </a:prstGeom>
            <a:solidFill>
              <a:srgbClr val="FCC800">
                <a:lumMod val="20000"/>
                <a:lumOff val="80000"/>
              </a:srgbClr>
            </a:solidFill>
            <a:ln w="12700" cap="flat" cmpd="sng" algn="ctr">
              <a:solidFill>
                <a:srgbClr val="DDDDDD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  <a:noAutofit/>
            </a:bodyPr>
            <a:lstStyle/>
            <a:p>
              <a:pPr algn="ctr" defTabSz="914034">
                <a:defRPr/>
              </a:pPr>
              <a:r>
                <a:rPr lang="zh-CN" altLang="en-US" sz="1600" b="1" kern="0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lt"/>
                </a:rPr>
                <a:t>末端空调</a:t>
              </a:r>
            </a:p>
          </p:txBody>
        </p:sp>
        <p:sp>
          <p:nvSpPr>
            <p:cNvPr id="89" name="矩形 88">
              <a:extLst>
                <a:ext uri="{FF2B5EF4-FFF2-40B4-BE49-F238E27FC236}">
                  <a16:creationId xmlns:a16="http://schemas.microsoft.com/office/drawing/2014/main" id="{0FF818DA-043D-4B56-B8FD-6F0BC084DE59}"/>
                </a:ext>
              </a:extLst>
            </p:cNvPr>
            <p:cNvSpPr/>
            <p:nvPr/>
          </p:nvSpPr>
          <p:spPr>
            <a:xfrm>
              <a:off x="5987956" y="773581"/>
              <a:ext cx="703221" cy="266838"/>
            </a:xfrm>
            <a:prstGeom prst="rect">
              <a:avLst/>
            </a:prstGeom>
            <a:solidFill>
              <a:srgbClr val="DDDDDD"/>
            </a:solidFill>
            <a:ln w="12700" cap="flat" cmpd="sng" algn="ctr">
              <a:solidFill>
                <a:srgbClr val="DDDDDD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  <a:noAutofit/>
            </a:bodyPr>
            <a:lstStyle/>
            <a:p>
              <a:pPr algn="ctr" defTabSz="914034">
                <a:defRPr/>
              </a:pPr>
              <a:r>
                <a:rPr lang="zh-CN" altLang="en-US" sz="1600" kern="0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开源</a:t>
              </a:r>
              <a:endParaRPr lang="zh-CN" altLang="en-US" sz="1200" kern="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0" name="矩形 89">
              <a:extLst>
                <a:ext uri="{FF2B5EF4-FFF2-40B4-BE49-F238E27FC236}">
                  <a16:creationId xmlns:a16="http://schemas.microsoft.com/office/drawing/2014/main" id="{6C333B55-7BF9-4646-8788-D18F46C85BED}"/>
                </a:ext>
              </a:extLst>
            </p:cNvPr>
            <p:cNvSpPr/>
            <p:nvPr/>
          </p:nvSpPr>
          <p:spPr>
            <a:xfrm>
              <a:off x="6798694" y="776546"/>
              <a:ext cx="595345" cy="263873"/>
            </a:xfrm>
            <a:prstGeom prst="rect">
              <a:avLst/>
            </a:prstGeom>
            <a:solidFill>
              <a:srgbClr val="FCC800">
                <a:lumMod val="20000"/>
                <a:lumOff val="80000"/>
              </a:srgbClr>
            </a:solidFill>
            <a:ln w="12700" cap="flat" cmpd="sng" algn="ctr">
              <a:solidFill>
                <a:srgbClr val="DDDDDD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  <a:noAutofit/>
            </a:bodyPr>
            <a:lstStyle/>
            <a:p>
              <a:pPr algn="ctr" defTabSz="914034">
                <a:defRPr/>
              </a:pPr>
              <a:r>
                <a:rPr lang="zh-CN" altLang="en-US" sz="1600" kern="0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三方</a:t>
              </a:r>
            </a:p>
          </p:txBody>
        </p:sp>
        <p:sp>
          <p:nvSpPr>
            <p:cNvPr id="91" name="矩形 90">
              <a:extLst>
                <a:ext uri="{FF2B5EF4-FFF2-40B4-BE49-F238E27FC236}">
                  <a16:creationId xmlns:a16="http://schemas.microsoft.com/office/drawing/2014/main" id="{FB94A964-DA8A-44D8-902C-4A81795477F8}"/>
                </a:ext>
              </a:extLst>
            </p:cNvPr>
            <p:cNvSpPr/>
            <p:nvPr/>
          </p:nvSpPr>
          <p:spPr>
            <a:xfrm>
              <a:off x="6081050" y="4540646"/>
              <a:ext cx="1278599" cy="567499"/>
            </a:xfrm>
            <a:prstGeom prst="rect">
              <a:avLst/>
            </a:prstGeom>
            <a:solidFill>
              <a:srgbClr val="D4F1F5"/>
            </a:solidFill>
            <a:ln w="12700" cap="flat" cmpd="sng" algn="ctr">
              <a:solidFill>
                <a:srgbClr val="DDDDDD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  <a:noAutofit/>
            </a:bodyPr>
            <a:lstStyle/>
            <a:p>
              <a:pPr algn="ctr" defTabSz="914034">
                <a:defRPr/>
              </a:pPr>
              <a:r>
                <a:rPr lang="en-US" altLang="zh-CN" sz="1600" b="1" kern="0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CCAE</a:t>
              </a:r>
            </a:p>
            <a:p>
              <a:pPr algn="ctr" defTabSz="914034">
                <a:defRPr/>
              </a:pPr>
              <a:r>
                <a:rPr lang="zh-CN" altLang="en-US" sz="900" kern="0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（</a:t>
              </a:r>
              <a:r>
                <a:rPr lang="en-US" altLang="zh-CN" sz="900" kern="0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Cluster Computing Autonomous Engine</a:t>
              </a:r>
              <a:r>
                <a:rPr lang="zh-CN" altLang="en-US" sz="900" kern="0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）</a:t>
              </a:r>
              <a:endParaRPr lang="zh-CN" altLang="en-US" sz="1600" b="1" kern="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2" name="矩形 91">
              <a:extLst>
                <a:ext uri="{FF2B5EF4-FFF2-40B4-BE49-F238E27FC236}">
                  <a16:creationId xmlns:a16="http://schemas.microsoft.com/office/drawing/2014/main" id="{F1CD615D-AA80-431B-87F1-312A3D3CA426}"/>
                </a:ext>
              </a:extLst>
            </p:cNvPr>
            <p:cNvSpPr/>
            <p:nvPr/>
          </p:nvSpPr>
          <p:spPr>
            <a:xfrm>
              <a:off x="6081045" y="5175325"/>
              <a:ext cx="1278605" cy="516836"/>
            </a:xfrm>
            <a:prstGeom prst="rect">
              <a:avLst/>
            </a:prstGeom>
            <a:solidFill>
              <a:srgbClr val="D4F1F5"/>
            </a:solidFill>
            <a:ln w="12700" cap="flat" cmpd="sng" algn="ctr">
              <a:solidFill>
                <a:srgbClr val="DDDDDD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  <a:noAutofit/>
            </a:bodyPr>
            <a:lstStyle/>
            <a:p>
              <a:pPr algn="ctr" defTabSz="914034">
                <a:defRPr/>
              </a:pPr>
              <a:r>
                <a:rPr lang="en-US" altLang="zh-CN" sz="1600" b="1" kern="0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NCE / NCE-FI</a:t>
              </a:r>
            </a:p>
            <a:p>
              <a:pPr algn="ctr" defTabSz="914400">
                <a:defRPr/>
              </a:pPr>
              <a:r>
                <a:rPr lang="zh-CN" altLang="en-US" sz="900" kern="0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（</a:t>
              </a:r>
              <a:r>
                <a:rPr lang="en-US" altLang="zh-CN" sz="900" kern="0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Network Cloud Engine/</a:t>
              </a:r>
            </a:p>
            <a:p>
              <a:pPr algn="ctr" defTabSz="914400">
                <a:defRPr/>
              </a:pPr>
              <a:r>
                <a:rPr lang="en-US" altLang="zh-CN" sz="900" kern="0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NCE-</a:t>
              </a:r>
              <a:r>
                <a:rPr lang="en-US" altLang="zh-CN" sz="900" kern="0" dirty="0" err="1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FabricInsight</a:t>
              </a:r>
              <a:r>
                <a:rPr lang="zh-CN" altLang="en-US" sz="900" kern="0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）</a:t>
              </a:r>
              <a:endParaRPr lang="zh-CN" altLang="en-US" b="1" kern="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4" name="文本框 93">
              <a:extLst>
                <a:ext uri="{FF2B5EF4-FFF2-40B4-BE49-F238E27FC236}">
                  <a16:creationId xmlns:a16="http://schemas.microsoft.com/office/drawing/2014/main" id="{6C4A4F8C-CBC4-4009-81D0-4F7E666A7AA0}"/>
                </a:ext>
              </a:extLst>
            </p:cNvPr>
            <p:cNvSpPr txBox="1"/>
            <p:nvPr/>
          </p:nvSpPr>
          <p:spPr>
            <a:xfrm>
              <a:off x="75047" y="4572672"/>
              <a:ext cx="640880" cy="675239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lIns="0" tIns="0" rIns="0" bIns="0" rtlCol="0">
              <a:spAutoFit/>
            </a:bodyPr>
            <a:lstStyle/>
            <a:p>
              <a:pPr defTabSz="914400">
                <a:lnSpc>
                  <a:spcPct val="130000"/>
                </a:lnSpc>
                <a:defRPr/>
              </a:pPr>
              <a:r>
                <a:rPr kumimoji="1" lang="en-US" altLang="zh-CN" sz="1600" b="1" kern="0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L2</a:t>
              </a:r>
            </a:p>
            <a:p>
              <a:pPr defTabSz="914400">
                <a:lnSpc>
                  <a:spcPct val="130000"/>
                </a:lnSpc>
                <a:defRPr/>
              </a:pPr>
              <a:r>
                <a:rPr kumimoji="1" lang="zh-CN" altLang="en-US" sz="1600" b="1" kern="0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算力底座</a:t>
              </a:r>
            </a:p>
          </p:txBody>
        </p:sp>
        <p:sp>
          <p:nvSpPr>
            <p:cNvPr id="95" name="文本框 94">
              <a:extLst>
                <a:ext uri="{FF2B5EF4-FFF2-40B4-BE49-F238E27FC236}">
                  <a16:creationId xmlns:a16="http://schemas.microsoft.com/office/drawing/2014/main" id="{4B291EDA-B01B-4884-898F-C34ED93AB4C2}"/>
                </a:ext>
              </a:extLst>
            </p:cNvPr>
            <p:cNvSpPr txBox="1"/>
            <p:nvPr/>
          </p:nvSpPr>
          <p:spPr>
            <a:xfrm>
              <a:off x="75047" y="2720363"/>
              <a:ext cx="696183" cy="1301631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lIns="0" tIns="0" rIns="0" bIns="0" rtlCol="0">
              <a:spAutoFit/>
            </a:bodyPr>
            <a:lstStyle/>
            <a:p>
              <a:pPr defTabSz="913851">
                <a:lnSpc>
                  <a:spcPct val="130000"/>
                </a:lnSpc>
                <a:spcAft>
                  <a:spcPts val="300"/>
                </a:spcAft>
                <a:defRPr/>
              </a:pPr>
              <a:r>
                <a:rPr lang="en-US" altLang="zh-CN" sz="1600" b="1" kern="0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L3</a:t>
              </a:r>
            </a:p>
            <a:p>
              <a:pPr defTabSz="913851">
                <a:lnSpc>
                  <a:spcPct val="130000"/>
                </a:lnSpc>
                <a:spcAft>
                  <a:spcPts val="300"/>
                </a:spcAft>
                <a:defRPr/>
              </a:pPr>
              <a:r>
                <a:rPr lang="zh-CN" altLang="en-US" sz="1600" b="1" kern="0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智算使能</a:t>
              </a:r>
              <a:endParaRPr lang="en-US" altLang="zh-CN" sz="1600" b="1" kern="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defTabSz="913851">
                <a:lnSpc>
                  <a:spcPct val="130000"/>
                </a:lnSpc>
                <a:spcAft>
                  <a:spcPts val="300"/>
                </a:spcAft>
                <a:defRPr/>
              </a:pPr>
              <a:r>
                <a:rPr lang="zh-CN" altLang="en-US" sz="1200" kern="0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基础使能</a:t>
              </a:r>
              <a:r>
                <a:rPr lang="en-US" altLang="zh-CN" sz="1200" kern="0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&amp;</a:t>
              </a:r>
              <a:r>
                <a:rPr lang="zh-CN" altLang="en-US" sz="1200" kern="0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智算平台</a:t>
              </a:r>
              <a:endParaRPr lang="zh-CN" altLang="en-US" sz="1100" kern="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6" name="文本框 95">
              <a:extLst>
                <a:ext uri="{FF2B5EF4-FFF2-40B4-BE49-F238E27FC236}">
                  <a16:creationId xmlns:a16="http://schemas.microsoft.com/office/drawing/2014/main" id="{C05FEA12-5F89-4963-9901-05504C9DE5FA}"/>
                </a:ext>
              </a:extLst>
            </p:cNvPr>
            <p:cNvSpPr txBox="1"/>
            <p:nvPr/>
          </p:nvSpPr>
          <p:spPr>
            <a:xfrm>
              <a:off x="75047" y="1360722"/>
              <a:ext cx="684588" cy="1030171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lIns="0" tIns="0" rIns="0" bIns="0" rtlCol="0">
              <a:spAutoFit/>
            </a:bodyPr>
            <a:lstStyle/>
            <a:p>
              <a:pPr defTabSz="914400">
                <a:lnSpc>
                  <a:spcPct val="130000"/>
                </a:lnSpc>
                <a:defRPr/>
              </a:pPr>
              <a:r>
                <a:rPr kumimoji="1" lang="en-US" altLang="zh-CN" sz="1600" b="1" kern="0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L4</a:t>
              </a:r>
            </a:p>
            <a:p>
              <a:pPr defTabSz="914400">
                <a:lnSpc>
                  <a:spcPct val="130000"/>
                </a:lnSpc>
                <a:defRPr/>
              </a:pPr>
              <a:r>
                <a:rPr kumimoji="1" lang="zh-CN" altLang="en-US" sz="1600" b="1" kern="0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大模型</a:t>
              </a:r>
              <a:endParaRPr kumimoji="1" lang="en-US" altLang="zh-CN" sz="1600" b="1" kern="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defTabSz="914400">
                <a:lnSpc>
                  <a:spcPct val="130000"/>
                </a:lnSpc>
                <a:defRPr/>
              </a:pPr>
              <a:r>
                <a:rPr kumimoji="1" lang="zh-CN" altLang="en-US" sz="1600" b="1" kern="0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应用</a:t>
              </a:r>
            </a:p>
          </p:txBody>
        </p:sp>
        <p:sp>
          <p:nvSpPr>
            <p:cNvPr id="97" name="文本框 96">
              <a:extLst>
                <a:ext uri="{FF2B5EF4-FFF2-40B4-BE49-F238E27FC236}">
                  <a16:creationId xmlns:a16="http://schemas.microsoft.com/office/drawing/2014/main" id="{0F4D3575-C83E-4046-B7B2-76BC7905039C}"/>
                </a:ext>
              </a:extLst>
            </p:cNvPr>
            <p:cNvSpPr txBox="1"/>
            <p:nvPr/>
          </p:nvSpPr>
          <p:spPr>
            <a:xfrm>
              <a:off x="75048" y="5978213"/>
              <a:ext cx="636144" cy="675239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lIns="0" tIns="0" rIns="0" bIns="0" rtlCol="0">
              <a:spAutoFit/>
            </a:bodyPr>
            <a:lstStyle/>
            <a:p>
              <a:pPr defTabSz="914400">
                <a:lnSpc>
                  <a:spcPct val="130000"/>
                </a:lnSpc>
                <a:defRPr/>
              </a:pPr>
              <a:r>
                <a:rPr kumimoji="1" lang="en-US" altLang="zh-CN" sz="1600" b="1" kern="0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L0/L1</a:t>
              </a:r>
            </a:p>
            <a:p>
              <a:pPr defTabSz="914400">
                <a:lnSpc>
                  <a:spcPct val="130000"/>
                </a:lnSpc>
                <a:defRPr/>
              </a:pPr>
              <a:r>
                <a:rPr kumimoji="1" lang="zh-CN" altLang="en-US" sz="1600" b="1" kern="0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机房配套</a:t>
              </a:r>
            </a:p>
          </p:txBody>
        </p:sp>
      </p:grpSp>
      <p:graphicFrame>
        <p:nvGraphicFramePr>
          <p:cNvPr id="93" name="表格 92">
            <a:extLst>
              <a:ext uri="{FF2B5EF4-FFF2-40B4-BE49-F238E27FC236}">
                <a16:creationId xmlns:a16="http://schemas.microsoft.com/office/drawing/2014/main" id="{8217F37F-A250-4769-BE64-1C62505A80C1}"/>
              </a:ext>
            </a:extLst>
          </p:cNvPr>
          <p:cNvGraphicFramePr>
            <a:graphicFrameLocks noGrp="1"/>
          </p:cNvGraphicFramePr>
          <p:nvPr/>
        </p:nvGraphicFramePr>
        <p:xfrm>
          <a:off x="8951968" y="11106"/>
          <a:ext cx="3239961" cy="239231"/>
        </p:xfrm>
        <a:graphic>
          <a:graphicData uri="http://schemas.openxmlformats.org/drawingml/2006/table">
            <a:tbl>
              <a:tblPr firstRow="1" bandRow="1"/>
              <a:tblGrid>
                <a:gridCol w="779237">
                  <a:extLst>
                    <a:ext uri="{9D8B030D-6E8A-4147-A177-3AD203B41FA5}">
                      <a16:colId xmlns:a16="http://schemas.microsoft.com/office/drawing/2014/main" val="2976551844"/>
                    </a:ext>
                  </a:extLst>
                </a:gridCol>
                <a:gridCol w="779237">
                  <a:extLst>
                    <a:ext uri="{9D8B030D-6E8A-4147-A177-3AD203B41FA5}">
                      <a16:colId xmlns:a16="http://schemas.microsoft.com/office/drawing/2014/main" val="602428761"/>
                    </a:ext>
                  </a:extLst>
                </a:gridCol>
                <a:gridCol w="857341">
                  <a:extLst>
                    <a:ext uri="{9D8B030D-6E8A-4147-A177-3AD203B41FA5}">
                      <a16:colId xmlns:a16="http://schemas.microsoft.com/office/drawing/2014/main" val="1209602728"/>
                    </a:ext>
                  </a:extLst>
                </a:gridCol>
                <a:gridCol w="824146">
                  <a:extLst>
                    <a:ext uri="{9D8B030D-6E8A-4147-A177-3AD203B41FA5}">
                      <a16:colId xmlns:a16="http://schemas.microsoft.com/office/drawing/2014/main" val="335595839"/>
                    </a:ext>
                  </a:extLst>
                </a:gridCol>
              </a:tblGrid>
              <a:tr h="239231">
                <a:tc>
                  <a:txBody>
                    <a:bodyPr/>
                    <a:lstStyle>
                      <a:lvl1pPr marL="0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1pPr>
                      <a:lvl2pPr marL="593900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2pPr>
                      <a:lvl3pPr marL="1187798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3pPr>
                      <a:lvl4pPr marL="1781699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4pPr>
                      <a:lvl5pPr marL="2375598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5pPr>
                      <a:lvl6pPr marL="2969497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6pPr>
                      <a:lvl7pPr marL="3563396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7pPr>
                      <a:lvl8pPr marL="4157297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8pPr>
                      <a:lvl9pPr marL="4751195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9pPr>
                    </a:lstStyle>
                    <a:p>
                      <a:pPr marL="0" algn="ctr" defTabSz="1187323" rtl="0" eaLnBrk="1" latinLnBrk="0" hangingPunct="1"/>
                      <a:r>
                        <a:rPr lang="zh-CN" altLang="en-US" sz="900" b="1" kern="1200" dirty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挑战</a:t>
                      </a:r>
                      <a:r>
                        <a:rPr lang="en-US" altLang="zh-CN" sz="900" b="1" kern="1200" dirty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/</a:t>
                      </a:r>
                      <a:r>
                        <a:rPr lang="zh-CN" altLang="en-US" sz="900" b="1" kern="1200" dirty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架构</a:t>
                      </a:r>
                    </a:p>
                  </a:txBody>
                  <a:tcPr marL="91404" marR="91404" marT="45702" marB="45702">
                    <a:lnL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1pPr>
                      <a:lvl2pPr marL="593662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2pPr>
                      <a:lvl3pPr marL="1187323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3pPr>
                      <a:lvl4pPr marL="1780986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4pPr>
                      <a:lvl5pPr marL="2374648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5pPr>
                      <a:lvl6pPr marL="2968309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6pPr>
                      <a:lvl7pPr marL="3561971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7pPr>
                      <a:lvl8pPr marL="4155634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8pPr>
                      <a:lvl9pPr marL="4749295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9pPr>
                    </a:lstStyle>
                    <a:p>
                      <a:pPr marL="0" algn="ctr" defTabSz="1187323" rtl="0" eaLnBrk="1" latinLnBrk="0" hangingPunct="1"/>
                      <a:r>
                        <a:rPr lang="en-US" altLang="zh-CN" sz="9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L0/L1</a:t>
                      </a:r>
                      <a:r>
                        <a:rPr lang="zh-CN" altLang="en-US" sz="9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机房</a:t>
                      </a:r>
                    </a:p>
                  </a:txBody>
                  <a:tcPr marL="91404" marR="91404" marT="45702" marB="45702">
                    <a:lnL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F4F6"/>
                    </a:solidFill>
                  </a:tcPr>
                </a:tc>
                <a:tc>
                  <a:txBody>
                    <a:bodyPr/>
                    <a:lstStyle>
                      <a:lvl1pPr marL="0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1pPr>
                      <a:lvl2pPr marL="593662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2pPr>
                      <a:lvl3pPr marL="1187323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3pPr>
                      <a:lvl4pPr marL="1780986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4pPr>
                      <a:lvl5pPr marL="2374648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5pPr>
                      <a:lvl6pPr marL="2968309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6pPr>
                      <a:lvl7pPr marL="3561971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7pPr>
                      <a:lvl8pPr marL="4155634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8pPr>
                      <a:lvl9pPr marL="4749295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9pPr>
                    </a:lstStyle>
                    <a:p>
                      <a:pPr marL="0" algn="ctr" defTabSz="1187323" rtl="0" eaLnBrk="1" latinLnBrk="0" hangingPunct="1"/>
                      <a:r>
                        <a:rPr lang="en-US" altLang="zh-CN" sz="9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L2</a:t>
                      </a:r>
                      <a:r>
                        <a:rPr lang="zh-CN" altLang="en-US" sz="9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算力底座</a:t>
                      </a:r>
                    </a:p>
                  </a:txBody>
                  <a:tcPr marL="91404" marR="91404" marT="45702" marB="45702">
                    <a:lnL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F4F6"/>
                    </a:solidFill>
                  </a:tcPr>
                </a:tc>
                <a:tc>
                  <a:txBody>
                    <a:bodyPr/>
                    <a:lstStyle>
                      <a:lvl1pPr marL="0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1pPr>
                      <a:lvl2pPr marL="593662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2pPr>
                      <a:lvl3pPr marL="1187323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3pPr>
                      <a:lvl4pPr marL="1780986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4pPr>
                      <a:lvl5pPr marL="2374648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5pPr>
                      <a:lvl6pPr marL="2968309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6pPr>
                      <a:lvl7pPr marL="3561971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7pPr>
                      <a:lvl8pPr marL="4155634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8pPr>
                      <a:lvl9pPr marL="4749295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9pPr>
                    </a:lstStyle>
                    <a:p>
                      <a:pPr marL="0" algn="ctr" defTabSz="1187323" rtl="0" eaLnBrk="1" latinLnBrk="0" hangingPunct="1"/>
                      <a:r>
                        <a:rPr lang="en-US" altLang="zh-CN" sz="9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L3</a:t>
                      </a:r>
                      <a:r>
                        <a:rPr lang="zh-CN" altLang="en-US" sz="9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智算使能</a:t>
                      </a:r>
                    </a:p>
                  </a:txBody>
                  <a:tcPr marL="91404" marR="91404" marT="45702" marB="45702">
                    <a:lnL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F4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19452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519760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ubtitle 1">
            <a:extLst>
              <a:ext uri="{FF2B5EF4-FFF2-40B4-BE49-F238E27FC236}">
                <a16:creationId xmlns:a16="http://schemas.microsoft.com/office/drawing/2014/main" id="{5109913D-FCF2-43E8-87E0-37E183D437D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280388" y="283917"/>
            <a:ext cx="12327467" cy="412750"/>
          </a:xfrm>
          <a:prstGeom prst="rect">
            <a:avLst/>
          </a:prstGeom>
        </p:spPr>
        <p:txBody>
          <a:bodyPr/>
          <a:lstStyle/>
          <a:p>
            <a:pPr marL="0" indent="0" defTabSz="1187323">
              <a:buNone/>
              <a:defRPr/>
            </a:pP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智算集群架构演进：</a:t>
            </a:r>
            <a:r>
              <a:rPr lang="zh-CN" altLang="en-US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超大规模高速互联，提升有效算力，</a:t>
            </a:r>
            <a:r>
              <a:rPr lang="en-US" altLang="zh-CN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lang="zh-CN" altLang="en-US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负载更亲和</a:t>
            </a:r>
            <a:endParaRPr lang="en-US" altLang="zh-CN" sz="3199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92" name="组合 91">
            <a:extLst>
              <a:ext uri="{FF2B5EF4-FFF2-40B4-BE49-F238E27FC236}">
                <a16:creationId xmlns:a16="http://schemas.microsoft.com/office/drawing/2014/main" id="{32DB174B-4A3B-41D7-A9D7-61D318FA46FC}"/>
              </a:ext>
            </a:extLst>
          </p:cNvPr>
          <p:cNvGrpSpPr/>
          <p:nvPr/>
        </p:nvGrpSpPr>
        <p:grpSpPr>
          <a:xfrm>
            <a:off x="496962" y="952639"/>
            <a:ext cx="11398586" cy="1662543"/>
            <a:chOff x="3873938" y="802731"/>
            <a:chExt cx="8119356" cy="1663192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FC3ECB38-9F66-4CC9-807C-46ECE0F97C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83125" y="992445"/>
              <a:ext cx="1623965" cy="1101422"/>
            </a:xfrm>
            <a:prstGeom prst="rect">
              <a:avLst/>
            </a:prstGeom>
          </p:spPr>
        </p:pic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303F36A8-3BFD-48A3-BEAB-0739BC131D8D}"/>
                </a:ext>
              </a:extLst>
            </p:cNvPr>
            <p:cNvSpPr/>
            <p:nvPr/>
          </p:nvSpPr>
          <p:spPr>
            <a:xfrm>
              <a:off x="5688251" y="2127365"/>
              <a:ext cx="1154628" cy="33855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112">
                <a:defRPr/>
              </a:pPr>
              <a:r>
                <a:rPr lang="zh-CN" altLang="en-US" sz="1599" b="1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风冷服务器集群</a:t>
              </a:r>
            </a:p>
          </p:txBody>
        </p:sp>
        <p:pic>
          <p:nvPicPr>
            <p:cNvPr id="75" name="图片 74">
              <a:extLst>
                <a:ext uri="{FF2B5EF4-FFF2-40B4-BE49-F238E27FC236}">
                  <a16:creationId xmlns:a16="http://schemas.microsoft.com/office/drawing/2014/main" id="{46D02868-8434-4C3A-8611-ACF94024B5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448650" y="802731"/>
              <a:ext cx="1371297" cy="1480851"/>
            </a:xfrm>
            <a:prstGeom prst="rect">
              <a:avLst/>
            </a:prstGeom>
          </p:spPr>
        </p:pic>
        <p:sp>
          <p:nvSpPr>
            <p:cNvPr id="77" name="矩形 76">
              <a:extLst>
                <a:ext uri="{FF2B5EF4-FFF2-40B4-BE49-F238E27FC236}">
                  <a16:creationId xmlns:a16="http://schemas.microsoft.com/office/drawing/2014/main" id="{5FD45393-A6A9-43FB-BDC4-A55117F9864A}"/>
                </a:ext>
              </a:extLst>
            </p:cNvPr>
            <p:cNvSpPr/>
            <p:nvPr/>
          </p:nvSpPr>
          <p:spPr>
            <a:xfrm>
              <a:off x="7492674" y="2127365"/>
              <a:ext cx="1018475" cy="33855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112">
                <a:defRPr/>
              </a:pPr>
              <a:r>
                <a:rPr lang="zh-CN" altLang="en-US" sz="1599" b="1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液冷</a:t>
              </a:r>
              <a:r>
                <a:rPr lang="en-US" altLang="zh-CN" sz="1599" b="1" dirty="0" err="1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PoD</a:t>
              </a:r>
              <a:r>
                <a:rPr lang="zh-CN" altLang="en-US" sz="1599" b="1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集群</a:t>
              </a:r>
            </a:p>
          </p:txBody>
        </p:sp>
        <p:pic>
          <p:nvPicPr>
            <p:cNvPr id="40" name="图片 39">
              <a:extLst>
                <a:ext uri="{FF2B5EF4-FFF2-40B4-BE49-F238E27FC236}">
                  <a16:creationId xmlns:a16="http://schemas.microsoft.com/office/drawing/2014/main" id="{21A49BC2-E3CE-4F5C-9687-3C92F7F1A40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988435" y="996362"/>
              <a:ext cx="3004859" cy="1093588"/>
            </a:xfrm>
            <a:prstGeom prst="rect">
              <a:avLst/>
            </a:prstGeom>
          </p:spPr>
        </p:pic>
        <p:sp>
          <p:nvSpPr>
            <p:cNvPr id="78" name="矩形 77">
              <a:extLst>
                <a:ext uri="{FF2B5EF4-FFF2-40B4-BE49-F238E27FC236}">
                  <a16:creationId xmlns:a16="http://schemas.microsoft.com/office/drawing/2014/main" id="{336D8066-1CA5-44D1-A914-3B29FE65C530}"/>
                </a:ext>
              </a:extLst>
            </p:cNvPr>
            <p:cNvSpPr/>
            <p:nvPr/>
          </p:nvSpPr>
          <p:spPr>
            <a:xfrm>
              <a:off x="9962095" y="2127365"/>
              <a:ext cx="862317" cy="33855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112">
                <a:defRPr/>
              </a:pPr>
              <a:r>
                <a:rPr lang="zh-CN" altLang="en-US" sz="1599" b="1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超节点集群</a:t>
              </a:r>
              <a:endParaRPr lang="zh-CN" altLang="en-US" sz="1799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79" name="Picture 25" descr="E:\01转移\PTT元素\射光-01.png">
              <a:extLst>
                <a:ext uri="{FF2B5EF4-FFF2-40B4-BE49-F238E27FC236}">
                  <a16:creationId xmlns:a16="http://schemas.microsoft.com/office/drawing/2014/main" id="{F80B8D3B-D9C6-4964-9765-5B6FBE2184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email">
              <a:duotone>
                <a:srgbClr val="E7E6E6">
                  <a:shade val="45000"/>
                  <a:satMod val="135000"/>
                </a:srgb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artisticGlowEdges/>
                      </a14:imgEffect>
                      <a14:imgEffect>
                        <a14:brightnessContrast bright="-15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rot="16200000" flipH="1">
              <a:off x="7041948" y="1428611"/>
              <a:ext cx="1193308" cy="2290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0" name="Picture 25" descr="E:\01转移\PTT元素\射光-01.png">
              <a:extLst>
                <a:ext uri="{FF2B5EF4-FFF2-40B4-BE49-F238E27FC236}">
                  <a16:creationId xmlns:a16="http://schemas.microsoft.com/office/drawing/2014/main" id="{E6279699-D900-4331-B0F6-6B9FDA43A15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email">
              <a:duotone>
                <a:srgbClr val="E7E6E6">
                  <a:shade val="45000"/>
                  <a:satMod val="135000"/>
                </a:srgb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artisticGlowEdges/>
                      </a14:imgEffect>
                      <a14:imgEffect>
                        <a14:brightnessContrast bright="-15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rot="16200000" flipH="1">
              <a:off x="8123696" y="1430185"/>
              <a:ext cx="1193308" cy="2259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2" name="矩形 81">
              <a:extLst>
                <a:ext uri="{FF2B5EF4-FFF2-40B4-BE49-F238E27FC236}">
                  <a16:creationId xmlns:a16="http://schemas.microsoft.com/office/drawing/2014/main" id="{D1BDD1C8-5410-487A-A4D5-BCD3389494E5}"/>
                </a:ext>
              </a:extLst>
            </p:cNvPr>
            <p:cNvSpPr/>
            <p:nvPr/>
          </p:nvSpPr>
          <p:spPr>
            <a:xfrm>
              <a:off x="4004536" y="2127365"/>
              <a:ext cx="716161" cy="33855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112">
                <a:defRPr/>
              </a:pPr>
              <a:r>
                <a:rPr lang="zh-CN" altLang="en-US" sz="1599" b="1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单机多卡</a:t>
              </a:r>
            </a:p>
          </p:txBody>
        </p:sp>
        <p:pic>
          <p:nvPicPr>
            <p:cNvPr id="84" name="Picture 25" descr="E:\01转移\PTT元素\射光-01.png">
              <a:extLst>
                <a:ext uri="{FF2B5EF4-FFF2-40B4-BE49-F238E27FC236}">
                  <a16:creationId xmlns:a16="http://schemas.microsoft.com/office/drawing/2014/main" id="{D311B7A3-ABCC-4E3A-9B32-CD4ECDA5835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email">
              <a:duotone>
                <a:srgbClr val="E7E6E6">
                  <a:shade val="45000"/>
                  <a:satMod val="135000"/>
                </a:srgb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artisticGlowEdges/>
                      </a14:imgEffect>
                      <a14:imgEffect>
                        <a14:brightnessContrast bright="-15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rot="16200000" flipH="1">
              <a:off x="4825970" y="1428614"/>
              <a:ext cx="1193308" cy="2290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2" name="组合 41">
              <a:extLst>
                <a:ext uri="{FF2B5EF4-FFF2-40B4-BE49-F238E27FC236}">
                  <a16:creationId xmlns:a16="http://schemas.microsoft.com/office/drawing/2014/main" id="{3C3010CA-3962-47CB-BCB6-DC333FE85163}"/>
                </a:ext>
              </a:extLst>
            </p:cNvPr>
            <p:cNvGrpSpPr/>
            <p:nvPr/>
          </p:nvGrpSpPr>
          <p:grpSpPr>
            <a:xfrm>
              <a:off x="3873938" y="1220534"/>
              <a:ext cx="1282712" cy="698165"/>
              <a:chOff x="3873938" y="1220534"/>
              <a:chExt cx="1282712" cy="698165"/>
            </a:xfrm>
          </p:grpSpPr>
          <p:pic>
            <p:nvPicPr>
              <p:cNvPr id="83" name="图片 27" descr="图片 27">
                <a:extLst>
                  <a:ext uri="{FF2B5EF4-FFF2-40B4-BE49-F238E27FC236}">
                    <a16:creationId xmlns:a16="http://schemas.microsoft.com/office/drawing/2014/main" id="{C70E3661-1FC6-4DD3-95A2-D30A5F62486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873938" y="1441505"/>
                <a:ext cx="1260198" cy="477194"/>
              </a:xfrm>
              <a:prstGeom prst="rect">
                <a:avLst/>
              </a:prstGeom>
              <a:ln w="12700">
                <a:miter lim="4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86" name="矩形 85">
                <a:extLst>
                  <a:ext uri="{FF2B5EF4-FFF2-40B4-BE49-F238E27FC236}">
                    <a16:creationId xmlns:a16="http://schemas.microsoft.com/office/drawing/2014/main" id="{D70690CD-3A11-46FE-B953-17F08F3F3593}"/>
                  </a:ext>
                </a:extLst>
              </p:cNvPr>
              <p:cNvSpPr/>
              <p:nvPr/>
            </p:nvSpPr>
            <p:spPr>
              <a:xfrm>
                <a:off x="4497766" y="1301610"/>
                <a:ext cx="233164" cy="21552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914112">
                  <a:defRPr/>
                </a:pPr>
                <a:r>
                  <a:rPr lang="en-US" altLang="zh-CN" sz="800" b="1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8 *</a:t>
                </a:r>
                <a:endParaRPr lang="zh-CN" altLang="en-US" sz="800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7" name="椭圆 86">
                <a:extLst>
                  <a:ext uri="{FF2B5EF4-FFF2-40B4-BE49-F238E27FC236}">
                    <a16:creationId xmlns:a16="http://schemas.microsoft.com/office/drawing/2014/main" id="{36043058-A055-4A63-BD14-58004A9A8A60}"/>
                  </a:ext>
                </a:extLst>
              </p:cNvPr>
              <p:cNvSpPr/>
              <p:nvPr/>
            </p:nvSpPr>
            <p:spPr>
              <a:xfrm>
                <a:off x="4781907" y="1220534"/>
                <a:ext cx="374743" cy="340675"/>
              </a:xfrm>
              <a:prstGeom prst="ellipse">
                <a:avLst/>
              </a:prstGeom>
              <a:solidFill>
                <a:schemeClr val="tx2"/>
              </a:solidFill>
              <a:ln w="635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C00000"/>
                    </a:gs>
                  </a:gsLst>
                  <a:lin ang="5400000" scaled="1"/>
                </a:gra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34">
                  <a:defRPr/>
                </a:pPr>
                <a:endParaRPr lang="zh-CN" altLang="en-US" sz="1100">
                  <a:solidFill>
                    <a:srgbClr val="6666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pic>
            <p:nvPicPr>
              <p:cNvPr id="88" name="图片 87">
                <a:extLst>
                  <a:ext uri="{FF2B5EF4-FFF2-40B4-BE49-F238E27FC236}">
                    <a16:creationId xmlns:a16="http://schemas.microsoft.com/office/drawing/2014/main" id="{BDFA23B6-6A9E-4DB4-AAF9-20A8E40BEB1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5639"/>
              <a:stretch/>
            </p:blipFill>
            <p:spPr>
              <a:xfrm>
                <a:off x="4845731" y="1273983"/>
                <a:ext cx="243764" cy="216742"/>
              </a:xfrm>
              <a:prstGeom prst="rect">
                <a:avLst/>
              </a:prstGeom>
              <a:ln>
                <a:noFill/>
              </a:ln>
              <a:effectLst>
                <a:outerShdw blurRad="50800" dist="38100" dir="2700000" algn="tl" rotWithShape="0">
                  <a:prstClr val="black"/>
                </a:outerShdw>
                <a:reflection blurRad="25400" stA="50000" endPos="20000" dir="5400000" sy="-100000" algn="bl" rotWithShape="0"/>
              </a:effectLst>
            </p:spPr>
          </p:pic>
        </p:grp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7E90F772-701F-4D80-80CC-16A3EAD8A08A}"/>
              </a:ext>
            </a:extLst>
          </p:cNvPr>
          <p:cNvGrpSpPr/>
          <p:nvPr/>
        </p:nvGrpSpPr>
        <p:grpSpPr>
          <a:xfrm>
            <a:off x="496963" y="2760563"/>
            <a:ext cx="11438843" cy="3208438"/>
            <a:chOff x="3817238" y="2760562"/>
            <a:chExt cx="8116186" cy="3603131"/>
          </a:xfrm>
        </p:grpSpPr>
        <p:sp>
          <p:nvSpPr>
            <p:cNvPr id="98" name="圆角矩形 78">
              <a:extLst>
                <a:ext uri="{FF2B5EF4-FFF2-40B4-BE49-F238E27FC236}">
                  <a16:creationId xmlns:a16="http://schemas.microsoft.com/office/drawing/2014/main" id="{39C57577-DF4E-408C-8C9B-077743E3B1AE}"/>
                </a:ext>
              </a:extLst>
            </p:cNvPr>
            <p:cNvSpPr/>
            <p:nvPr/>
          </p:nvSpPr>
          <p:spPr>
            <a:xfrm>
              <a:off x="3817238" y="2760562"/>
              <a:ext cx="8116186" cy="3603131"/>
            </a:xfrm>
            <a:prstGeom prst="roundRect">
              <a:avLst>
                <a:gd name="adj" fmla="val 2493"/>
              </a:avLst>
            </a:prstGeom>
            <a:gradFill>
              <a:gsLst>
                <a:gs pos="25000">
                  <a:srgbClr val="FFFFFF"/>
                </a:gs>
                <a:gs pos="100000">
                  <a:srgbClr val="FFFFFF">
                    <a:lumMod val="95000"/>
                  </a:srgbClr>
                </a:gs>
              </a:gsLst>
              <a:lin ang="16200000" scaled="0"/>
            </a:gradFill>
            <a:ln w="12700" cap="flat" cmpd="sng" algn="ctr">
              <a:noFill/>
              <a:prstDash val="solid"/>
              <a:miter lim="800000"/>
            </a:ln>
            <a:effectLst>
              <a:outerShdw blurRad="76200" dir="5400000" algn="tl" rotWithShape="0">
                <a:prstClr val="black">
                  <a:alpha val="20000"/>
                </a:prstClr>
              </a:outerShdw>
            </a:effectLst>
          </p:spPr>
          <p:txBody>
            <a:bodyPr rtlCol="0" anchor="ctr"/>
            <a:lstStyle/>
            <a:p>
              <a:pPr algn="ctr" defTabSz="914112">
                <a:defRPr/>
              </a:pPr>
              <a:endParaRPr lang="zh-CN" altLang="en-US" sz="1799" kern="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endParaRPr>
            </a:p>
          </p:txBody>
        </p:sp>
        <p:sp>
          <p:nvSpPr>
            <p:cNvPr id="97" name="文本框 96">
              <a:extLst>
                <a:ext uri="{FF2B5EF4-FFF2-40B4-BE49-F238E27FC236}">
                  <a16:creationId xmlns:a16="http://schemas.microsoft.com/office/drawing/2014/main" id="{5AF2FD8F-43D6-4D02-819C-E7692F344E94}"/>
                </a:ext>
              </a:extLst>
            </p:cNvPr>
            <p:cNvSpPr txBox="1"/>
            <p:nvPr/>
          </p:nvSpPr>
          <p:spPr>
            <a:xfrm>
              <a:off x="6819247" y="2809351"/>
              <a:ext cx="2017027" cy="5151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3668">
                <a:lnSpc>
                  <a:spcPct val="150000"/>
                </a:lnSpc>
                <a:defRPr/>
              </a:pPr>
              <a:r>
                <a:rPr lang="en-US" altLang="zh-CN" sz="1799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AI</a:t>
              </a:r>
              <a:r>
                <a:rPr lang="zh-CN" altLang="en-US" sz="1799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智算集群架构设计思考</a:t>
              </a:r>
              <a:endParaRPr lang="zh-CN" altLang="en-US" sz="105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9" name="矩形">
              <a:extLst>
                <a:ext uri="{FF2B5EF4-FFF2-40B4-BE49-F238E27FC236}">
                  <a16:creationId xmlns:a16="http://schemas.microsoft.com/office/drawing/2014/main" id="{B0252E0C-003A-4A1B-8865-882C9EC8E1D4}"/>
                </a:ext>
              </a:extLst>
            </p:cNvPr>
            <p:cNvSpPr/>
            <p:nvPr/>
          </p:nvSpPr>
          <p:spPr>
            <a:xfrm>
              <a:off x="3909477" y="5644692"/>
              <a:ext cx="1776852" cy="647533"/>
            </a:xfrm>
            <a:prstGeom prst="rect">
              <a:avLst/>
            </a:prstGeom>
            <a:solidFill>
              <a:srgbClr val="FFFFFF"/>
            </a:solidFill>
            <a:ln w="25400" cap="flat" cmpd="sng" algn="ctr">
              <a:noFill/>
              <a:prstDash val="solid"/>
              <a:miter lim="800000"/>
            </a:ln>
            <a:effectLst>
              <a:outerShdw blurRad="76200" algn="tl" rotWithShape="0">
                <a:srgbClr val="123866">
                  <a:alpha val="17000"/>
                </a:srgbClr>
              </a:outerShdw>
            </a:effectLst>
          </p:spPr>
          <p:txBody>
            <a:bodyPr rtlCol="0" anchor="ctr"/>
            <a:lstStyle/>
            <a:p>
              <a:pPr algn="ctr" defTabSz="913485">
                <a:spcAft>
                  <a:spcPts val="300"/>
                </a:spcAft>
                <a:defRPr/>
              </a:pPr>
              <a:r>
                <a:rPr lang="en-US" altLang="zh-CN" sz="1200" b="1" kern="0" dirty="0">
                  <a:solidFill>
                    <a:srgbClr val="85858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L0</a:t>
              </a:r>
              <a:r>
                <a:rPr lang="zh-CN" altLang="en-US" sz="1200" b="1" kern="0" dirty="0">
                  <a:solidFill>
                    <a:srgbClr val="85858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、</a:t>
              </a:r>
              <a:r>
                <a:rPr lang="en-US" altLang="zh-CN" sz="1200" b="1" kern="0" dirty="0">
                  <a:solidFill>
                    <a:srgbClr val="85858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L1</a:t>
              </a:r>
              <a:r>
                <a:rPr lang="zh-CN" altLang="en-US" sz="1200" b="1" kern="0" dirty="0">
                  <a:solidFill>
                    <a:srgbClr val="85858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机房配套</a:t>
              </a:r>
              <a:endParaRPr lang="en-US" altLang="zh-CN" sz="1200" b="1" kern="0" dirty="0">
                <a:solidFill>
                  <a:srgbClr val="858585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defTabSz="913485">
                <a:spcAft>
                  <a:spcPts val="300"/>
                </a:spcAft>
                <a:defRPr/>
              </a:pPr>
              <a:r>
                <a:rPr lang="zh-CN" altLang="en-US" sz="1050" kern="0" dirty="0">
                  <a:solidFill>
                    <a:srgbClr val="85858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能效 </a:t>
              </a:r>
              <a:r>
                <a:rPr lang="en-US" altLang="zh-CN" sz="1050" kern="0" dirty="0">
                  <a:solidFill>
                    <a:srgbClr val="85858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|</a:t>
              </a:r>
              <a:r>
                <a:rPr lang="zh-CN" altLang="en-US" sz="1050" kern="0" dirty="0">
                  <a:solidFill>
                    <a:srgbClr val="85858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供电 </a:t>
              </a:r>
              <a:r>
                <a:rPr lang="en-US" altLang="zh-CN" sz="1050" kern="0" dirty="0">
                  <a:solidFill>
                    <a:srgbClr val="85858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| </a:t>
              </a:r>
              <a:r>
                <a:rPr lang="zh-CN" altLang="en-US" sz="1050" kern="0" dirty="0">
                  <a:solidFill>
                    <a:srgbClr val="85858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承重 </a:t>
              </a:r>
              <a:r>
                <a:rPr lang="en-US" altLang="zh-CN" sz="1050" kern="0" dirty="0">
                  <a:solidFill>
                    <a:srgbClr val="85858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...</a:t>
              </a:r>
              <a:r>
                <a:rPr lang="en-US" altLang="zh-CN" sz="1050" kern="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endParaRPr lang="zh-CN" altLang="en-US" sz="1050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0" name="矩形">
              <a:extLst>
                <a:ext uri="{FF2B5EF4-FFF2-40B4-BE49-F238E27FC236}">
                  <a16:creationId xmlns:a16="http://schemas.microsoft.com/office/drawing/2014/main" id="{537357C8-D4B6-4BA7-BA4F-D7F647EDAA77}"/>
                </a:ext>
              </a:extLst>
            </p:cNvPr>
            <p:cNvSpPr/>
            <p:nvPr/>
          </p:nvSpPr>
          <p:spPr>
            <a:xfrm>
              <a:off x="3909477" y="4916201"/>
              <a:ext cx="1776852" cy="647533"/>
            </a:xfrm>
            <a:prstGeom prst="rect">
              <a:avLst/>
            </a:prstGeom>
            <a:solidFill>
              <a:srgbClr val="FFFFFF"/>
            </a:solidFill>
            <a:ln w="25400" cap="flat" cmpd="sng" algn="ctr">
              <a:noFill/>
              <a:prstDash val="solid"/>
              <a:miter lim="800000"/>
            </a:ln>
            <a:effectLst>
              <a:outerShdw blurRad="76200" algn="tl" rotWithShape="0">
                <a:srgbClr val="123866">
                  <a:alpha val="17000"/>
                </a:srgbClr>
              </a:outerShdw>
            </a:effectLst>
          </p:spPr>
          <p:txBody>
            <a:bodyPr rtlCol="0" anchor="ctr"/>
            <a:lstStyle/>
            <a:p>
              <a:pPr algn="ctr" defTabSz="913485">
                <a:spcAft>
                  <a:spcPts val="300"/>
                </a:spcAft>
                <a:defRPr/>
              </a:pPr>
              <a:r>
                <a:rPr lang="en-US" altLang="zh-CN" sz="1200" b="1" kern="0" dirty="0">
                  <a:solidFill>
                    <a:srgbClr val="6666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L2</a:t>
              </a:r>
              <a:r>
                <a:rPr lang="zh-CN" altLang="en-US" sz="1200" b="1" kern="0" dirty="0">
                  <a:solidFill>
                    <a:srgbClr val="6666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算力底座</a:t>
              </a:r>
              <a:endParaRPr lang="en-US" altLang="zh-CN" sz="1200" b="1" kern="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defTabSz="913485">
                <a:spcAft>
                  <a:spcPts val="300"/>
                </a:spcAft>
                <a:defRPr/>
              </a:pPr>
              <a:r>
                <a:rPr lang="zh-CN" altLang="en-US" sz="1050" kern="0" dirty="0">
                  <a:solidFill>
                    <a:srgbClr val="6666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计算 </a:t>
              </a:r>
              <a:r>
                <a:rPr lang="en-US" altLang="zh-CN" sz="1050" kern="0" dirty="0">
                  <a:solidFill>
                    <a:srgbClr val="6666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| </a:t>
              </a:r>
              <a:r>
                <a:rPr lang="zh-CN" altLang="en-US" sz="1050" kern="0" dirty="0">
                  <a:solidFill>
                    <a:srgbClr val="6666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网络 </a:t>
              </a:r>
              <a:r>
                <a:rPr lang="en-US" altLang="zh-CN" sz="1050" kern="0" dirty="0">
                  <a:solidFill>
                    <a:srgbClr val="6666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| </a:t>
              </a:r>
              <a:r>
                <a:rPr lang="zh-CN" altLang="en-US" sz="1050" kern="0" dirty="0">
                  <a:solidFill>
                    <a:srgbClr val="6666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存储</a:t>
              </a:r>
              <a:r>
                <a:rPr lang="en-US" altLang="zh-CN" sz="1050" kern="0" dirty="0">
                  <a:solidFill>
                    <a:srgbClr val="6666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... </a:t>
              </a:r>
            </a:p>
          </p:txBody>
        </p:sp>
        <p:sp>
          <p:nvSpPr>
            <p:cNvPr id="104" name="矩形">
              <a:extLst>
                <a:ext uri="{FF2B5EF4-FFF2-40B4-BE49-F238E27FC236}">
                  <a16:creationId xmlns:a16="http://schemas.microsoft.com/office/drawing/2014/main" id="{74A86FEB-59C8-4982-B0F4-2C47A59E57E9}"/>
                </a:ext>
              </a:extLst>
            </p:cNvPr>
            <p:cNvSpPr/>
            <p:nvPr/>
          </p:nvSpPr>
          <p:spPr>
            <a:xfrm>
              <a:off x="5793692" y="5644692"/>
              <a:ext cx="6050394" cy="647533"/>
            </a:xfrm>
            <a:prstGeom prst="rect">
              <a:avLst/>
            </a:prstGeom>
            <a:solidFill>
              <a:srgbClr val="FFFFFF"/>
            </a:solidFill>
            <a:ln w="25400" cap="flat" cmpd="sng" algn="ctr">
              <a:noFill/>
              <a:prstDash val="solid"/>
              <a:miter lim="800000"/>
            </a:ln>
            <a:effectLst>
              <a:outerShdw blurRad="76200" algn="tl" rotWithShape="0">
                <a:srgbClr val="123866">
                  <a:alpha val="17000"/>
                </a:srgbClr>
              </a:outerShdw>
            </a:effectLst>
          </p:spPr>
          <p:txBody>
            <a:bodyPr rtlCol="0" anchor="ctr"/>
            <a:lstStyle/>
            <a:p>
              <a:pPr algn="ctr" defTabSz="913485">
                <a:spcAft>
                  <a:spcPts val="300"/>
                </a:spcAft>
                <a:defRPr/>
              </a:pPr>
              <a:r>
                <a:rPr lang="zh-CN" altLang="en-US" sz="1200" b="1" kern="0" dirty="0">
                  <a:solidFill>
                    <a:srgbClr val="6666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高密、高功、液冷配套 </a:t>
              </a:r>
              <a:r>
                <a:rPr lang="en-US" altLang="zh-CN" sz="1200" b="1" kern="0" dirty="0">
                  <a:solidFill>
                    <a:srgbClr val="6666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= </a:t>
              </a:r>
              <a:r>
                <a:rPr lang="zh-CN" altLang="en-US" sz="1200" b="1" kern="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低</a:t>
              </a:r>
              <a:r>
                <a:rPr lang="en-US" altLang="zh-CN" sz="1200" b="1" kern="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PUE</a:t>
              </a:r>
              <a:r>
                <a:rPr lang="zh-CN" altLang="en-US" sz="1200" b="1" kern="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，高能效</a:t>
              </a:r>
              <a:endParaRPr lang="en-US" altLang="zh-CN" sz="1200" b="1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5" name="矩形">
              <a:extLst>
                <a:ext uri="{FF2B5EF4-FFF2-40B4-BE49-F238E27FC236}">
                  <a16:creationId xmlns:a16="http://schemas.microsoft.com/office/drawing/2014/main" id="{E0FE7B3F-3E42-4BA0-AE47-278CF260835B}"/>
                </a:ext>
              </a:extLst>
            </p:cNvPr>
            <p:cNvSpPr/>
            <p:nvPr/>
          </p:nvSpPr>
          <p:spPr>
            <a:xfrm>
              <a:off x="5793692" y="4879341"/>
              <a:ext cx="6050394" cy="647533"/>
            </a:xfrm>
            <a:prstGeom prst="rect">
              <a:avLst/>
            </a:prstGeom>
            <a:solidFill>
              <a:srgbClr val="FFFFFF"/>
            </a:solidFill>
            <a:ln w="25400" cap="flat" cmpd="sng" algn="ctr">
              <a:noFill/>
              <a:prstDash val="solid"/>
              <a:miter lim="800000"/>
            </a:ln>
            <a:effectLst>
              <a:outerShdw blurRad="76200" algn="tl" rotWithShape="0">
                <a:srgbClr val="123866">
                  <a:alpha val="17000"/>
                </a:srgbClr>
              </a:outerShdw>
            </a:effectLst>
          </p:spPr>
          <p:txBody>
            <a:bodyPr rtlCol="0" anchor="ctr"/>
            <a:lstStyle/>
            <a:p>
              <a:pPr algn="ctr" defTabSz="913485">
                <a:spcAft>
                  <a:spcPts val="300"/>
                </a:spcAft>
                <a:defRPr/>
              </a:pPr>
              <a:r>
                <a:rPr lang="zh-CN" altLang="en-US" sz="1200" b="1" kern="0" dirty="0">
                  <a:solidFill>
                    <a:srgbClr val="6666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算网</a:t>
              </a:r>
              <a:r>
                <a:rPr lang="en-US" altLang="zh-CN" sz="1200" b="1" kern="0" dirty="0">
                  <a:solidFill>
                    <a:srgbClr val="6666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/</a:t>
              </a:r>
              <a:r>
                <a:rPr lang="zh-CN" altLang="en-US" sz="1200" b="1" kern="0" dirty="0">
                  <a:solidFill>
                    <a:srgbClr val="6666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算存</a:t>
              </a:r>
              <a:r>
                <a:rPr lang="en-US" altLang="zh-CN" sz="1200" b="1" kern="0" dirty="0">
                  <a:solidFill>
                    <a:srgbClr val="6666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/</a:t>
              </a:r>
              <a:r>
                <a:rPr lang="zh-CN" altLang="en-US" sz="1200" b="1" kern="0" dirty="0">
                  <a:solidFill>
                    <a:srgbClr val="6666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存网协同、软硬协同、</a:t>
              </a:r>
              <a:r>
                <a:rPr lang="zh-CN" altLang="en-US" sz="1200" b="1" kern="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全栈优化</a:t>
              </a:r>
              <a:endParaRPr lang="en-US" altLang="zh-CN" sz="1200" b="1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defTabSz="913485">
                <a:spcAft>
                  <a:spcPts val="300"/>
                </a:spcAft>
                <a:defRPr/>
              </a:pPr>
              <a:r>
                <a:rPr lang="zh-CN" altLang="en-US" sz="1200" b="1" kern="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提供长稳算力底座，达成极致算效</a:t>
              </a:r>
              <a:r>
                <a:rPr lang="en-US" altLang="zh-CN" sz="1050" kern="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</a:p>
          </p:txBody>
        </p:sp>
        <p:sp>
          <p:nvSpPr>
            <p:cNvPr id="106" name="矩形">
              <a:extLst>
                <a:ext uri="{FF2B5EF4-FFF2-40B4-BE49-F238E27FC236}">
                  <a16:creationId xmlns:a16="http://schemas.microsoft.com/office/drawing/2014/main" id="{1E669CCF-8880-4349-998B-A2F1F1A54A3F}"/>
                </a:ext>
              </a:extLst>
            </p:cNvPr>
            <p:cNvSpPr/>
            <p:nvPr/>
          </p:nvSpPr>
          <p:spPr>
            <a:xfrm>
              <a:off x="5793692" y="4113990"/>
              <a:ext cx="6050394" cy="647533"/>
            </a:xfrm>
            <a:prstGeom prst="rect">
              <a:avLst/>
            </a:prstGeom>
            <a:solidFill>
              <a:srgbClr val="FFFFFF"/>
            </a:solidFill>
            <a:ln w="25400" cap="flat" cmpd="sng" algn="ctr">
              <a:noFill/>
              <a:prstDash val="solid"/>
              <a:miter lim="800000"/>
            </a:ln>
            <a:effectLst>
              <a:outerShdw blurRad="76200" algn="tl" rotWithShape="0">
                <a:srgbClr val="123866">
                  <a:alpha val="17000"/>
                </a:srgbClr>
              </a:outerShdw>
            </a:effectLst>
          </p:spPr>
          <p:txBody>
            <a:bodyPr rtlCol="0" anchor="ctr"/>
            <a:lstStyle/>
            <a:p>
              <a:pPr algn="ctr" defTabSz="913485">
                <a:spcAft>
                  <a:spcPts val="300"/>
                </a:spcAft>
                <a:defRPr/>
              </a:pPr>
              <a:r>
                <a:rPr lang="zh-CN" altLang="en-US" sz="1200" b="1" kern="0" dirty="0">
                  <a:solidFill>
                    <a:srgbClr val="6666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大模型训练对计算</a:t>
              </a:r>
              <a:r>
                <a:rPr lang="en-US" altLang="zh-CN" sz="1200" b="1" kern="0" dirty="0">
                  <a:solidFill>
                    <a:srgbClr val="6666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&amp;</a:t>
              </a:r>
              <a:r>
                <a:rPr lang="zh-CN" altLang="en-US" sz="1200" b="1" kern="0" dirty="0">
                  <a:solidFill>
                    <a:srgbClr val="6666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通信</a:t>
              </a:r>
              <a:r>
                <a:rPr lang="zh-CN" altLang="en-US" sz="1200" b="1" kern="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架构强亲和</a:t>
              </a:r>
              <a:endParaRPr lang="en-US" altLang="zh-CN" sz="1200" b="1" kern="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defTabSz="913485">
                <a:spcAft>
                  <a:spcPts val="300"/>
                </a:spcAft>
                <a:defRPr/>
              </a:pPr>
              <a:r>
                <a:rPr lang="en-US" altLang="zh-CN" sz="1200" b="1" kern="0" dirty="0">
                  <a:solidFill>
                    <a:srgbClr val="6666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CCAE</a:t>
              </a:r>
              <a:r>
                <a:rPr lang="zh-CN" altLang="en-US" sz="1200" b="1" kern="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故障管理</a:t>
              </a:r>
              <a:r>
                <a:rPr lang="zh-CN" altLang="en-US" sz="1200" b="1" kern="0" dirty="0">
                  <a:solidFill>
                    <a:srgbClr val="6666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支撑</a:t>
              </a:r>
              <a:r>
                <a:rPr lang="zh-CN" altLang="en-US" sz="1200" b="1" kern="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集群高可用</a:t>
              </a:r>
              <a:endParaRPr lang="zh-CN" altLang="en-US" sz="1050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7" name="矩形">
              <a:extLst>
                <a:ext uri="{FF2B5EF4-FFF2-40B4-BE49-F238E27FC236}">
                  <a16:creationId xmlns:a16="http://schemas.microsoft.com/office/drawing/2014/main" id="{D88E29C5-9AA7-4123-B9FE-E461BB89C1AE}"/>
                </a:ext>
              </a:extLst>
            </p:cNvPr>
            <p:cNvSpPr/>
            <p:nvPr/>
          </p:nvSpPr>
          <p:spPr>
            <a:xfrm>
              <a:off x="5793692" y="3348639"/>
              <a:ext cx="6050394" cy="647533"/>
            </a:xfrm>
            <a:prstGeom prst="rect">
              <a:avLst/>
            </a:prstGeom>
            <a:solidFill>
              <a:srgbClr val="FFFFFF"/>
            </a:solidFill>
            <a:ln w="25400" cap="flat" cmpd="sng" algn="ctr">
              <a:noFill/>
              <a:prstDash val="solid"/>
              <a:miter lim="800000"/>
            </a:ln>
            <a:effectLst>
              <a:outerShdw blurRad="76200" algn="tl" rotWithShape="0">
                <a:srgbClr val="123866">
                  <a:alpha val="17000"/>
                </a:srgbClr>
              </a:outerShdw>
            </a:effectLst>
          </p:spPr>
          <p:txBody>
            <a:bodyPr rtlCol="0" anchor="ctr"/>
            <a:lstStyle/>
            <a:p>
              <a:pPr algn="ctr" defTabSz="913485">
                <a:spcAft>
                  <a:spcPts val="300"/>
                </a:spcAft>
                <a:defRPr/>
              </a:pPr>
              <a:r>
                <a:rPr lang="zh-CN" altLang="en-US" sz="1200" b="1" kern="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公有云多租</a:t>
              </a:r>
              <a:r>
                <a:rPr lang="zh-CN" altLang="en-US" sz="1200" b="1" kern="0" dirty="0">
                  <a:solidFill>
                    <a:srgbClr val="6666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算力存力运力</a:t>
              </a:r>
              <a:r>
                <a:rPr lang="zh-CN" altLang="en-US" sz="1200" b="1" kern="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可分可合</a:t>
              </a:r>
              <a:endParaRPr lang="en-US" altLang="zh-CN" sz="1200" b="1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defTabSz="913485">
                <a:spcAft>
                  <a:spcPts val="300"/>
                </a:spcAft>
                <a:defRPr/>
              </a:pPr>
              <a:r>
                <a:rPr lang="zh-CN" altLang="en-US" sz="1200" b="1" kern="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算力池化</a:t>
              </a:r>
              <a:r>
                <a:rPr lang="zh-CN" altLang="en-US" sz="1200" b="1" kern="0" dirty="0">
                  <a:solidFill>
                    <a:srgbClr val="6666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支撑</a:t>
              </a:r>
              <a:r>
                <a:rPr lang="en-US" altLang="zh-CN" sz="1200" b="1" kern="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AI</a:t>
              </a:r>
              <a:r>
                <a:rPr lang="zh-CN" altLang="en-US" sz="1200" b="1" kern="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高效训练</a:t>
              </a:r>
              <a:r>
                <a:rPr lang="en-US" altLang="zh-CN" sz="1050" kern="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endParaRPr lang="zh-CN" altLang="en-US" sz="1050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" name="矩形">
              <a:extLst>
                <a:ext uri="{FF2B5EF4-FFF2-40B4-BE49-F238E27FC236}">
                  <a16:creationId xmlns:a16="http://schemas.microsoft.com/office/drawing/2014/main" id="{0E1CC02A-6FF1-421E-BD7C-62231D2A81D5}"/>
                </a:ext>
              </a:extLst>
            </p:cNvPr>
            <p:cNvSpPr/>
            <p:nvPr/>
          </p:nvSpPr>
          <p:spPr>
            <a:xfrm>
              <a:off x="3909477" y="3340992"/>
              <a:ext cx="1776852" cy="1437505"/>
            </a:xfrm>
            <a:prstGeom prst="rect">
              <a:avLst/>
            </a:prstGeom>
            <a:solidFill>
              <a:srgbClr val="FFFFFF"/>
            </a:solidFill>
            <a:ln w="25400" cap="flat" cmpd="sng" algn="ctr">
              <a:noFill/>
              <a:prstDash val="solid"/>
              <a:miter lim="800000"/>
            </a:ln>
            <a:effectLst>
              <a:outerShdw blurRad="76200" algn="tl" rotWithShape="0">
                <a:srgbClr val="123866">
                  <a:alpha val="17000"/>
                </a:srgbClr>
              </a:outerShdw>
            </a:effectLst>
          </p:spPr>
          <p:txBody>
            <a:bodyPr rtlCol="0" anchor="ctr"/>
            <a:lstStyle/>
            <a:p>
              <a:pPr algn="ctr" defTabSz="913485">
                <a:spcAft>
                  <a:spcPts val="300"/>
                </a:spcAft>
                <a:defRPr/>
              </a:pPr>
              <a:r>
                <a:rPr lang="en-US" altLang="zh-CN" sz="1200" b="1" kern="0" dirty="0">
                  <a:solidFill>
                    <a:srgbClr val="6666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L3</a:t>
              </a:r>
              <a:r>
                <a:rPr lang="zh-CN" altLang="en-US" sz="1200" b="1" kern="0" dirty="0">
                  <a:solidFill>
                    <a:srgbClr val="6666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智算使能</a:t>
              </a:r>
              <a:endParaRPr lang="en-US" altLang="zh-CN" sz="1200" b="1" kern="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defTabSz="913485">
                <a:spcAft>
                  <a:spcPts val="300"/>
                </a:spcAft>
                <a:defRPr/>
              </a:pPr>
              <a:r>
                <a:rPr lang="zh-CN" altLang="en-US" sz="1100" b="1" kern="0" dirty="0">
                  <a:solidFill>
                    <a:srgbClr val="6666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（基础使能</a:t>
              </a:r>
              <a:r>
                <a:rPr lang="en-US" altLang="zh-CN" sz="1100" b="1" kern="0" dirty="0">
                  <a:solidFill>
                    <a:srgbClr val="6666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&amp;</a:t>
              </a:r>
              <a:r>
                <a:rPr lang="zh-CN" altLang="en-US" sz="1100" b="1" kern="0" dirty="0">
                  <a:solidFill>
                    <a:srgbClr val="6666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智算平台）</a:t>
              </a:r>
              <a:endParaRPr lang="en-US" altLang="zh-CN" sz="1050" kern="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defTabSz="913485">
                <a:spcAft>
                  <a:spcPts val="300"/>
                </a:spcAft>
                <a:defRPr/>
              </a:pPr>
              <a:r>
                <a:rPr lang="zh-CN" altLang="en-US" sz="1050" kern="0" dirty="0">
                  <a:solidFill>
                    <a:srgbClr val="6666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调度平台 </a:t>
              </a:r>
              <a:r>
                <a:rPr lang="en-US" altLang="zh-CN" sz="1050" kern="0" dirty="0">
                  <a:solidFill>
                    <a:srgbClr val="6666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| XX</a:t>
              </a:r>
              <a:r>
                <a:rPr lang="zh-CN" altLang="en-US" sz="1050" kern="0" dirty="0">
                  <a:solidFill>
                    <a:srgbClr val="6666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云</a:t>
              </a:r>
              <a:endParaRPr lang="en-US" altLang="zh-CN" sz="1050" kern="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defTabSz="913485">
                <a:spcAft>
                  <a:spcPts val="300"/>
                </a:spcAft>
                <a:defRPr/>
              </a:pPr>
              <a:r>
                <a:rPr lang="en-US" altLang="zh-CN" sz="1050" kern="0" dirty="0">
                  <a:solidFill>
                    <a:srgbClr val="6666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MindX | CCAE</a:t>
              </a:r>
              <a:r>
                <a:rPr lang="zh-CN" altLang="en-US" sz="1050" kern="0" dirty="0">
                  <a:solidFill>
                    <a:srgbClr val="6666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智能运维</a:t>
              </a:r>
              <a:r>
                <a:rPr lang="en-US" altLang="zh-CN" sz="1050" kern="0" dirty="0">
                  <a:solidFill>
                    <a:srgbClr val="6666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... </a:t>
              </a:r>
              <a:endParaRPr lang="zh-CN" altLang="en-US" sz="1050" kern="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aphicFrame>
        <p:nvGraphicFramePr>
          <p:cNvPr id="29" name="表格 28">
            <a:extLst>
              <a:ext uri="{FF2B5EF4-FFF2-40B4-BE49-F238E27FC236}">
                <a16:creationId xmlns:a16="http://schemas.microsoft.com/office/drawing/2014/main" id="{0E069FD1-8C11-4D30-AF43-F055F04E6AA4}"/>
              </a:ext>
            </a:extLst>
          </p:cNvPr>
          <p:cNvGraphicFramePr>
            <a:graphicFrameLocks noGrp="1"/>
          </p:cNvGraphicFramePr>
          <p:nvPr/>
        </p:nvGraphicFramePr>
        <p:xfrm>
          <a:off x="8951968" y="11106"/>
          <a:ext cx="3239961" cy="239231"/>
        </p:xfrm>
        <a:graphic>
          <a:graphicData uri="http://schemas.openxmlformats.org/drawingml/2006/table">
            <a:tbl>
              <a:tblPr firstRow="1" bandRow="1"/>
              <a:tblGrid>
                <a:gridCol w="779237">
                  <a:extLst>
                    <a:ext uri="{9D8B030D-6E8A-4147-A177-3AD203B41FA5}">
                      <a16:colId xmlns:a16="http://schemas.microsoft.com/office/drawing/2014/main" val="2976551844"/>
                    </a:ext>
                  </a:extLst>
                </a:gridCol>
                <a:gridCol w="779237">
                  <a:extLst>
                    <a:ext uri="{9D8B030D-6E8A-4147-A177-3AD203B41FA5}">
                      <a16:colId xmlns:a16="http://schemas.microsoft.com/office/drawing/2014/main" val="602428761"/>
                    </a:ext>
                  </a:extLst>
                </a:gridCol>
                <a:gridCol w="857341">
                  <a:extLst>
                    <a:ext uri="{9D8B030D-6E8A-4147-A177-3AD203B41FA5}">
                      <a16:colId xmlns:a16="http://schemas.microsoft.com/office/drawing/2014/main" val="1209602728"/>
                    </a:ext>
                  </a:extLst>
                </a:gridCol>
                <a:gridCol w="824146">
                  <a:extLst>
                    <a:ext uri="{9D8B030D-6E8A-4147-A177-3AD203B41FA5}">
                      <a16:colId xmlns:a16="http://schemas.microsoft.com/office/drawing/2014/main" val="335595839"/>
                    </a:ext>
                  </a:extLst>
                </a:gridCol>
              </a:tblGrid>
              <a:tr h="239231">
                <a:tc>
                  <a:txBody>
                    <a:bodyPr/>
                    <a:lstStyle>
                      <a:lvl1pPr marL="0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1pPr>
                      <a:lvl2pPr marL="593900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2pPr>
                      <a:lvl3pPr marL="1187798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3pPr>
                      <a:lvl4pPr marL="1781699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4pPr>
                      <a:lvl5pPr marL="2375598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5pPr>
                      <a:lvl6pPr marL="2969497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6pPr>
                      <a:lvl7pPr marL="3563396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7pPr>
                      <a:lvl8pPr marL="4157297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8pPr>
                      <a:lvl9pPr marL="4751195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9pPr>
                    </a:lstStyle>
                    <a:p>
                      <a:pPr marL="0" algn="ctr" defTabSz="1187323" rtl="0" eaLnBrk="1" latinLnBrk="0" hangingPunct="1"/>
                      <a:r>
                        <a:rPr lang="zh-CN" altLang="en-US" sz="900" b="1" kern="1200" dirty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挑战</a:t>
                      </a:r>
                      <a:r>
                        <a:rPr lang="en-US" altLang="zh-CN" sz="900" b="1" kern="1200" dirty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/</a:t>
                      </a:r>
                      <a:r>
                        <a:rPr lang="zh-CN" altLang="en-US" sz="900" b="1" kern="1200" dirty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架构</a:t>
                      </a:r>
                    </a:p>
                  </a:txBody>
                  <a:tcPr marL="91404" marR="91404" marT="45702" marB="45702">
                    <a:lnL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1pPr>
                      <a:lvl2pPr marL="593662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2pPr>
                      <a:lvl3pPr marL="1187323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3pPr>
                      <a:lvl4pPr marL="1780986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4pPr>
                      <a:lvl5pPr marL="2374648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5pPr>
                      <a:lvl6pPr marL="2968309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6pPr>
                      <a:lvl7pPr marL="3561971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7pPr>
                      <a:lvl8pPr marL="4155634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8pPr>
                      <a:lvl9pPr marL="4749295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9pPr>
                    </a:lstStyle>
                    <a:p>
                      <a:pPr marL="0" algn="ctr" defTabSz="1187323" rtl="0" eaLnBrk="1" latinLnBrk="0" hangingPunct="1"/>
                      <a:r>
                        <a:rPr lang="en-US" altLang="zh-CN" sz="9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L0/L1</a:t>
                      </a:r>
                      <a:r>
                        <a:rPr lang="zh-CN" altLang="en-US" sz="9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机房</a:t>
                      </a:r>
                    </a:p>
                  </a:txBody>
                  <a:tcPr marL="91404" marR="91404" marT="45702" marB="45702">
                    <a:lnL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F4F6"/>
                    </a:solidFill>
                  </a:tcPr>
                </a:tc>
                <a:tc>
                  <a:txBody>
                    <a:bodyPr/>
                    <a:lstStyle>
                      <a:lvl1pPr marL="0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1pPr>
                      <a:lvl2pPr marL="593662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2pPr>
                      <a:lvl3pPr marL="1187323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3pPr>
                      <a:lvl4pPr marL="1780986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4pPr>
                      <a:lvl5pPr marL="2374648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5pPr>
                      <a:lvl6pPr marL="2968309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6pPr>
                      <a:lvl7pPr marL="3561971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7pPr>
                      <a:lvl8pPr marL="4155634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8pPr>
                      <a:lvl9pPr marL="4749295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9pPr>
                    </a:lstStyle>
                    <a:p>
                      <a:pPr marL="0" algn="ctr" defTabSz="1187323" rtl="0" eaLnBrk="1" latinLnBrk="0" hangingPunct="1"/>
                      <a:r>
                        <a:rPr lang="en-US" altLang="zh-CN" sz="9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L2</a:t>
                      </a:r>
                      <a:r>
                        <a:rPr lang="zh-CN" altLang="en-US" sz="9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算力底座</a:t>
                      </a:r>
                    </a:p>
                  </a:txBody>
                  <a:tcPr marL="91404" marR="91404" marT="45702" marB="45702">
                    <a:lnL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F4F6"/>
                    </a:solidFill>
                  </a:tcPr>
                </a:tc>
                <a:tc>
                  <a:txBody>
                    <a:bodyPr/>
                    <a:lstStyle>
                      <a:lvl1pPr marL="0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1pPr>
                      <a:lvl2pPr marL="593662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2pPr>
                      <a:lvl3pPr marL="1187323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3pPr>
                      <a:lvl4pPr marL="1780986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4pPr>
                      <a:lvl5pPr marL="2374648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5pPr>
                      <a:lvl6pPr marL="2968309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6pPr>
                      <a:lvl7pPr marL="3561971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7pPr>
                      <a:lvl8pPr marL="4155634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8pPr>
                      <a:lvl9pPr marL="4749295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9pPr>
                    </a:lstStyle>
                    <a:p>
                      <a:pPr marL="0" algn="ctr" defTabSz="1187323" rtl="0" eaLnBrk="1" latinLnBrk="0" hangingPunct="1"/>
                      <a:r>
                        <a:rPr lang="en-US" altLang="zh-CN" sz="9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L3</a:t>
                      </a:r>
                      <a:r>
                        <a:rPr lang="zh-CN" altLang="en-US" sz="9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智算使能</a:t>
                      </a:r>
                    </a:p>
                  </a:txBody>
                  <a:tcPr marL="91404" marR="91404" marT="45702" marB="45702">
                    <a:lnL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F4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19452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969254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圆角矩形 43">
            <a:extLst>
              <a:ext uri="{FF2B5EF4-FFF2-40B4-BE49-F238E27FC236}">
                <a16:creationId xmlns:a16="http://schemas.microsoft.com/office/drawing/2014/main" id="{4BB57509-3A8E-45DE-830F-F5D411E4A1F8}"/>
              </a:ext>
            </a:extLst>
          </p:cNvPr>
          <p:cNvSpPr/>
          <p:nvPr/>
        </p:nvSpPr>
        <p:spPr>
          <a:xfrm>
            <a:off x="6195349" y="1041353"/>
            <a:ext cx="5430006" cy="2447906"/>
          </a:xfrm>
          <a:prstGeom prst="roundRect">
            <a:avLst>
              <a:gd name="adj" fmla="val 0"/>
            </a:avLst>
          </a:prstGeom>
          <a:solidFill>
            <a:sysClr val="window" lastClr="FFFFFF">
              <a:alpha val="60000"/>
            </a:sysClr>
          </a:solidFill>
          <a:ln w="3175" cap="flat" cmpd="sng" algn="ctr">
            <a:solidFill>
              <a:srgbClr val="666666">
                <a:lumMod val="60000"/>
                <a:lumOff val="40000"/>
              </a:srgb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81225" tIns="40613" rIns="81225" bIns="4061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812300">
              <a:lnSpc>
                <a:spcPct val="150000"/>
              </a:lnSpc>
              <a:defRPr/>
            </a:pPr>
            <a:endParaRPr lang="zh-CN" altLang="en-US" sz="800" b="1" kern="0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884F62B0-E555-476C-827F-1D90A92995FC}"/>
              </a:ext>
            </a:extLst>
          </p:cNvPr>
          <p:cNvSpPr/>
          <p:nvPr/>
        </p:nvSpPr>
        <p:spPr>
          <a:xfrm>
            <a:off x="7190531" y="1188118"/>
            <a:ext cx="3603239" cy="2594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034">
              <a:defRPr/>
            </a:pPr>
            <a:r>
              <a:rPr lang="zh-CN" altLang="en-US" sz="1599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超大规模集群互联技术</a:t>
            </a:r>
          </a:p>
        </p:txBody>
      </p:sp>
      <p:sp>
        <p:nvSpPr>
          <p:cNvPr id="4" name="圆角矩形 43">
            <a:extLst>
              <a:ext uri="{FF2B5EF4-FFF2-40B4-BE49-F238E27FC236}">
                <a16:creationId xmlns:a16="http://schemas.microsoft.com/office/drawing/2014/main" id="{F8C1D462-35F5-4AA8-80C6-72E232CDB8F8}"/>
              </a:ext>
            </a:extLst>
          </p:cNvPr>
          <p:cNvSpPr/>
          <p:nvPr/>
        </p:nvSpPr>
        <p:spPr>
          <a:xfrm>
            <a:off x="6195347" y="3592302"/>
            <a:ext cx="5430007" cy="2563814"/>
          </a:xfrm>
          <a:prstGeom prst="roundRect">
            <a:avLst>
              <a:gd name="adj" fmla="val 0"/>
            </a:avLst>
          </a:prstGeom>
          <a:solidFill>
            <a:sysClr val="window" lastClr="FFFFFF">
              <a:alpha val="60000"/>
            </a:sysClr>
          </a:solidFill>
          <a:ln w="3175" cap="flat" cmpd="sng" algn="ctr">
            <a:solidFill>
              <a:srgbClr val="666666">
                <a:lumMod val="60000"/>
                <a:lumOff val="40000"/>
              </a:srgb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81225" tIns="40613" rIns="81225" bIns="4061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812300">
              <a:lnSpc>
                <a:spcPct val="150000"/>
              </a:lnSpc>
              <a:defRPr/>
            </a:pPr>
            <a:endParaRPr lang="zh-CN" altLang="en-US" sz="800" b="1" kern="0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4101A08-123C-4C7A-B5FD-E46571176D15}"/>
              </a:ext>
            </a:extLst>
          </p:cNvPr>
          <p:cNvSpPr/>
          <p:nvPr/>
        </p:nvSpPr>
        <p:spPr>
          <a:xfrm>
            <a:off x="6407028" y="3704521"/>
            <a:ext cx="5104615" cy="3464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034">
              <a:defRPr/>
            </a:pPr>
            <a:r>
              <a:rPr lang="zh-CN" altLang="en-US" sz="1599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集群高可用</a:t>
            </a:r>
            <a:r>
              <a:rPr lang="en-US" altLang="zh-CN" sz="1599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sz="1599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易运维</a:t>
            </a:r>
          </a:p>
        </p:txBody>
      </p:sp>
      <p:sp>
        <p:nvSpPr>
          <p:cNvPr id="8" name="圆角矩形 43">
            <a:extLst>
              <a:ext uri="{FF2B5EF4-FFF2-40B4-BE49-F238E27FC236}">
                <a16:creationId xmlns:a16="http://schemas.microsoft.com/office/drawing/2014/main" id="{A35FB2B3-6689-4572-BC76-3E4B610079DB}"/>
              </a:ext>
            </a:extLst>
          </p:cNvPr>
          <p:cNvSpPr/>
          <p:nvPr/>
        </p:nvSpPr>
        <p:spPr>
          <a:xfrm>
            <a:off x="565634" y="1028801"/>
            <a:ext cx="5442851" cy="2447906"/>
          </a:xfrm>
          <a:prstGeom prst="roundRect">
            <a:avLst>
              <a:gd name="adj" fmla="val 0"/>
            </a:avLst>
          </a:prstGeom>
          <a:solidFill>
            <a:sysClr val="window" lastClr="FFFFFF">
              <a:alpha val="60000"/>
            </a:sysClr>
          </a:solidFill>
          <a:ln w="3175" cap="flat" cmpd="sng" algn="ctr">
            <a:solidFill>
              <a:srgbClr val="666666">
                <a:lumMod val="60000"/>
                <a:lumOff val="40000"/>
              </a:srgb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81225" tIns="40613" rIns="81225" bIns="4061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812300">
              <a:lnSpc>
                <a:spcPct val="150000"/>
              </a:lnSpc>
              <a:defRPr/>
            </a:pPr>
            <a:endParaRPr lang="zh-CN" altLang="en-US" sz="800" b="1" kern="0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072790D8-2854-4656-90A4-E6A36B012810}"/>
              </a:ext>
            </a:extLst>
          </p:cNvPr>
          <p:cNvSpPr/>
          <p:nvPr/>
        </p:nvSpPr>
        <p:spPr>
          <a:xfrm>
            <a:off x="1268101" y="1156169"/>
            <a:ext cx="4123304" cy="3233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034">
              <a:defRPr/>
            </a:pPr>
            <a:r>
              <a:rPr lang="zh-CN" altLang="en-US" sz="1599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基础设施的先进性</a:t>
            </a:r>
          </a:p>
        </p:txBody>
      </p:sp>
      <p:sp>
        <p:nvSpPr>
          <p:cNvPr id="3" name="圆角矩形 43">
            <a:extLst>
              <a:ext uri="{FF2B5EF4-FFF2-40B4-BE49-F238E27FC236}">
                <a16:creationId xmlns:a16="http://schemas.microsoft.com/office/drawing/2014/main" id="{87CAF954-6B1D-4E02-819F-D71006BE1FE7}"/>
              </a:ext>
            </a:extLst>
          </p:cNvPr>
          <p:cNvSpPr/>
          <p:nvPr/>
        </p:nvSpPr>
        <p:spPr>
          <a:xfrm>
            <a:off x="569562" y="3588004"/>
            <a:ext cx="5438923" cy="2568113"/>
          </a:xfrm>
          <a:prstGeom prst="roundRect">
            <a:avLst>
              <a:gd name="adj" fmla="val 0"/>
            </a:avLst>
          </a:prstGeom>
          <a:solidFill>
            <a:sysClr val="window" lastClr="FFFFFF">
              <a:alpha val="60000"/>
            </a:sysClr>
          </a:solidFill>
          <a:ln w="3175" cap="flat" cmpd="sng" algn="ctr">
            <a:solidFill>
              <a:srgbClr val="666666">
                <a:lumMod val="60000"/>
                <a:lumOff val="40000"/>
              </a:srgb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81225" tIns="40613" rIns="81225" bIns="4061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812300">
              <a:lnSpc>
                <a:spcPct val="150000"/>
              </a:lnSpc>
              <a:defRPr/>
            </a:pPr>
            <a:endParaRPr lang="zh-CN" altLang="en-US" sz="800" b="1" kern="0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4AD31E6E-8588-46F7-A4C7-53843710409B}"/>
              </a:ext>
            </a:extLst>
          </p:cNvPr>
          <p:cNvSpPr/>
          <p:nvPr/>
        </p:nvSpPr>
        <p:spPr>
          <a:xfrm>
            <a:off x="1311642" y="3744933"/>
            <a:ext cx="4094462" cy="2656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034">
              <a:defRPr/>
            </a:pPr>
            <a:r>
              <a:rPr lang="zh-CN" altLang="en-US" sz="1599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极致算力使用效率</a:t>
            </a: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C4386730-AF42-44BF-9B66-13E627755FF8}"/>
              </a:ext>
            </a:extLst>
          </p:cNvPr>
          <p:cNvSpPr/>
          <p:nvPr/>
        </p:nvSpPr>
        <p:spPr>
          <a:xfrm>
            <a:off x="658235" y="4179670"/>
            <a:ext cx="2533502" cy="1566494"/>
          </a:xfrm>
          <a:prstGeom prst="rect">
            <a:avLst/>
          </a:prstGeom>
          <a:solidFill>
            <a:schemeClr val="tx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12">
              <a:defRPr/>
            </a:pPr>
            <a:endParaRPr lang="zh-CN" altLang="en-US" sz="1799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DA2D70E7-B990-4047-8B01-E83A8AA3CEBE}"/>
              </a:ext>
            </a:extLst>
          </p:cNvPr>
          <p:cNvSpPr txBox="1"/>
          <p:nvPr/>
        </p:nvSpPr>
        <p:spPr>
          <a:xfrm>
            <a:off x="963414" y="4763175"/>
            <a:ext cx="2064930" cy="244538"/>
          </a:xfrm>
          <a:prstGeom prst="rect">
            <a:avLst/>
          </a:prstGeom>
          <a:noFill/>
          <a:ln w="6350" cap="flat" cmpd="sng" algn="ctr">
            <a:noFill/>
            <a:prstDash val="solid"/>
            <a:miter lim="800000"/>
          </a:ln>
          <a:effectLst/>
        </p:spPr>
        <p:txBody>
          <a:bodyPr wrap="square" lIns="63426" tIns="31714" rIns="63426" bIns="31714" rtlCol="0" anchor="ctr">
            <a:spAutoFit/>
          </a:bodyPr>
          <a:lstStyle>
            <a:defPPr>
              <a:defRPr lang="zh-CN"/>
            </a:defPPr>
            <a:lvl1pPr marL="285750" indent="-285750" defTabSz="913746">
              <a:lnSpc>
                <a:spcPct val="200000"/>
              </a:lnSpc>
              <a:buFont typeface="Wingdings" panose="05000000000000000000" pitchFamily="2" charset="2"/>
              <a:buChar char="l"/>
              <a:defRPr kumimoji="1" b="1" kern="0">
                <a:solidFill>
                  <a:srgbClr val="000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pPr marL="0" indent="0" defTabSz="913851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lang="en-US" altLang="zh-CN" sz="1000" b="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4E1FF711-4626-4065-A9AC-939D3F662131}"/>
              </a:ext>
            </a:extLst>
          </p:cNvPr>
          <p:cNvSpPr/>
          <p:nvPr/>
        </p:nvSpPr>
        <p:spPr>
          <a:xfrm>
            <a:off x="3286654" y="4173796"/>
            <a:ext cx="2658169" cy="1566489"/>
          </a:xfrm>
          <a:prstGeom prst="rect">
            <a:avLst/>
          </a:prstGeom>
          <a:solidFill>
            <a:schemeClr val="tx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12">
              <a:defRPr/>
            </a:pPr>
            <a:endParaRPr lang="zh-CN" altLang="en-US" sz="1799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5C070925-F140-41EF-B5D2-12AFC9D63F4D}"/>
              </a:ext>
            </a:extLst>
          </p:cNvPr>
          <p:cNvSpPr txBox="1"/>
          <p:nvPr/>
        </p:nvSpPr>
        <p:spPr>
          <a:xfrm>
            <a:off x="3445667" y="4749886"/>
            <a:ext cx="2431782" cy="729097"/>
          </a:xfrm>
          <a:prstGeom prst="rect">
            <a:avLst/>
          </a:prstGeom>
          <a:noFill/>
          <a:ln w="6350" cap="flat" cmpd="sng" algn="ctr">
            <a:noFill/>
            <a:prstDash val="solid"/>
            <a:miter lim="800000"/>
          </a:ln>
          <a:effectLst/>
        </p:spPr>
        <p:txBody>
          <a:bodyPr wrap="square" lIns="63426" tIns="31714" rIns="63426" bIns="31714" rtlCol="0" anchor="ctr">
            <a:spAutoFit/>
          </a:bodyPr>
          <a:lstStyle>
            <a:defPPr>
              <a:defRPr lang="zh-CN"/>
            </a:defPPr>
            <a:lvl1pPr marL="285750" indent="-285750" defTabSz="913746">
              <a:lnSpc>
                <a:spcPct val="200000"/>
              </a:lnSpc>
              <a:buFont typeface="Wingdings" panose="05000000000000000000" pitchFamily="2" charset="2"/>
              <a:buChar char="l"/>
              <a:defRPr kumimoji="1" b="1" kern="0">
                <a:solidFill>
                  <a:srgbClr val="000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pPr marL="0" indent="0" defTabSz="913851" eaLnBrk="0" fontAlgn="base" hangingPunct="0">
              <a:lnSpc>
                <a:spcPct val="150000"/>
              </a:lnSpc>
              <a:spcAft>
                <a:spcPts val="300"/>
              </a:spcAft>
              <a:buNone/>
              <a:defRPr/>
            </a:pPr>
            <a:r>
              <a:rPr lang="zh-CN" altLang="en-US" sz="1000" b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集群规模增大，</a:t>
            </a:r>
            <a:r>
              <a:rPr lang="zh-CN" altLang="en-US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各类并行的通信额外开销</a:t>
            </a:r>
            <a:r>
              <a:rPr lang="zh-CN" altLang="en-US" sz="1000" b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将影响算力利用率的保持度，即</a:t>
            </a:r>
            <a:r>
              <a:rPr lang="zh-CN" altLang="en-US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线性度</a:t>
            </a:r>
            <a:r>
              <a:rPr lang="zh-CN" altLang="en-US" sz="1000" b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，进而影响训练效率和成本</a:t>
            </a:r>
            <a:endParaRPr lang="en-US" altLang="zh-CN" sz="1000" b="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F0BF51C1-DDB4-4B6C-8B50-5EFE50BB4597}"/>
              </a:ext>
            </a:extLst>
          </p:cNvPr>
          <p:cNvSpPr/>
          <p:nvPr/>
        </p:nvSpPr>
        <p:spPr>
          <a:xfrm>
            <a:off x="1001002" y="1161316"/>
            <a:ext cx="310641" cy="31303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noAutofit/>
          </a:bodyPr>
          <a:lstStyle/>
          <a:p>
            <a:pPr algn="ctr" defTabSz="914112">
              <a:defRPr/>
            </a:pPr>
            <a:r>
              <a:rPr lang="en-US" altLang="zh-CN" sz="1999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1999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0" name="椭圆 59">
            <a:extLst>
              <a:ext uri="{FF2B5EF4-FFF2-40B4-BE49-F238E27FC236}">
                <a16:creationId xmlns:a16="http://schemas.microsoft.com/office/drawing/2014/main" id="{5F7236D8-0C6B-423F-8DF8-4351AC493DAE}"/>
              </a:ext>
            </a:extLst>
          </p:cNvPr>
          <p:cNvSpPr/>
          <p:nvPr/>
        </p:nvSpPr>
        <p:spPr>
          <a:xfrm>
            <a:off x="6405364" y="1161316"/>
            <a:ext cx="310641" cy="31303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noAutofit/>
          </a:bodyPr>
          <a:lstStyle/>
          <a:p>
            <a:pPr algn="ctr" defTabSz="914112">
              <a:defRPr/>
            </a:pPr>
            <a:r>
              <a:rPr lang="en-US" altLang="zh-CN" sz="1999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1999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椭圆 60">
            <a:extLst>
              <a:ext uri="{FF2B5EF4-FFF2-40B4-BE49-F238E27FC236}">
                <a16:creationId xmlns:a16="http://schemas.microsoft.com/office/drawing/2014/main" id="{AE334B42-4AB4-4F74-A500-F0570AA3A75A}"/>
              </a:ext>
            </a:extLst>
          </p:cNvPr>
          <p:cNvSpPr/>
          <p:nvPr/>
        </p:nvSpPr>
        <p:spPr>
          <a:xfrm>
            <a:off x="1001002" y="3721249"/>
            <a:ext cx="310641" cy="31303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noAutofit/>
          </a:bodyPr>
          <a:lstStyle/>
          <a:p>
            <a:pPr algn="ctr" defTabSz="914112">
              <a:defRPr/>
            </a:pPr>
            <a:r>
              <a:rPr lang="en-US" altLang="zh-CN" sz="1999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1999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2" name="椭圆 61">
            <a:extLst>
              <a:ext uri="{FF2B5EF4-FFF2-40B4-BE49-F238E27FC236}">
                <a16:creationId xmlns:a16="http://schemas.microsoft.com/office/drawing/2014/main" id="{5B264BAD-6361-4679-B544-BCF823A0A6D0}"/>
              </a:ext>
            </a:extLst>
          </p:cNvPr>
          <p:cNvSpPr/>
          <p:nvPr/>
        </p:nvSpPr>
        <p:spPr>
          <a:xfrm>
            <a:off x="6448567" y="3721249"/>
            <a:ext cx="310641" cy="31303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noAutofit/>
          </a:bodyPr>
          <a:lstStyle/>
          <a:p>
            <a:pPr algn="ctr" defTabSz="914112">
              <a:defRPr/>
            </a:pPr>
            <a:r>
              <a:rPr lang="en-US" altLang="zh-CN" sz="1999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sz="1999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2" name="文本框 171">
            <a:extLst>
              <a:ext uri="{FF2B5EF4-FFF2-40B4-BE49-F238E27FC236}">
                <a16:creationId xmlns:a16="http://schemas.microsoft.com/office/drawing/2014/main" id="{39AB6FD0-1637-4E4C-826E-07909966A26D}"/>
              </a:ext>
            </a:extLst>
          </p:cNvPr>
          <p:cNvSpPr txBox="1"/>
          <p:nvPr/>
        </p:nvSpPr>
        <p:spPr>
          <a:xfrm>
            <a:off x="883393" y="3018717"/>
            <a:ext cx="4950958" cy="446054"/>
          </a:xfrm>
          <a:prstGeom prst="rect">
            <a:avLst/>
          </a:prstGeom>
          <a:noFill/>
          <a:ln w="6350" cap="flat" cmpd="sng" algn="ctr">
            <a:noFill/>
            <a:prstDash val="solid"/>
            <a:miter lim="800000"/>
          </a:ln>
          <a:effectLst/>
        </p:spPr>
        <p:txBody>
          <a:bodyPr wrap="square" lIns="63426" tIns="31714" rIns="63426" bIns="31714" rtlCol="0" anchor="ctr">
            <a:spAutoFit/>
          </a:bodyPr>
          <a:lstStyle>
            <a:defPPr>
              <a:defRPr lang="zh-CN"/>
            </a:defPPr>
            <a:lvl1pPr marL="285750" indent="-285750" defTabSz="913746">
              <a:lnSpc>
                <a:spcPct val="200000"/>
              </a:lnSpc>
              <a:buFont typeface="Wingdings" panose="05000000000000000000" pitchFamily="2" charset="2"/>
              <a:buChar char="l"/>
              <a:defRPr kumimoji="1" b="1" kern="0">
                <a:solidFill>
                  <a:srgbClr val="000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pPr marL="0" indent="0" algn="ctr" defTabSz="913381">
              <a:lnSpc>
                <a:spcPct val="100000"/>
              </a:lnSpc>
              <a:spcAft>
                <a:spcPts val="100"/>
              </a:spcAft>
              <a:buNone/>
              <a:defRPr/>
            </a:pPr>
            <a:r>
              <a:rPr lang="zh-CN" altLang="en-US" sz="1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智算中心基础设施不同于传统机房，走向以算力为中心的规划设计</a:t>
            </a:r>
            <a:endParaRPr lang="en-US" altLang="zh-CN" sz="12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algn="ctr" defTabSz="913381">
              <a:lnSpc>
                <a:spcPct val="100000"/>
              </a:lnSpc>
              <a:spcAft>
                <a:spcPts val="100"/>
              </a:spcAft>
              <a:buNone/>
              <a:defRPr/>
            </a:pPr>
            <a:r>
              <a:rPr lang="zh-CN" altLang="en-US" sz="1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需考虑单位功率密度提升、规模液冷技术的应用和网络工程部署</a:t>
            </a:r>
            <a:endParaRPr lang="en-US" altLang="zh-CN" sz="12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8" name="文本框 217">
            <a:extLst>
              <a:ext uri="{FF2B5EF4-FFF2-40B4-BE49-F238E27FC236}">
                <a16:creationId xmlns:a16="http://schemas.microsoft.com/office/drawing/2014/main" id="{1B8B4D98-F1B2-4B19-ACEA-99A47C0AFE6C}"/>
              </a:ext>
            </a:extLst>
          </p:cNvPr>
          <p:cNvSpPr txBox="1"/>
          <p:nvPr/>
        </p:nvSpPr>
        <p:spPr>
          <a:xfrm>
            <a:off x="6560683" y="3018717"/>
            <a:ext cx="4950958" cy="446054"/>
          </a:xfrm>
          <a:prstGeom prst="rect">
            <a:avLst/>
          </a:prstGeom>
          <a:noFill/>
          <a:ln w="6350" cap="flat" cmpd="sng" algn="ctr">
            <a:noFill/>
            <a:prstDash val="solid"/>
            <a:miter lim="800000"/>
          </a:ln>
          <a:effectLst/>
        </p:spPr>
        <p:txBody>
          <a:bodyPr wrap="square" lIns="63426" tIns="31714" rIns="63426" bIns="31714" rtlCol="0" anchor="ctr">
            <a:spAutoFit/>
          </a:bodyPr>
          <a:lstStyle>
            <a:defPPr>
              <a:defRPr lang="zh-CN"/>
            </a:defPPr>
            <a:lvl1pPr marL="285750" indent="-285750" defTabSz="913746">
              <a:lnSpc>
                <a:spcPct val="200000"/>
              </a:lnSpc>
              <a:buFont typeface="Wingdings" panose="05000000000000000000" pitchFamily="2" charset="2"/>
              <a:buChar char="l"/>
              <a:defRPr kumimoji="1" b="1" kern="0">
                <a:solidFill>
                  <a:srgbClr val="000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pPr marL="0" indent="0" algn="ctr" defTabSz="913381">
              <a:lnSpc>
                <a:spcPct val="100000"/>
              </a:lnSpc>
              <a:spcAft>
                <a:spcPts val="100"/>
              </a:spcAft>
              <a:buNone/>
              <a:defRPr/>
            </a:pPr>
            <a:r>
              <a:rPr lang="zh-CN" altLang="en-US" sz="1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大模型从千亿稠密走向万亿稀疏，从单模态走向多模态</a:t>
            </a:r>
            <a:endParaRPr lang="en-US" altLang="zh-CN" sz="12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algn="ctr" defTabSz="913381">
              <a:lnSpc>
                <a:spcPct val="100000"/>
              </a:lnSpc>
              <a:spcAft>
                <a:spcPts val="100"/>
              </a:spcAft>
              <a:buNone/>
              <a:defRPr/>
            </a:pPr>
            <a:r>
              <a:rPr lang="zh-CN" altLang="en-US" sz="1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带来对于大规模组网、负载均衡、多级存储，及未来超节点的技术需求</a:t>
            </a:r>
            <a:endParaRPr lang="en-US" altLang="zh-CN" sz="12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4" name="文本框 223">
            <a:extLst>
              <a:ext uri="{FF2B5EF4-FFF2-40B4-BE49-F238E27FC236}">
                <a16:creationId xmlns:a16="http://schemas.microsoft.com/office/drawing/2014/main" id="{4B7C6934-01FA-4C57-90B7-B9EA0A8121C4}"/>
              </a:ext>
            </a:extLst>
          </p:cNvPr>
          <p:cNvSpPr txBox="1"/>
          <p:nvPr/>
        </p:nvSpPr>
        <p:spPr>
          <a:xfrm>
            <a:off x="745307" y="4749886"/>
            <a:ext cx="2398517" cy="729097"/>
          </a:xfrm>
          <a:prstGeom prst="rect">
            <a:avLst/>
          </a:prstGeom>
          <a:noFill/>
          <a:ln w="6350" cap="flat" cmpd="sng" algn="ctr">
            <a:noFill/>
            <a:prstDash val="solid"/>
            <a:miter lim="800000"/>
          </a:ln>
          <a:effectLst/>
        </p:spPr>
        <p:txBody>
          <a:bodyPr wrap="square" lIns="63426" tIns="31714" rIns="63426" bIns="31714" rtlCol="0" anchor="ctr">
            <a:spAutoFit/>
          </a:bodyPr>
          <a:lstStyle>
            <a:defPPr>
              <a:defRPr lang="zh-CN"/>
            </a:defPPr>
            <a:lvl1pPr marL="285750" indent="-285750" defTabSz="913746">
              <a:lnSpc>
                <a:spcPct val="200000"/>
              </a:lnSpc>
              <a:buFont typeface="Wingdings" panose="05000000000000000000" pitchFamily="2" charset="2"/>
              <a:buChar char="l"/>
              <a:defRPr kumimoji="1" b="1" kern="0">
                <a:solidFill>
                  <a:srgbClr val="000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pPr marL="0" indent="0" defTabSz="913851" eaLnBrk="0" fontAlgn="base" hangingPunct="0">
              <a:lnSpc>
                <a:spcPct val="150000"/>
              </a:lnSpc>
              <a:spcAft>
                <a:spcPts val="300"/>
              </a:spcAft>
              <a:buNone/>
              <a:defRPr/>
            </a:pPr>
            <a:r>
              <a:rPr lang="zh-CN" altLang="en-US" sz="1000" b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伴随模型规模增大，引发单机执行中内存和</a:t>
            </a:r>
            <a:r>
              <a:rPr lang="en-US" altLang="zh-CN" sz="1000" b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I/O</a:t>
            </a:r>
            <a:r>
              <a:rPr lang="zh-CN" altLang="en-US" sz="1000" b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瓶颈、计算交互损耗、资源调度不均等问题，影响</a:t>
            </a:r>
            <a:r>
              <a:rPr lang="zh-CN" altLang="en-US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模型算力利用率</a:t>
            </a: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MFU</a:t>
            </a:r>
          </a:p>
        </p:txBody>
      </p:sp>
      <p:sp>
        <p:nvSpPr>
          <p:cNvPr id="225" name="文本框 224">
            <a:extLst>
              <a:ext uri="{FF2B5EF4-FFF2-40B4-BE49-F238E27FC236}">
                <a16:creationId xmlns:a16="http://schemas.microsoft.com/office/drawing/2014/main" id="{002B74F0-1921-425C-B048-CE3A6260E0B1}"/>
              </a:ext>
            </a:extLst>
          </p:cNvPr>
          <p:cNvSpPr txBox="1"/>
          <p:nvPr/>
        </p:nvSpPr>
        <p:spPr>
          <a:xfrm>
            <a:off x="894264" y="4312657"/>
            <a:ext cx="2064929" cy="248641"/>
          </a:xfrm>
          <a:prstGeom prst="rect">
            <a:avLst/>
          </a:prstGeom>
          <a:noFill/>
          <a:ln w="6350" cap="flat" cmpd="sng" algn="ctr">
            <a:noFill/>
            <a:prstDash val="solid"/>
            <a:miter lim="800000"/>
          </a:ln>
          <a:effectLst/>
        </p:spPr>
        <p:txBody>
          <a:bodyPr wrap="square" lIns="63426" tIns="31714" rIns="63426" bIns="31714" rtlCol="0" anchor="ctr">
            <a:spAutoFit/>
          </a:bodyPr>
          <a:lstStyle>
            <a:defPPr>
              <a:defRPr lang="zh-CN"/>
            </a:defPPr>
            <a:lvl1pPr marL="285750" indent="-285750" defTabSz="913746">
              <a:lnSpc>
                <a:spcPct val="200000"/>
              </a:lnSpc>
              <a:buFont typeface="Wingdings" panose="05000000000000000000" pitchFamily="2" charset="2"/>
              <a:buChar char="l"/>
              <a:defRPr kumimoji="1" b="1" kern="0">
                <a:solidFill>
                  <a:srgbClr val="000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pPr marL="0" indent="0" algn="ctr" defTabSz="913381">
              <a:lnSpc>
                <a:spcPct val="100000"/>
              </a:lnSpc>
              <a:buNone/>
              <a:defRPr/>
            </a:pPr>
            <a:r>
              <a:rPr lang="zh-CN" altLang="en-US" sz="1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单机执行效率（有效算力）</a:t>
            </a:r>
            <a:endParaRPr lang="en-US" altLang="zh-CN" sz="12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6" name="文本框 225">
            <a:extLst>
              <a:ext uri="{FF2B5EF4-FFF2-40B4-BE49-F238E27FC236}">
                <a16:creationId xmlns:a16="http://schemas.microsoft.com/office/drawing/2014/main" id="{B3036FFB-599A-4880-AF10-235993754D03}"/>
              </a:ext>
            </a:extLst>
          </p:cNvPr>
          <p:cNvSpPr txBox="1"/>
          <p:nvPr/>
        </p:nvSpPr>
        <p:spPr>
          <a:xfrm>
            <a:off x="3594582" y="4312657"/>
            <a:ext cx="2064929" cy="248641"/>
          </a:xfrm>
          <a:prstGeom prst="rect">
            <a:avLst/>
          </a:prstGeom>
          <a:noFill/>
          <a:ln w="6350" cap="flat" cmpd="sng" algn="ctr">
            <a:noFill/>
            <a:prstDash val="solid"/>
            <a:miter lim="800000"/>
          </a:ln>
          <a:effectLst/>
        </p:spPr>
        <p:txBody>
          <a:bodyPr wrap="square" lIns="63426" tIns="31714" rIns="63426" bIns="31714" rtlCol="0" anchor="ctr">
            <a:spAutoFit/>
          </a:bodyPr>
          <a:lstStyle>
            <a:defPPr>
              <a:defRPr lang="zh-CN"/>
            </a:defPPr>
            <a:lvl1pPr marL="285750" indent="-285750" defTabSz="913746">
              <a:lnSpc>
                <a:spcPct val="200000"/>
              </a:lnSpc>
              <a:buFont typeface="Wingdings" panose="05000000000000000000" pitchFamily="2" charset="2"/>
              <a:buChar char="l"/>
              <a:defRPr kumimoji="1" b="1" kern="0">
                <a:solidFill>
                  <a:srgbClr val="000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pPr marL="0" indent="0" algn="ctr" defTabSz="913381">
              <a:lnSpc>
                <a:spcPct val="100000"/>
              </a:lnSpc>
              <a:buNone/>
              <a:defRPr/>
            </a:pPr>
            <a:r>
              <a:rPr lang="zh-CN" altLang="en-US" sz="1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集群并行效率（线性度）</a:t>
            </a:r>
            <a:endParaRPr lang="en-US" altLang="zh-CN" sz="12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9" name="文本框 228">
            <a:extLst>
              <a:ext uri="{FF2B5EF4-FFF2-40B4-BE49-F238E27FC236}">
                <a16:creationId xmlns:a16="http://schemas.microsoft.com/office/drawing/2014/main" id="{04DAE4AD-C6AF-4D46-BFC5-0148C936F954}"/>
              </a:ext>
            </a:extLst>
          </p:cNvPr>
          <p:cNvSpPr txBox="1"/>
          <p:nvPr/>
        </p:nvSpPr>
        <p:spPr>
          <a:xfrm>
            <a:off x="6316414" y="4172419"/>
            <a:ext cx="1701301" cy="1545906"/>
          </a:xfrm>
          <a:prstGeom prst="rect">
            <a:avLst/>
          </a:prstGeom>
          <a:solidFill>
            <a:schemeClr val="tx2">
              <a:lumMod val="95000"/>
            </a:schemeClr>
          </a:solidFill>
          <a:ln w="6350" cap="flat" cmpd="sng" algn="ctr">
            <a:solidFill>
              <a:sysClr val="window" lastClr="FFFFFF">
                <a:lumMod val="60000"/>
                <a:lumOff val="40000"/>
              </a:sysClr>
            </a:solidFill>
            <a:prstDash val="solid"/>
            <a:miter lim="800000"/>
          </a:ln>
          <a:effectLst/>
        </p:spPr>
        <p:txBody>
          <a:bodyPr wrap="square" lIns="17993" tIns="17993" rIns="17993" bIns="17993" rtlCol="0" anchor="ctr">
            <a:noAutofit/>
          </a:bodyPr>
          <a:lstStyle/>
          <a:p>
            <a:pPr defTabSz="913746">
              <a:defRPr/>
            </a:pPr>
            <a:endParaRPr kumimoji="1" lang="en-US" altLang="zh-CN" sz="1050" b="1" kern="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0" name="文本框 229">
            <a:extLst>
              <a:ext uri="{FF2B5EF4-FFF2-40B4-BE49-F238E27FC236}">
                <a16:creationId xmlns:a16="http://schemas.microsoft.com/office/drawing/2014/main" id="{5CAEC286-6CE3-448E-B15D-7124D76BFA90}"/>
              </a:ext>
            </a:extLst>
          </p:cNvPr>
          <p:cNvSpPr txBox="1"/>
          <p:nvPr/>
        </p:nvSpPr>
        <p:spPr>
          <a:xfrm>
            <a:off x="6310121" y="4382554"/>
            <a:ext cx="1624091" cy="585204"/>
          </a:xfrm>
          <a:prstGeom prst="rect">
            <a:avLst/>
          </a:prstGeom>
          <a:noFill/>
          <a:ln w="6350" cap="flat" cmpd="sng" algn="ctr">
            <a:noFill/>
            <a:prstDash val="solid"/>
            <a:miter lim="800000"/>
          </a:ln>
          <a:effectLst/>
        </p:spPr>
        <p:txBody>
          <a:bodyPr wrap="square" lIns="63426" tIns="31714" rIns="63426" bIns="31714" rtlCol="0" anchor="ctr">
            <a:spAutoFit/>
          </a:bodyPr>
          <a:lstStyle>
            <a:defPPr>
              <a:defRPr lang="zh-CN"/>
            </a:defPPr>
            <a:lvl1pPr marL="285750" indent="-285750" defTabSz="913746">
              <a:lnSpc>
                <a:spcPct val="200000"/>
              </a:lnSpc>
              <a:buFont typeface="Wingdings" panose="05000000000000000000" pitchFamily="2" charset="2"/>
              <a:buChar char="l"/>
              <a:defRPr kumimoji="1" b="1" kern="0">
                <a:solidFill>
                  <a:srgbClr val="000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pPr marL="0" indent="0" algn="ctr" defTabSz="913381">
              <a:lnSpc>
                <a:spcPct val="150000"/>
              </a:lnSpc>
              <a:buNone/>
              <a:defRPr/>
            </a:pPr>
            <a:r>
              <a:rPr lang="zh-CN" altLang="en-US" sz="1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千万器件全机运行</a:t>
            </a:r>
            <a:endParaRPr lang="en-US" altLang="zh-CN" sz="12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algn="ctr" defTabSz="913381">
              <a:lnSpc>
                <a:spcPct val="150000"/>
              </a:lnSpc>
              <a:buNone/>
              <a:defRPr/>
            </a:pPr>
            <a:r>
              <a:rPr lang="zh-CN" altLang="en-US" sz="1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故障频次高，管理难</a:t>
            </a:r>
          </a:p>
        </p:txBody>
      </p:sp>
      <p:sp>
        <p:nvSpPr>
          <p:cNvPr id="232" name="文本框 231">
            <a:extLst>
              <a:ext uri="{FF2B5EF4-FFF2-40B4-BE49-F238E27FC236}">
                <a16:creationId xmlns:a16="http://schemas.microsoft.com/office/drawing/2014/main" id="{9C5B8CAE-8105-44F1-B876-84AF367B0B87}"/>
              </a:ext>
            </a:extLst>
          </p:cNvPr>
          <p:cNvSpPr txBox="1"/>
          <p:nvPr/>
        </p:nvSpPr>
        <p:spPr>
          <a:xfrm>
            <a:off x="8061603" y="4171472"/>
            <a:ext cx="1701302" cy="1556630"/>
          </a:xfrm>
          <a:prstGeom prst="rect">
            <a:avLst/>
          </a:prstGeom>
          <a:solidFill>
            <a:schemeClr val="tx2">
              <a:lumMod val="95000"/>
            </a:schemeClr>
          </a:solidFill>
          <a:ln w="6350" cap="flat" cmpd="sng" algn="ctr">
            <a:solidFill>
              <a:sysClr val="window" lastClr="FFFFFF">
                <a:lumMod val="60000"/>
                <a:lumOff val="40000"/>
              </a:sysClr>
            </a:solidFill>
            <a:prstDash val="solid"/>
            <a:miter lim="800000"/>
          </a:ln>
          <a:effectLst/>
        </p:spPr>
        <p:txBody>
          <a:bodyPr wrap="square" lIns="17993" tIns="17993" rIns="17993" bIns="17993" rtlCol="0" anchor="ctr">
            <a:noAutofit/>
          </a:bodyPr>
          <a:lstStyle/>
          <a:p>
            <a:pPr defTabSz="913746">
              <a:defRPr/>
            </a:pPr>
            <a:endParaRPr kumimoji="1" lang="en-US" altLang="zh-CN" sz="1050" b="1" kern="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3" name="文本框 232">
            <a:extLst>
              <a:ext uri="{FF2B5EF4-FFF2-40B4-BE49-F238E27FC236}">
                <a16:creationId xmlns:a16="http://schemas.microsoft.com/office/drawing/2014/main" id="{42825FB2-7A0C-404A-A3B1-7871DC0F3693}"/>
              </a:ext>
            </a:extLst>
          </p:cNvPr>
          <p:cNvSpPr txBox="1"/>
          <p:nvPr/>
        </p:nvSpPr>
        <p:spPr>
          <a:xfrm>
            <a:off x="7966782" y="4382554"/>
            <a:ext cx="1921575" cy="585204"/>
          </a:xfrm>
          <a:prstGeom prst="rect">
            <a:avLst/>
          </a:prstGeom>
          <a:noFill/>
          <a:ln w="6350" cap="flat" cmpd="sng" algn="ctr">
            <a:noFill/>
            <a:prstDash val="solid"/>
            <a:miter lim="800000"/>
          </a:ln>
          <a:effectLst/>
        </p:spPr>
        <p:txBody>
          <a:bodyPr wrap="square" lIns="63426" tIns="31714" rIns="63426" bIns="31714" rtlCol="0" anchor="ctr">
            <a:spAutoFit/>
          </a:bodyPr>
          <a:lstStyle>
            <a:defPPr>
              <a:defRPr lang="zh-CN"/>
            </a:defPPr>
            <a:lvl1pPr marL="285750" indent="-285750" defTabSz="913746">
              <a:lnSpc>
                <a:spcPct val="200000"/>
              </a:lnSpc>
              <a:buFont typeface="Wingdings" panose="05000000000000000000" pitchFamily="2" charset="2"/>
              <a:buChar char="l"/>
              <a:defRPr kumimoji="1" b="1" kern="0">
                <a:solidFill>
                  <a:srgbClr val="000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pPr marL="0" indent="0" algn="ctr" defTabSz="913381">
              <a:lnSpc>
                <a:spcPct val="150000"/>
              </a:lnSpc>
              <a:buNone/>
              <a:defRPr/>
            </a:pPr>
            <a:r>
              <a:rPr lang="zh-CN" altLang="en-US" sz="1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万卡级超复杂应用</a:t>
            </a:r>
            <a:endParaRPr lang="en-US" altLang="zh-CN" sz="12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algn="ctr" defTabSz="913381">
              <a:lnSpc>
                <a:spcPct val="150000"/>
              </a:lnSpc>
              <a:buNone/>
              <a:defRPr/>
            </a:pPr>
            <a:r>
              <a:rPr lang="zh-CN" altLang="en-US" sz="1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问题定界定位复杂</a:t>
            </a:r>
            <a:endParaRPr lang="en-US" altLang="zh-CN" sz="12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5" name="文本框 234">
            <a:extLst>
              <a:ext uri="{FF2B5EF4-FFF2-40B4-BE49-F238E27FC236}">
                <a16:creationId xmlns:a16="http://schemas.microsoft.com/office/drawing/2014/main" id="{54DDE4D5-3798-4EBC-A0F9-4C5628DB9371}"/>
              </a:ext>
            </a:extLst>
          </p:cNvPr>
          <p:cNvSpPr txBox="1"/>
          <p:nvPr/>
        </p:nvSpPr>
        <p:spPr>
          <a:xfrm>
            <a:off x="9826838" y="4171472"/>
            <a:ext cx="1701302" cy="1556630"/>
          </a:xfrm>
          <a:prstGeom prst="rect">
            <a:avLst/>
          </a:prstGeom>
          <a:solidFill>
            <a:schemeClr val="tx2">
              <a:lumMod val="95000"/>
            </a:schemeClr>
          </a:solidFill>
          <a:ln w="6350" cap="flat" cmpd="sng" algn="ctr">
            <a:solidFill>
              <a:sysClr val="window" lastClr="FFFFFF">
                <a:lumMod val="60000"/>
                <a:lumOff val="40000"/>
              </a:sysClr>
            </a:solidFill>
            <a:prstDash val="solid"/>
            <a:miter lim="800000"/>
          </a:ln>
          <a:effectLst/>
        </p:spPr>
        <p:txBody>
          <a:bodyPr wrap="square" lIns="17993" tIns="17993" rIns="17993" bIns="17993" rtlCol="0" anchor="ctr">
            <a:noAutofit/>
          </a:bodyPr>
          <a:lstStyle/>
          <a:p>
            <a:pPr defTabSz="913746">
              <a:defRPr/>
            </a:pPr>
            <a:endParaRPr kumimoji="1" lang="en-US" altLang="zh-CN" sz="1050" b="1" kern="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6" name="文本框 235">
            <a:extLst>
              <a:ext uri="{FF2B5EF4-FFF2-40B4-BE49-F238E27FC236}">
                <a16:creationId xmlns:a16="http://schemas.microsoft.com/office/drawing/2014/main" id="{94840F50-7AD3-4113-B1CD-A162243CF137}"/>
              </a:ext>
            </a:extLst>
          </p:cNvPr>
          <p:cNvSpPr txBox="1"/>
          <p:nvPr/>
        </p:nvSpPr>
        <p:spPr>
          <a:xfrm>
            <a:off x="9862312" y="4382554"/>
            <a:ext cx="1630352" cy="585204"/>
          </a:xfrm>
          <a:prstGeom prst="rect">
            <a:avLst/>
          </a:prstGeom>
          <a:noFill/>
          <a:ln w="6350" cap="flat" cmpd="sng" algn="ctr">
            <a:noFill/>
            <a:prstDash val="solid"/>
            <a:miter lim="800000"/>
          </a:ln>
          <a:effectLst/>
        </p:spPr>
        <p:txBody>
          <a:bodyPr wrap="square" lIns="63426" tIns="31714" rIns="63426" bIns="31714" rtlCol="0" anchor="ctr">
            <a:spAutoFit/>
          </a:bodyPr>
          <a:lstStyle>
            <a:defPPr>
              <a:defRPr lang="zh-CN"/>
            </a:defPPr>
            <a:lvl1pPr marL="285750" indent="-285750" defTabSz="913746">
              <a:lnSpc>
                <a:spcPct val="200000"/>
              </a:lnSpc>
              <a:buFont typeface="Wingdings" panose="05000000000000000000" pitchFamily="2" charset="2"/>
              <a:buChar char="l"/>
              <a:defRPr kumimoji="1" b="1" kern="0">
                <a:solidFill>
                  <a:srgbClr val="000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pPr marL="0" indent="0" algn="ctr" defTabSz="913381">
              <a:lnSpc>
                <a:spcPct val="150000"/>
              </a:lnSpc>
              <a:buNone/>
              <a:defRPr/>
            </a:pPr>
            <a:r>
              <a:rPr lang="zh-CN" altLang="en-US" sz="1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万亿参数大作业</a:t>
            </a:r>
            <a:endParaRPr lang="en-US" altLang="zh-CN" sz="12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algn="ctr" defTabSz="913381">
              <a:lnSpc>
                <a:spcPct val="150000"/>
              </a:lnSpc>
              <a:buNone/>
              <a:defRPr/>
            </a:pPr>
            <a:r>
              <a:rPr lang="zh-CN" altLang="en-US" sz="1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断点续训恢复缓慢</a:t>
            </a:r>
            <a:endParaRPr lang="en-US" altLang="zh-CN" sz="12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8B9401C6-111F-472D-9E2A-B38D046A771B}"/>
              </a:ext>
            </a:extLst>
          </p:cNvPr>
          <p:cNvSpPr txBox="1"/>
          <p:nvPr/>
        </p:nvSpPr>
        <p:spPr>
          <a:xfrm>
            <a:off x="6525334" y="1824607"/>
            <a:ext cx="797459" cy="18459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14112">
              <a:defRPr/>
            </a:pPr>
            <a:r>
              <a:rPr kumimoji="1" lang="zh-CN" altLang="en-US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千亿稠密</a:t>
            </a:r>
          </a:p>
        </p:txBody>
      </p:sp>
      <p:sp>
        <p:nvSpPr>
          <p:cNvPr id="223" name="文本框 222">
            <a:extLst>
              <a:ext uri="{FF2B5EF4-FFF2-40B4-BE49-F238E27FC236}">
                <a16:creationId xmlns:a16="http://schemas.microsoft.com/office/drawing/2014/main" id="{F9F5EEDC-9609-45E4-9438-0EE4DD9503E0}"/>
              </a:ext>
            </a:extLst>
          </p:cNvPr>
          <p:cNvSpPr txBox="1"/>
          <p:nvPr/>
        </p:nvSpPr>
        <p:spPr>
          <a:xfrm>
            <a:off x="8173983" y="1823157"/>
            <a:ext cx="919912" cy="18459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14112">
              <a:defRPr/>
            </a:pPr>
            <a:r>
              <a:rPr kumimoji="1" lang="zh-CN" altLang="en-US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十万亿稀疏</a:t>
            </a:r>
          </a:p>
        </p:txBody>
      </p:sp>
      <p:sp>
        <p:nvSpPr>
          <p:cNvPr id="237" name="文本框 236">
            <a:extLst>
              <a:ext uri="{FF2B5EF4-FFF2-40B4-BE49-F238E27FC236}">
                <a16:creationId xmlns:a16="http://schemas.microsoft.com/office/drawing/2014/main" id="{52A000A2-6406-4072-994B-034C26694C7E}"/>
              </a:ext>
            </a:extLst>
          </p:cNvPr>
          <p:cNvSpPr txBox="1"/>
          <p:nvPr/>
        </p:nvSpPr>
        <p:spPr>
          <a:xfrm>
            <a:off x="745306" y="5822702"/>
            <a:ext cx="4950958" cy="248641"/>
          </a:xfrm>
          <a:prstGeom prst="rect">
            <a:avLst/>
          </a:prstGeom>
          <a:noFill/>
          <a:ln w="6350" cap="flat" cmpd="sng" algn="ctr">
            <a:noFill/>
            <a:prstDash val="solid"/>
            <a:miter lim="800000"/>
          </a:ln>
          <a:effectLst/>
        </p:spPr>
        <p:txBody>
          <a:bodyPr wrap="square" lIns="63426" tIns="31714" rIns="63426" bIns="31714" rtlCol="0" anchor="ctr">
            <a:spAutoFit/>
          </a:bodyPr>
          <a:lstStyle>
            <a:defPPr>
              <a:defRPr lang="zh-CN"/>
            </a:defPPr>
            <a:lvl1pPr marL="285750" indent="-285750" defTabSz="913746">
              <a:lnSpc>
                <a:spcPct val="200000"/>
              </a:lnSpc>
              <a:buFont typeface="Wingdings" panose="05000000000000000000" pitchFamily="2" charset="2"/>
              <a:buChar char="l"/>
              <a:defRPr kumimoji="1" b="1" kern="0">
                <a:solidFill>
                  <a:srgbClr val="000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pPr marL="0" indent="0" algn="ctr" defTabSz="913381">
              <a:lnSpc>
                <a:spcPct val="100000"/>
              </a:lnSpc>
              <a:buNone/>
              <a:defRPr/>
            </a:pPr>
            <a:r>
              <a:rPr lang="zh-CN" altLang="en-US" sz="1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集群需要通过软硬协同、算存网云全栈协同来综合提升算力使用效率</a:t>
            </a:r>
            <a:endParaRPr lang="en-US" altLang="zh-CN" sz="12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8" name="文本框 237">
            <a:extLst>
              <a:ext uri="{FF2B5EF4-FFF2-40B4-BE49-F238E27FC236}">
                <a16:creationId xmlns:a16="http://schemas.microsoft.com/office/drawing/2014/main" id="{0CCFE93F-3D02-41D0-90B8-1B5025CB2D7C}"/>
              </a:ext>
            </a:extLst>
          </p:cNvPr>
          <p:cNvSpPr txBox="1"/>
          <p:nvPr/>
        </p:nvSpPr>
        <p:spPr>
          <a:xfrm>
            <a:off x="6500628" y="5822702"/>
            <a:ext cx="4950958" cy="248641"/>
          </a:xfrm>
          <a:prstGeom prst="rect">
            <a:avLst/>
          </a:prstGeom>
          <a:noFill/>
          <a:ln w="6350" cap="flat" cmpd="sng" algn="ctr">
            <a:noFill/>
            <a:prstDash val="solid"/>
            <a:miter lim="800000"/>
          </a:ln>
          <a:effectLst/>
        </p:spPr>
        <p:txBody>
          <a:bodyPr wrap="square" lIns="63426" tIns="31714" rIns="63426" bIns="31714" rtlCol="0" anchor="ctr">
            <a:spAutoFit/>
          </a:bodyPr>
          <a:lstStyle>
            <a:defPPr>
              <a:defRPr lang="zh-CN"/>
            </a:defPPr>
            <a:lvl1pPr marL="285750" indent="-285750" defTabSz="913746">
              <a:lnSpc>
                <a:spcPct val="200000"/>
              </a:lnSpc>
              <a:buFont typeface="Wingdings" panose="05000000000000000000" pitchFamily="2" charset="2"/>
              <a:buChar char="l"/>
              <a:defRPr kumimoji="1" b="1" kern="0">
                <a:solidFill>
                  <a:srgbClr val="000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pPr marL="0" indent="0" algn="ctr" defTabSz="913381">
              <a:lnSpc>
                <a:spcPct val="100000"/>
              </a:lnSpc>
              <a:buNone/>
              <a:defRPr/>
            </a:pPr>
            <a:r>
              <a:rPr lang="zh-CN" altLang="en-US" sz="1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集群运维需要考虑跨产品故障定界定位、训练任务及时恢复等多个难题</a:t>
            </a:r>
            <a:endParaRPr lang="en-US" altLang="zh-CN" sz="12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21" name="组合 120">
            <a:extLst>
              <a:ext uri="{FF2B5EF4-FFF2-40B4-BE49-F238E27FC236}">
                <a16:creationId xmlns:a16="http://schemas.microsoft.com/office/drawing/2014/main" id="{64491301-0354-411D-BDE3-EB6A7EF93C9B}"/>
              </a:ext>
            </a:extLst>
          </p:cNvPr>
          <p:cNvGrpSpPr/>
          <p:nvPr/>
        </p:nvGrpSpPr>
        <p:grpSpPr>
          <a:xfrm>
            <a:off x="894089" y="1733824"/>
            <a:ext cx="2532380" cy="1063684"/>
            <a:chOff x="6648169" y="454654"/>
            <a:chExt cx="4936968" cy="3713272"/>
          </a:xfrm>
        </p:grpSpPr>
        <p:cxnSp>
          <p:nvCxnSpPr>
            <p:cNvPr id="125" name="直接箭头连接符 124">
              <a:extLst>
                <a:ext uri="{FF2B5EF4-FFF2-40B4-BE49-F238E27FC236}">
                  <a16:creationId xmlns:a16="http://schemas.microsoft.com/office/drawing/2014/main" id="{42BA6BD9-4C78-4D20-A3BC-8CBAF17CF0EC}"/>
                </a:ext>
              </a:extLst>
            </p:cNvPr>
            <p:cNvCxnSpPr/>
            <p:nvPr/>
          </p:nvCxnSpPr>
          <p:spPr>
            <a:xfrm>
              <a:off x="6652075" y="3574809"/>
              <a:ext cx="4621954" cy="0"/>
            </a:xfrm>
            <a:prstGeom prst="straightConnector1">
              <a:avLst/>
            </a:prstGeom>
            <a:noFill/>
            <a:ln w="6350" cap="flat" cmpd="sng" algn="ctr">
              <a:solidFill>
                <a:srgbClr val="666666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26" name="直接连接符 125">
              <a:extLst>
                <a:ext uri="{FF2B5EF4-FFF2-40B4-BE49-F238E27FC236}">
                  <a16:creationId xmlns:a16="http://schemas.microsoft.com/office/drawing/2014/main" id="{963671D0-C87D-4222-9873-82C1CB1A647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648169" y="1091206"/>
              <a:ext cx="7371" cy="2478222"/>
            </a:xfrm>
            <a:prstGeom prst="line">
              <a:avLst/>
            </a:prstGeom>
            <a:noFill/>
            <a:ln w="6350" cap="flat" cmpd="sng" algn="ctr">
              <a:solidFill>
                <a:srgbClr val="666666"/>
              </a:solidFill>
              <a:prstDash val="solid"/>
              <a:miter lim="800000"/>
              <a:headEnd type="none" w="med" len="med"/>
              <a:tailEnd type="triangle" w="med" len="med"/>
            </a:ln>
            <a:effectLst/>
          </p:spPr>
        </p:cxnSp>
        <p:sp>
          <p:nvSpPr>
            <p:cNvPr id="129" name="文本框 128">
              <a:extLst>
                <a:ext uri="{FF2B5EF4-FFF2-40B4-BE49-F238E27FC236}">
                  <a16:creationId xmlns:a16="http://schemas.microsoft.com/office/drawing/2014/main" id="{12FA3F81-3449-42A7-A3E2-5734AE618649}"/>
                </a:ext>
              </a:extLst>
            </p:cNvPr>
            <p:cNvSpPr txBox="1"/>
            <p:nvPr/>
          </p:nvSpPr>
          <p:spPr>
            <a:xfrm>
              <a:off x="6779817" y="3480937"/>
              <a:ext cx="1003064" cy="6775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034">
                <a:lnSpc>
                  <a:spcPct val="150000"/>
                </a:lnSpc>
                <a:defRPr/>
              </a:pPr>
              <a:r>
                <a:rPr kumimoji="1" lang="en-US" altLang="zh-CN" sz="500" kern="0" dirty="0">
                  <a:solidFill>
                    <a:srgbClr val="57575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16~19</a:t>
              </a:r>
              <a:endParaRPr kumimoji="1" lang="zh-CN" altLang="en-US" sz="500" kern="0" dirty="0">
                <a:solidFill>
                  <a:srgbClr val="57575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30" name="文本框 129">
              <a:extLst>
                <a:ext uri="{FF2B5EF4-FFF2-40B4-BE49-F238E27FC236}">
                  <a16:creationId xmlns:a16="http://schemas.microsoft.com/office/drawing/2014/main" id="{5B5D6A99-D8A3-4B02-9FF9-79368592C76C}"/>
                </a:ext>
              </a:extLst>
            </p:cNvPr>
            <p:cNvSpPr txBox="1"/>
            <p:nvPr/>
          </p:nvSpPr>
          <p:spPr>
            <a:xfrm>
              <a:off x="8240149" y="3474516"/>
              <a:ext cx="1276998" cy="6775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034">
                <a:lnSpc>
                  <a:spcPct val="150000"/>
                </a:lnSpc>
                <a:defRPr/>
              </a:pPr>
              <a:r>
                <a:rPr kumimoji="1" lang="en-US" altLang="zh-CN" sz="500" kern="0" dirty="0">
                  <a:solidFill>
                    <a:srgbClr val="57575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20~21</a:t>
              </a:r>
              <a:endParaRPr kumimoji="1" lang="zh-CN" altLang="en-US" sz="500" kern="0" dirty="0">
                <a:solidFill>
                  <a:srgbClr val="57575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32" name="文本框 131">
              <a:extLst>
                <a:ext uri="{FF2B5EF4-FFF2-40B4-BE49-F238E27FC236}">
                  <a16:creationId xmlns:a16="http://schemas.microsoft.com/office/drawing/2014/main" id="{C18BC46F-0470-458C-BAC9-B60B51DB7E0A}"/>
                </a:ext>
              </a:extLst>
            </p:cNvPr>
            <p:cNvSpPr txBox="1"/>
            <p:nvPr/>
          </p:nvSpPr>
          <p:spPr>
            <a:xfrm>
              <a:off x="9734823" y="3490401"/>
              <a:ext cx="1047761" cy="6775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034">
                <a:lnSpc>
                  <a:spcPct val="150000"/>
                </a:lnSpc>
                <a:defRPr/>
              </a:pPr>
              <a:r>
                <a:rPr kumimoji="1" lang="en-US" altLang="zh-CN" sz="500" kern="0" dirty="0">
                  <a:solidFill>
                    <a:srgbClr val="57575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2022~</a:t>
              </a:r>
              <a:endParaRPr kumimoji="1" lang="zh-CN" altLang="en-US" sz="500" kern="0" dirty="0">
                <a:solidFill>
                  <a:srgbClr val="57575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cxnSp>
          <p:nvCxnSpPr>
            <p:cNvPr id="134" name="直接箭头连接符 133">
              <a:extLst>
                <a:ext uri="{FF2B5EF4-FFF2-40B4-BE49-F238E27FC236}">
                  <a16:creationId xmlns:a16="http://schemas.microsoft.com/office/drawing/2014/main" id="{E8CF2FA0-9E76-4011-8D17-DE46316BE85F}"/>
                </a:ext>
              </a:extLst>
            </p:cNvPr>
            <p:cNvCxnSpPr/>
            <p:nvPr/>
          </p:nvCxnSpPr>
          <p:spPr bwMode="auto">
            <a:xfrm flipV="1">
              <a:off x="7145234" y="1262877"/>
              <a:ext cx="3644906" cy="1984841"/>
            </a:xfrm>
            <a:prstGeom prst="straightConnector1">
              <a:avLst/>
            </a:prstGeom>
            <a:noFill/>
            <a:ln w="12700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35" name="文本框 134">
              <a:extLst>
                <a:ext uri="{FF2B5EF4-FFF2-40B4-BE49-F238E27FC236}">
                  <a16:creationId xmlns:a16="http://schemas.microsoft.com/office/drawing/2014/main" id="{3BA61E6E-BEC1-4B6B-8FD3-DEDBE42AD1A7}"/>
                </a:ext>
              </a:extLst>
            </p:cNvPr>
            <p:cNvSpPr txBox="1"/>
            <p:nvPr/>
          </p:nvSpPr>
          <p:spPr>
            <a:xfrm>
              <a:off x="6771246" y="2533549"/>
              <a:ext cx="797998" cy="7484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034">
                <a:lnSpc>
                  <a:spcPct val="150000"/>
                </a:lnSpc>
                <a:defRPr/>
              </a:pPr>
              <a:r>
                <a:rPr kumimoji="1" lang="en-US" altLang="zh-CN" sz="600" kern="0" dirty="0">
                  <a:solidFill>
                    <a:srgbClr val="57575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250W</a:t>
              </a:r>
              <a:endParaRPr kumimoji="1" lang="zh-CN" altLang="en-US" sz="600" kern="0" dirty="0">
                <a:solidFill>
                  <a:srgbClr val="57575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36" name="文本框 135">
              <a:extLst>
                <a:ext uri="{FF2B5EF4-FFF2-40B4-BE49-F238E27FC236}">
                  <a16:creationId xmlns:a16="http://schemas.microsoft.com/office/drawing/2014/main" id="{CCD3243A-4F86-4E03-BADC-B016ECFDF07A}"/>
                </a:ext>
              </a:extLst>
            </p:cNvPr>
            <p:cNvSpPr txBox="1"/>
            <p:nvPr/>
          </p:nvSpPr>
          <p:spPr>
            <a:xfrm>
              <a:off x="7621171" y="2122356"/>
              <a:ext cx="797998" cy="7484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034">
                <a:lnSpc>
                  <a:spcPct val="150000"/>
                </a:lnSpc>
                <a:defRPr/>
              </a:pPr>
              <a:r>
                <a:rPr kumimoji="1" lang="en-US" altLang="zh-CN" sz="600" kern="0" dirty="0">
                  <a:solidFill>
                    <a:srgbClr val="57575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300W</a:t>
              </a:r>
              <a:endParaRPr kumimoji="1" lang="zh-CN" altLang="en-US" sz="600" kern="0" dirty="0">
                <a:solidFill>
                  <a:srgbClr val="57575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37" name="文本框 136">
              <a:extLst>
                <a:ext uri="{FF2B5EF4-FFF2-40B4-BE49-F238E27FC236}">
                  <a16:creationId xmlns:a16="http://schemas.microsoft.com/office/drawing/2014/main" id="{2276B00F-5ADE-4DBB-91CB-DF5A1EE4A061}"/>
                </a:ext>
              </a:extLst>
            </p:cNvPr>
            <p:cNvSpPr txBox="1"/>
            <p:nvPr/>
          </p:nvSpPr>
          <p:spPr>
            <a:xfrm>
              <a:off x="8509866" y="1649643"/>
              <a:ext cx="797998" cy="7484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034">
                <a:lnSpc>
                  <a:spcPct val="150000"/>
                </a:lnSpc>
                <a:defRPr/>
              </a:pPr>
              <a:r>
                <a:rPr kumimoji="1" lang="en-US" altLang="zh-CN" sz="600" kern="0" dirty="0">
                  <a:solidFill>
                    <a:srgbClr val="57575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400W</a:t>
              </a:r>
              <a:endParaRPr kumimoji="1" lang="zh-CN" altLang="en-US" sz="600" kern="0" dirty="0">
                <a:solidFill>
                  <a:srgbClr val="57575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38" name="文本框 137">
              <a:extLst>
                <a:ext uri="{FF2B5EF4-FFF2-40B4-BE49-F238E27FC236}">
                  <a16:creationId xmlns:a16="http://schemas.microsoft.com/office/drawing/2014/main" id="{E32F3535-A0CE-415B-9E32-A2393F05534D}"/>
                </a:ext>
              </a:extLst>
            </p:cNvPr>
            <p:cNvSpPr txBox="1"/>
            <p:nvPr/>
          </p:nvSpPr>
          <p:spPr>
            <a:xfrm>
              <a:off x="9589092" y="1138142"/>
              <a:ext cx="797998" cy="7484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034">
                <a:lnSpc>
                  <a:spcPct val="150000"/>
                </a:lnSpc>
                <a:defRPr/>
              </a:pPr>
              <a:r>
                <a:rPr kumimoji="1" lang="en-US" altLang="zh-CN" sz="600" kern="0" dirty="0">
                  <a:solidFill>
                    <a:srgbClr val="57575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700W</a:t>
              </a:r>
              <a:endParaRPr kumimoji="1" lang="zh-CN" altLang="en-US" sz="600" kern="0" dirty="0">
                <a:solidFill>
                  <a:srgbClr val="57575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40" name="文本框 139">
              <a:extLst>
                <a:ext uri="{FF2B5EF4-FFF2-40B4-BE49-F238E27FC236}">
                  <a16:creationId xmlns:a16="http://schemas.microsoft.com/office/drawing/2014/main" id="{4715950F-2160-4559-80AE-5FAAA18ACADC}"/>
                </a:ext>
              </a:extLst>
            </p:cNvPr>
            <p:cNvSpPr txBox="1"/>
            <p:nvPr/>
          </p:nvSpPr>
          <p:spPr>
            <a:xfrm>
              <a:off x="10153949" y="454654"/>
              <a:ext cx="1431188" cy="7484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034">
                <a:lnSpc>
                  <a:spcPct val="150000"/>
                </a:lnSpc>
                <a:defRPr/>
              </a:pPr>
              <a:r>
                <a:rPr kumimoji="1" lang="en-SG" altLang="zh-CN" sz="600" b="1" kern="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GPU/NPU</a:t>
              </a:r>
              <a:endParaRPr kumimoji="1" lang="zh-CN" altLang="en-US" sz="600" b="1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122" name="文本框 121">
            <a:extLst>
              <a:ext uri="{FF2B5EF4-FFF2-40B4-BE49-F238E27FC236}">
                <a16:creationId xmlns:a16="http://schemas.microsoft.com/office/drawing/2014/main" id="{1A9F0C38-4050-4893-9199-BC636C2C3F5F}"/>
              </a:ext>
            </a:extLst>
          </p:cNvPr>
          <p:cNvSpPr txBox="1"/>
          <p:nvPr/>
        </p:nvSpPr>
        <p:spPr>
          <a:xfrm>
            <a:off x="580555" y="2201391"/>
            <a:ext cx="412131" cy="2143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034">
              <a:lnSpc>
                <a:spcPct val="150000"/>
              </a:lnSpc>
              <a:defRPr/>
            </a:pPr>
            <a:r>
              <a:rPr lang="en-US" altLang="zh-CN" sz="600" b="1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300W</a:t>
            </a:r>
            <a:endParaRPr lang="en-US" altLang="zh-CN" sz="200" b="1" kern="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23" name="文本框 122">
            <a:extLst>
              <a:ext uri="{FF2B5EF4-FFF2-40B4-BE49-F238E27FC236}">
                <a16:creationId xmlns:a16="http://schemas.microsoft.com/office/drawing/2014/main" id="{E883CB79-D4B0-4784-A426-14AEC22C4FEA}"/>
              </a:ext>
            </a:extLst>
          </p:cNvPr>
          <p:cNvSpPr txBox="1"/>
          <p:nvPr/>
        </p:nvSpPr>
        <p:spPr>
          <a:xfrm>
            <a:off x="628939" y="1616759"/>
            <a:ext cx="549937" cy="3059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034">
              <a:lnSpc>
                <a:spcPct val="120000"/>
              </a:lnSpc>
              <a:defRPr/>
            </a:pPr>
            <a:r>
              <a:rPr lang="zh-CN" altLang="en-US" sz="700" b="1" kern="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芯片</a:t>
            </a:r>
            <a:r>
              <a:rPr lang="en-US" altLang="zh-CN" sz="700" b="1" kern="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TDP</a:t>
            </a:r>
          </a:p>
          <a:p>
            <a:pPr algn="ctr" defTabSz="914034">
              <a:lnSpc>
                <a:spcPct val="120000"/>
              </a:lnSpc>
              <a:defRPr/>
            </a:pPr>
            <a:r>
              <a:rPr lang="zh-CN" altLang="en-US" sz="500" b="1" kern="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满负荷功耗</a:t>
            </a:r>
            <a:endParaRPr lang="zh-CN" altLang="en-US" sz="900" b="1" kern="0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cxnSp>
        <p:nvCxnSpPr>
          <p:cNvPr id="124" name="直接连接符 123">
            <a:extLst>
              <a:ext uri="{FF2B5EF4-FFF2-40B4-BE49-F238E27FC236}">
                <a16:creationId xmlns:a16="http://schemas.microsoft.com/office/drawing/2014/main" id="{266E4347-3F6D-4B15-94FF-79C6608CEAC0}"/>
              </a:ext>
            </a:extLst>
          </p:cNvPr>
          <p:cNvCxnSpPr/>
          <p:nvPr/>
        </p:nvCxnSpPr>
        <p:spPr>
          <a:xfrm>
            <a:off x="985521" y="2343026"/>
            <a:ext cx="1971361" cy="0"/>
          </a:xfrm>
          <a:prstGeom prst="line">
            <a:avLst/>
          </a:prstGeom>
          <a:ln w="9525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文本框 117">
            <a:extLst>
              <a:ext uri="{FF2B5EF4-FFF2-40B4-BE49-F238E27FC236}">
                <a16:creationId xmlns:a16="http://schemas.microsoft.com/office/drawing/2014/main" id="{CCBE22E8-9B94-433D-AE63-EE72264AEFFB}"/>
              </a:ext>
            </a:extLst>
          </p:cNvPr>
          <p:cNvSpPr txBox="1"/>
          <p:nvPr/>
        </p:nvSpPr>
        <p:spPr>
          <a:xfrm>
            <a:off x="2435898" y="1863299"/>
            <a:ext cx="193888" cy="12210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zh-CN"/>
            </a:defPPr>
            <a:lvl1pPr>
              <a:defRPr sz="600">
                <a:solidFill>
                  <a:srgbClr val="C00000"/>
                </a:solidFill>
              </a:defRPr>
            </a:lvl1pPr>
          </a:lstStyle>
          <a:p>
            <a:pPr defTabSz="914034">
              <a:lnSpc>
                <a:spcPct val="150000"/>
              </a:lnSpc>
              <a:defRPr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H100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5" name="文本框 114">
            <a:extLst>
              <a:ext uri="{FF2B5EF4-FFF2-40B4-BE49-F238E27FC236}">
                <a16:creationId xmlns:a16="http://schemas.microsoft.com/office/drawing/2014/main" id="{1C73E579-8B08-4219-9CA3-F16F22873FE3}"/>
              </a:ext>
            </a:extLst>
          </p:cNvPr>
          <p:cNvSpPr txBox="1"/>
          <p:nvPr/>
        </p:nvSpPr>
        <p:spPr>
          <a:xfrm>
            <a:off x="2069674" y="2001143"/>
            <a:ext cx="211513" cy="12210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zh-CN"/>
            </a:defPPr>
            <a:lvl1pPr>
              <a:defRPr sz="600">
                <a:solidFill>
                  <a:srgbClr val="C00000"/>
                </a:solidFill>
              </a:defRPr>
            </a:lvl1pPr>
          </a:lstStyle>
          <a:p>
            <a:pPr defTabSz="914034">
              <a:lnSpc>
                <a:spcPct val="150000"/>
              </a:lnSpc>
              <a:defRPr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A100 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2" name="矩形 141">
            <a:extLst>
              <a:ext uri="{FF2B5EF4-FFF2-40B4-BE49-F238E27FC236}">
                <a16:creationId xmlns:a16="http://schemas.microsoft.com/office/drawing/2014/main" id="{661B365A-B88C-418B-B02C-030C87E9068C}"/>
              </a:ext>
            </a:extLst>
          </p:cNvPr>
          <p:cNvSpPr/>
          <p:nvPr/>
        </p:nvSpPr>
        <p:spPr>
          <a:xfrm>
            <a:off x="4599876" y="2673979"/>
            <a:ext cx="2310913" cy="153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034">
              <a:lnSpc>
                <a:spcPct val="150000"/>
              </a:lnSpc>
              <a:defRPr/>
            </a:pPr>
            <a:r>
              <a:rPr lang="en-US" altLang="zh-CN" sz="300" i="1" kern="0" dirty="0">
                <a:solidFill>
                  <a:srgbClr val="1D1D1A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Source</a:t>
            </a:r>
            <a:r>
              <a:rPr lang="zh-CN" altLang="en-US" sz="300" i="1" kern="0" dirty="0">
                <a:solidFill>
                  <a:srgbClr val="1D1D1A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： </a:t>
            </a:r>
            <a:r>
              <a:rPr lang="en-US" altLang="zh-CN" sz="300" i="1" kern="0" dirty="0">
                <a:solidFill>
                  <a:srgbClr val="1D1D1A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ODCC《</a:t>
            </a:r>
            <a:r>
              <a:rPr lang="zh-CN" altLang="en-US" sz="300" i="1" kern="0" dirty="0">
                <a:solidFill>
                  <a:srgbClr val="1D1D1A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数据中心功率密度演进白皮书</a:t>
            </a:r>
            <a:r>
              <a:rPr lang="en-US" altLang="zh-CN" sz="300" i="1" kern="0" dirty="0">
                <a:solidFill>
                  <a:srgbClr val="1D1D1A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》</a:t>
            </a:r>
            <a:r>
              <a:rPr lang="zh-CN" altLang="en-US" sz="300" i="1" kern="0" dirty="0">
                <a:solidFill>
                  <a:srgbClr val="1D1D1A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和 公开资料整理</a:t>
            </a:r>
            <a:endParaRPr lang="en-US" altLang="zh-CN" sz="300" i="1" kern="0" dirty="0">
              <a:solidFill>
                <a:srgbClr val="1D1D1A">
                  <a:lumMod val="75000"/>
                  <a:lumOff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143" name="组合 142">
            <a:extLst>
              <a:ext uri="{FF2B5EF4-FFF2-40B4-BE49-F238E27FC236}">
                <a16:creationId xmlns:a16="http://schemas.microsoft.com/office/drawing/2014/main" id="{EF42F46F-EC13-4D2E-8426-1AB21A7BDD20}"/>
              </a:ext>
            </a:extLst>
          </p:cNvPr>
          <p:cNvGrpSpPr/>
          <p:nvPr/>
        </p:nvGrpSpPr>
        <p:grpSpPr>
          <a:xfrm>
            <a:off x="3295121" y="1499985"/>
            <a:ext cx="2441099" cy="1291569"/>
            <a:chOff x="6132397" y="952191"/>
            <a:chExt cx="5473446" cy="1921426"/>
          </a:xfrm>
        </p:grpSpPr>
        <p:grpSp>
          <p:nvGrpSpPr>
            <p:cNvPr id="145" name="组合 144">
              <a:extLst>
                <a:ext uri="{FF2B5EF4-FFF2-40B4-BE49-F238E27FC236}">
                  <a16:creationId xmlns:a16="http://schemas.microsoft.com/office/drawing/2014/main" id="{7758F667-DF5E-4F23-A349-07A2178985EC}"/>
                </a:ext>
              </a:extLst>
            </p:cNvPr>
            <p:cNvGrpSpPr/>
            <p:nvPr/>
          </p:nvGrpSpPr>
          <p:grpSpPr>
            <a:xfrm>
              <a:off x="7229703" y="1101220"/>
              <a:ext cx="4376140" cy="1772397"/>
              <a:chOff x="7977594" y="3259398"/>
              <a:chExt cx="3932861" cy="3058193"/>
            </a:xfrm>
          </p:grpSpPr>
          <p:grpSp>
            <p:nvGrpSpPr>
              <p:cNvPr id="159" name="组合 158">
                <a:extLst>
                  <a:ext uri="{FF2B5EF4-FFF2-40B4-BE49-F238E27FC236}">
                    <a16:creationId xmlns:a16="http://schemas.microsoft.com/office/drawing/2014/main" id="{19F05DFE-D654-4C53-827A-684749F5E91C}"/>
                  </a:ext>
                </a:extLst>
              </p:cNvPr>
              <p:cNvGrpSpPr/>
              <p:nvPr/>
            </p:nvGrpSpPr>
            <p:grpSpPr>
              <a:xfrm>
                <a:off x="7981104" y="3681719"/>
                <a:ext cx="3618741" cy="2160000"/>
                <a:chOff x="7981104" y="3681719"/>
                <a:chExt cx="3618741" cy="2160000"/>
              </a:xfrm>
            </p:grpSpPr>
            <p:sp>
              <p:nvSpPr>
                <p:cNvPr id="166" name="矩形 165">
                  <a:extLst>
                    <a:ext uri="{FF2B5EF4-FFF2-40B4-BE49-F238E27FC236}">
                      <a16:creationId xmlns:a16="http://schemas.microsoft.com/office/drawing/2014/main" id="{F4EC5866-FDCD-4803-897C-4C660AE330AB}"/>
                    </a:ext>
                  </a:extLst>
                </p:cNvPr>
                <p:cNvSpPr/>
                <p:nvPr/>
              </p:nvSpPr>
              <p:spPr>
                <a:xfrm>
                  <a:off x="8297086" y="5121719"/>
                  <a:ext cx="336226" cy="720000"/>
                </a:xfrm>
                <a:prstGeom prst="rect">
                  <a:avLst/>
                </a:prstGeom>
                <a:solidFill>
                  <a:srgbClr val="0070C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914034">
                    <a:lnSpc>
                      <a:spcPct val="150000"/>
                    </a:lnSpc>
                    <a:defRPr/>
                  </a:pPr>
                  <a:endParaRPr lang="zh-CN" altLang="en-US" sz="800" kern="0">
                    <a:solidFill>
                      <a:srgbClr val="66666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167" name="矩形 166">
                  <a:extLst>
                    <a:ext uri="{FF2B5EF4-FFF2-40B4-BE49-F238E27FC236}">
                      <a16:creationId xmlns:a16="http://schemas.microsoft.com/office/drawing/2014/main" id="{B433C53B-55AA-465A-91F1-7EE1F9293E42}"/>
                    </a:ext>
                  </a:extLst>
                </p:cNvPr>
                <p:cNvSpPr/>
                <p:nvPr/>
              </p:nvSpPr>
              <p:spPr>
                <a:xfrm>
                  <a:off x="9620627" y="4401719"/>
                  <a:ext cx="336226" cy="1440000"/>
                </a:xfrm>
                <a:prstGeom prst="rect">
                  <a:avLst/>
                </a:prstGeom>
                <a:solidFill>
                  <a:srgbClr val="0070C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914034">
                    <a:lnSpc>
                      <a:spcPct val="150000"/>
                    </a:lnSpc>
                    <a:defRPr/>
                  </a:pPr>
                  <a:endParaRPr lang="zh-CN" altLang="en-US" sz="800" kern="0">
                    <a:solidFill>
                      <a:srgbClr val="66666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168" name="矩形 167">
                  <a:extLst>
                    <a:ext uri="{FF2B5EF4-FFF2-40B4-BE49-F238E27FC236}">
                      <a16:creationId xmlns:a16="http://schemas.microsoft.com/office/drawing/2014/main" id="{A5258247-B6E7-4EC4-B6EF-6901044CDA3F}"/>
                    </a:ext>
                  </a:extLst>
                </p:cNvPr>
                <p:cNvSpPr/>
                <p:nvPr/>
              </p:nvSpPr>
              <p:spPr>
                <a:xfrm>
                  <a:off x="10944168" y="3681719"/>
                  <a:ext cx="336226" cy="2160000"/>
                </a:xfrm>
                <a:prstGeom prst="rect">
                  <a:avLst/>
                </a:prstGeom>
                <a:solidFill>
                  <a:srgbClr val="0070C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914034">
                    <a:lnSpc>
                      <a:spcPct val="150000"/>
                    </a:lnSpc>
                    <a:defRPr/>
                  </a:pPr>
                  <a:endParaRPr lang="zh-CN" altLang="en-US" sz="800" kern="0">
                    <a:solidFill>
                      <a:srgbClr val="66666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cxnSp>
              <p:nvCxnSpPr>
                <p:cNvPr id="169" name="直接连接符 168">
                  <a:extLst>
                    <a:ext uri="{FF2B5EF4-FFF2-40B4-BE49-F238E27FC236}">
                      <a16:creationId xmlns:a16="http://schemas.microsoft.com/office/drawing/2014/main" id="{D63A69B3-0EF7-4AE9-B2D8-648B0C6A86D3}"/>
                    </a:ext>
                  </a:extLst>
                </p:cNvPr>
                <p:cNvCxnSpPr/>
                <p:nvPr/>
              </p:nvCxnSpPr>
              <p:spPr>
                <a:xfrm>
                  <a:off x="7981104" y="5841719"/>
                  <a:ext cx="3618741" cy="0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666666">
                      <a:lumMod val="60000"/>
                      <a:lumOff val="40000"/>
                    </a:srgbClr>
                  </a:solidFill>
                  <a:prstDash val="solid"/>
                  <a:miter lim="800000"/>
                </a:ln>
                <a:effectLst/>
              </p:spPr>
            </p:cxnSp>
          </p:grpSp>
          <p:sp>
            <p:nvSpPr>
              <p:cNvPr id="160" name="文本框 159">
                <a:extLst>
                  <a:ext uri="{FF2B5EF4-FFF2-40B4-BE49-F238E27FC236}">
                    <a16:creationId xmlns:a16="http://schemas.microsoft.com/office/drawing/2014/main" id="{C85DD144-96BD-42E6-9D50-FEBC24509B8B}"/>
                  </a:ext>
                </a:extLst>
              </p:cNvPr>
              <p:cNvSpPr txBox="1"/>
              <p:nvPr/>
            </p:nvSpPr>
            <p:spPr>
              <a:xfrm>
                <a:off x="8080990" y="5767252"/>
                <a:ext cx="824020" cy="5503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14034">
                  <a:lnSpc>
                    <a:spcPct val="150000"/>
                  </a:lnSpc>
                  <a:defRPr/>
                </a:pPr>
                <a:r>
                  <a:rPr lang="en-US" altLang="zh-CN" sz="600" kern="0" dirty="0">
                    <a:solidFill>
                      <a:srgbClr val="66666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Arial" panose="020B0604020202020204" pitchFamily="34" charset="0"/>
                  </a:rPr>
                  <a:t>~16</a:t>
                </a:r>
                <a:r>
                  <a:rPr lang="zh-CN" altLang="en-US" sz="600" kern="0" dirty="0">
                    <a:solidFill>
                      <a:srgbClr val="66666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Arial" panose="020B0604020202020204" pitchFamily="34" charset="0"/>
                  </a:rPr>
                  <a:t>年</a:t>
                </a:r>
              </a:p>
            </p:txBody>
          </p:sp>
          <p:sp>
            <p:nvSpPr>
              <p:cNvPr id="161" name="文本框 160">
                <a:extLst>
                  <a:ext uri="{FF2B5EF4-FFF2-40B4-BE49-F238E27FC236}">
                    <a16:creationId xmlns:a16="http://schemas.microsoft.com/office/drawing/2014/main" id="{3736972F-0307-4FC9-A6F0-1C1EF5C37D48}"/>
                  </a:ext>
                </a:extLst>
              </p:cNvPr>
              <p:cNvSpPr txBox="1"/>
              <p:nvPr/>
            </p:nvSpPr>
            <p:spPr>
              <a:xfrm>
                <a:off x="9324882" y="5767252"/>
                <a:ext cx="956408" cy="5503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14034">
                  <a:lnSpc>
                    <a:spcPct val="150000"/>
                  </a:lnSpc>
                  <a:defRPr/>
                </a:pPr>
                <a:r>
                  <a:rPr lang="en-US" altLang="zh-CN" sz="600" kern="0" dirty="0">
                    <a:solidFill>
                      <a:srgbClr val="66666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Arial" panose="020B0604020202020204" pitchFamily="34" charset="0"/>
                  </a:rPr>
                  <a:t>17-21</a:t>
                </a:r>
                <a:r>
                  <a:rPr lang="zh-CN" altLang="en-US" sz="600" kern="0" dirty="0">
                    <a:solidFill>
                      <a:srgbClr val="66666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Arial" panose="020B0604020202020204" pitchFamily="34" charset="0"/>
                  </a:rPr>
                  <a:t>年</a:t>
                </a:r>
              </a:p>
            </p:txBody>
          </p:sp>
          <p:sp>
            <p:nvSpPr>
              <p:cNvPr id="162" name="文本框 161">
                <a:extLst>
                  <a:ext uri="{FF2B5EF4-FFF2-40B4-BE49-F238E27FC236}">
                    <a16:creationId xmlns:a16="http://schemas.microsoft.com/office/drawing/2014/main" id="{F2D8688A-228D-4F7D-82D2-EB2F953DCD49}"/>
                  </a:ext>
                </a:extLst>
              </p:cNvPr>
              <p:cNvSpPr txBox="1"/>
              <p:nvPr/>
            </p:nvSpPr>
            <p:spPr>
              <a:xfrm>
                <a:off x="10619842" y="5709714"/>
                <a:ext cx="1072649" cy="5503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14034">
                  <a:lnSpc>
                    <a:spcPct val="150000"/>
                  </a:lnSpc>
                  <a:defRPr/>
                </a:pPr>
                <a:r>
                  <a:rPr lang="en-US" altLang="zh-CN" sz="600" kern="0" dirty="0">
                    <a:solidFill>
                      <a:srgbClr val="66666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Arial" panose="020B0604020202020204" pitchFamily="34" charset="0"/>
                  </a:rPr>
                  <a:t>22-25</a:t>
                </a:r>
                <a:r>
                  <a:rPr lang="zh-CN" altLang="en-US" sz="600" kern="0" dirty="0">
                    <a:solidFill>
                      <a:srgbClr val="66666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Arial" panose="020B0604020202020204" pitchFamily="34" charset="0"/>
                  </a:rPr>
                  <a:t>年</a:t>
                </a:r>
                <a:r>
                  <a:rPr lang="en-US" altLang="zh-CN" sz="600" kern="0" dirty="0">
                    <a:solidFill>
                      <a:srgbClr val="66666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Arial" panose="020B0604020202020204" pitchFamily="34" charset="0"/>
                  </a:rPr>
                  <a:t>~</a:t>
                </a:r>
                <a:endParaRPr lang="zh-CN" altLang="en-US" sz="600" kern="0" dirty="0">
                  <a:solidFill>
                    <a:srgbClr val="6666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63" name="文本框 162">
                <a:extLst>
                  <a:ext uri="{FF2B5EF4-FFF2-40B4-BE49-F238E27FC236}">
                    <a16:creationId xmlns:a16="http://schemas.microsoft.com/office/drawing/2014/main" id="{F0DB7A0F-13D2-4427-AAFF-BACC50AF46D7}"/>
                  </a:ext>
                </a:extLst>
              </p:cNvPr>
              <p:cNvSpPr txBox="1"/>
              <p:nvPr/>
            </p:nvSpPr>
            <p:spPr>
              <a:xfrm>
                <a:off x="7977594" y="4594395"/>
                <a:ext cx="1133998" cy="5503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14034">
                  <a:lnSpc>
                    <a:spcPct val="150000"/>
                  </a:lnSpc>
                  <a:defRPr/>
                </a:pPr>
                <a:r>
                  <a:rPr lang="en-US" altLang="zh-CN" sz="600" kern="0" dirty="0">
                    <a:solidFill>
                      <a:srgbClr val="66666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Arial" panose="020B0604020202020204" pitchFamily="34" charset="0"/>
                  </a:rPr>
                  <a:t>3~4kW/</a:t>
                </a:r>
                <a:r>
                  <a:rPr lang="zh-CN" altLang="en-US" sz="600" kern="0" dirty="0">
                    <a:solidFill>
                      <a:srgbClr val="66666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Arial" panose="020B0604020202020204" pitchFamily="34" charset="0"/>
                  </a:rPr>
                  <a:t>架</a:t>
                </a:r>
              </a:p>
            </p:txBody>
          </p:sp>
          <p:sp>
            <p:nvSpPr>
              <p:cNvPr id="164" name="文本框 163">
                <a:extLst>
                  <a:ext uri="{FF2B5EF4-FFF2-40B4-BE49-F238E27FC236}">
                    <a16:creationId xmlns:a16="http://schemas.microsoft.com/office/drawing/2014/main" id="{5CEA28A0-8A7D-49CD-8EB5-29E704DD53D2}"/>
                  </a:ext>
                </a:extLst>
              </p:cNvPr>
              <p:cNvSpPr txBox="1"/>
              <p:nvPr/>
            </p:nvSpPr>
            <p:spPr>
              <a:xfrm>
                <a:off x="9374975" y="3841372"/>
                <a:ext cx="1133998" cy="5503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14034">
                  <a:lnSpc>
                    <a:spcPct val="150000"/>
                  </a:lnSpc>
                  <a:defRPr/>
                </a:pPr>
                <a:r>
                  <a:rPr lang="en-US" altLang="zh-CN" sz="600" kern="0" dirty="0">
                    <a:solidFill>
                      <a:srgbClr val="66666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Arial" panose="020B0604020202020204" pitchFamily="34" charset="0"/>
                  </a:rPr>
                  <a:t>5~8kW/</a:t>
                </a:r>
                <a:r>
                  <a:rPr lang="zh-CN" altLang="en-US" sz="600" kern="0" dirty="0">
                    <a:solidFill>
                      <a:srgbClr val="66666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Arial" panose="020B0604020202020204" pitchFamily="34" charset="0"/>
                  </a:rPr>
                  <a:t>架</a:t>
                </a:r>
              </a:p>
            </p:txBody>
          </p:sp>
          <p:sp>
            <p:nvSpPr>
              <p:cNvPr id="165" name="文本框 164">
                <a:extLst>
                  <a:ext uri="{FF2B5EF4-FFF2-40B4-BE49-F238E27FC236}">
                    <a16:creationId xmlns:a16="http://schemas.microsoft.com/office/drawing/2014/main" id="{283A4A9A-2DC8-4715-8561-A15E56F363AE}"/>
                  </a:ext>
                </a:extLst>
              </p:cNvPr>
              <p:cNvSpPr txBox="1"/>
              <p:nvPr/>
            </p:nvSpPr>
            <p:spPr>
              <a:xfrm>
                <a:off x="10595638" y="3259398"/>
                <a:ext cx="1314817" cy="5503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14034">
                  <a:lnSpc>
                    <a:spcPct val="150000"/>
                  </a:lnSpc>
                  <a:defRPr/>
                </a:pPr>
                <a:r>
                  <a:rPr lang="en-US" altLang="zh-CN" sz="600" kern="0" dirty="0">
                    <a:solidFill>
                      <a:srgbClr val="66666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Arial" panose="020B0604020202020204" pitchFamily="34" charset="0"/>
                  </a:rPr>
                  <a:t>20~60kW/</a:t>
                </a:r>
                <a:r>
                  <a:rPr lang="zh-CN" altLang="en-US" sz="600" kern="0" dirty="0">
                    <a:solidFill>
                      <a:srgbClr val="66666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Arial" panose="020B0604020202020204" pitchFamily="34" charset="0"/>
                  </a:rPr>
                  <a:t>架</a:t>
                </a:r>
              </a:p>
            </p:txBody>
          </p:sp>
        </p:grpSp>
        <p:cxnSp>
          <p:nvCxnSpPr>
            <p:cNvPr id="146" name="直接连接符 145">
              <a:extLst>
                <a:ext uri="{FF2B5EF4-FFF2-40B4-BE49-F238E27FC236}">
                  <a16:creationId xmlns:a16="http://schemas.microsoft.com/office/drawing/2014/main" id="{82DEFDDC-1E5A-42C7-B583-4B9C61138AE1}"/>
                </a:ext>
              </a:extLst>
            </p:cNvPr>
            <p:cNvCxnSpPr/>
            <p:nvPr/>
          </p:nvCxnSpPr>
          <p:spPr>
            <a:xfrm flipV="1">
              <a:off x="7444414" y="1929428"/>
              <a:ext cx="1751821" cy="397676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直接连接符 146">
              <a:extLst>
                <a:ext uri="{FF2B5EF4-FFF2-40B4-BE49-F238E27FC236}">
                  <a16:creationId xmlns:a16="http://schemas.microsoft.com/office/drawing/2014/main" id="{C6A78E0F-FD68-44FF-9C2F-8BB5F5ECBA4D}"/>
                </a:ext>
              </a:extLst>
            </p:cNvPr>
            <p:cNvCxnSpPr>
              <a:endCxn id="151" idx="3"/>
            </p:cNvCxnSpPr>
            <p:nvPr/>
          </p:nvCxnSpPr>
          <p:spPr>
            <a:xfrm flipV="1">
              <a:off x="9150441" y="1571890"/>
              <a:ext cx="1182268" cy="365889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8" name="椭圆 147">
              <a:extLst>
                <a:ext uri="{FF2B5EF4-FFF2-40B4-BE49-F238E27FC236}">
                  <a16:creationId xmlns:a16="http://schemas.microsoft.com/office/drawing/2014/main" id="{60DC6C75-A386-4427-A806-3FB31A9E501B}"/>
                </a:ext>
              </a:extLst>
            </p:cNvPr>
            <p:cNvSpPr/>
            <p:nvPr/>
          </p:nvSpPr>
          <p:spPr>
            <a:xfrm>
              <a:off x="7409989" y="2283923"/>
              <a:ext cx="69879" cy="7680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34">
                <a:lnSpc>
                  <a:spcPct val="150000"/>
                </a:lnSpc>
                <a:defRPr/>
              </a:pPr>
              <a:endParaRPr lang="zh-CN" altLang="en-US" sz="90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9" name="椭圆 148">
              <a:extLst>
                <a:ext uri="{FF2B5EF4-FFF2-40B4-BE49-F238E27FC236}">
                  <a16:creationId xmlns:a16="http://schemas.microsoft.com/office/drawing/2014/main" id="{0D3AF408-1AD8-4C68-9C26-5EFCE4D0FE38}"/>
                </a:ext>
              </a:extLst>
            </p:cNvPr>
            <p:cNvSpPr/>
            <p:nvPr/>
          </p:nvSpPr>
          <p:spPr>
            <a:xfrm>
              <a:off x="9138680" y="1909515"/>
              <a:ext cx="69879" cy="7680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34">
                <a:lnSpc>
                  <a:spcPct val="150000"/>
                </a:lnSpc>
                <a:defRPr/>
              </a:pPr>
              <a:endParaRPr lang="zh-CN" altLang="en-US" sz="90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50" name="直接连接符 149">
              <a:extLst>
                <a:ext uri="{FF2B5EF4-FFF2-40B4-BE49-F238E27FC236}">
                  <a16:creationId xmlns:a16="http://schemas.microsoft.com/office/drawing/2014/main" id="{4BCFB809-D891-471E-A896-9252281DAB2F}"/>
                </a:ext>
              </a:extLst>
            </p:cNvPr>
            <p:cNvCxnSpPr>
              <a:stCxn id="151" idx="6"/>
            </p:cNvCxnSpPr>
            <p:nvPr/>
          </p:nvCxnSpPr>
          <p:spPr>
            <a:xfrm flipV="1">
              <a:off x="10392355" y="1408873"/>
              <a:ext cx="880418" cy="135863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1" name="椭圆 150">
              <a:extLst>
                <a:ext uri="{FF2B5EF4-FFF2-40B4-BE49-F238E27FC236}">
                  <a16:creationId xmlns:a16="http://schemas.microsoft.com/office/drawing/2014/main" id="{06269BCC-A7C2-4C72-93DE-92FFA522E67B}"/>
                </a:ext>
              </a:extLst>
            </p:cNvPr>
            <p:cNvSpPr/>
            <p:nvPr/>
          </p:nvSpPr>
          <p:spPr>
            <a:xfrm>
              <a:off x="10322476" y="1506335"/>
              <a:ext cx="69879" cy="7680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34">
                <a:lnSpc>
                  <a:spcPct val="150000"/>
                </a:lnSpc>
                <a:defRPr/>
              </a:pPr>
              <a:endParaRPr lang="zh-CN" altLang="en-US" sz="90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52" name="直接连接符 151">
              <a:extLst>
                <a:ext uri="{FF2B5EF4-FFF2-40B4-BE49-F238E27FC236}">
                  <a16:creationId xmlns:a16="http://schemas.microsoft.com/office/drawing/2014/main" id="{DF5D937F-060F-44A4-B008-5D0CDFF88198}"/>
                </a:ext>
              </a:extLst>
            </p:cNvPr>
            <p:cNvCxnSpPr/>
            <p:nvPr/>
          </p:nvCxnSpPr>
          <p:spPr>
            <a:xfrm>
              <a:off x="7236793" y="1311903"/>
              <a:ext cx="0" cy="1295402"/>
            </a:xfrm>
            <a:prstGeom prst="line">
              <a:avLst/>
            </a:prstGeom>
            <a:ln w="635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直接连接符 152">
              <a:extLst>
                <a:ext uri="{FF2B5EF4-FFF2-40B4-BE49-F238E27FC236}">
                  <a16:creationId xmlns:a16="http://schemas.microsoft.com/office/drawing/2014/main" id="{55E69E2F-9691-49E1-A6DA-D49D42858713}"/>
                </a:ext>
              </a:extLst>
            </p:cNvPr>
            <p:cNvCxnSpPr/>
            <p:nvPr/>
          </p:nvCxnSpPr>
          <p:spPr>
            <a:xfrm flipV="1">
              <a:off x="7189477" y="2322324"/>
              <a:ext cx="308428" cy="0"/>
            </a:xfrm>
            <a:prstGeom prst="line">
              <a:avLst/>
            </a:prstGeom>
            <a:ln>
              <a:solidFill>
                <a:schemeClr val="tx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4" name="文本框 153">
              <a:extLst>
                <a:ext uri="{FF2B5EF4-FFF2-40B4-BE49-F238E27FC236}">
                  <a16:creationId xmlns:a16="http://schemas.microsoft.com/office/drawing/2014/main" id="{A8D9A768-F860-4648-875E-3EF8B8D74986}"/>
                </a:ext>
              </a:extLst>
            </p:cNvPr>
            <p:cNvSpPr txBox="1"/>
            <p:nvPr/>
          </p:nvSpPr>
          <p:spPr>
            <a:xfrm>
              <a:off x="6132397" y="1257256"/>
              <a:ext cx="1313009" cy="3189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034">
                <a:lnSpc>
                  <a:spcPct val="150000"/>
                </a:lnSpc>
                <a:defRPr/>
              </a:pPr>
              <a:r>
                <a:rPr lang="en-US" altLang="zh-CN" sz="600" b="1" kern="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12kW/</a:t>
              </a:r>
              <a:r>
                <a:rPr lang="zh-CN" altLang="en-US" sz="600" b="1" kern="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柜</a:t>
              </a:r>
            </a:p>
          </p:txBody>
        </p:sp>
        <p:cxnSp>
          <p:nvCxnSpPr>
            <p:cNvPr id="155" name="直接连接符 154">
              <a:extLst>
                <a:ext uri="{FF2B5EF4-FFF2-40B4-BE49-F238E27FC236}">
                  <a16:creationId xmlns:a16="http://schemas.microsoft.com/office/drawing/2014/main" id="{7BFBFD27-898D-4E15-94EE-D98E9BF30B79}"/>
                </a:ext>
              </a:extLst>
            </p:cNvPr>
            <p:cNvCxnSpPr/>
            <p:nvPr/>
          </p:nvCxnSpPr>
          <p:spPr>
            <a:xfrm>
              <a:off x="7255318" y="1927836"/>
              <a:ext cx="1919775" cy="0"/>
            </a:xfrm>
            <a:prstGeom prst="line">
              <a:avLst/>
            </a:prstGeom>
            <a:ln>
              <a:solidFill>
                <a:schemeClr val="tx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直接连接符 155">
              <a:extLst>
                <a:ext uri="{FF2B5EF4-FFF2-40B4-BE49-F238E27FC236}">
                  <a16:creationId xmlns:a16="http://schemas.microsoft.com/office/drawing/2014/main" id="{CF243B04-C317-4DB7-9C40-25A78A024A39}"/>
                </a:ext>
              </a:extLst>
            </p:cNvPr>
            <p:cNvCxnSpPr/>
            <p:nvPr/>
          </p:nvCxnSpPr>
          <p:spPr>
            <a:xfrm>
              <a:off x="7242026" y="1568005"/>
              <a:ext cx="2903808" cy="0"/>
            </a:xfrm>
            <a:prstGeom prst="line">
              <a:avLst/>
            </a:prstGeom>
            <a:ln>
              <a:solidFill>
                <a:schemeClr val="tx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7" name="文本框 156">
              <a:extLst>
                <a:ext uri="{FF2B5EF4-FFF2-40B4-BE49-F238E27FC236}">
                  <a16:creationId xmlns:a16="http://schemas.microsoft.com/office/drawing/2014/main" id="{B619889F-2286-446D-AEDE-B4DB93D2D5B1}"/>
                </a:ext>
              </a:extLst>
            </p:cNvPr>
            <p:cNvSpPr txBox="1"/>
            <p:nvPr/>
          </p:nvSpPr>
          <p:spPr>
            <a:xfrm>
              <a:off x="6594107" y="952191"/>
              <a:ext cx="1621098" cy="349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034">
                <a:lnSpc>
                  <a:spcPct val="150000"/>
                </a:lnSpc>
                <a:defRPr/>
              </a:pPr>
              <a:r>
                <a:rPr lang="zh-CN" altLang="en-US" sz="700" b="1" kern="0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平均功率密度</a:t>
              </a:r>
            </a:p>
          </p:txBody>
        </p:sp>
        <p:cxnSp>
          <p:nvCxnSpPr>
            <p:cNvPr id="158" name="直接连接符 157">
              <a:extLst>
                <a:ext uri="{FF2B5EF4-FFF2-40B4-BE49-F238E27FC236}">
                  <a16:creationId xmlns:a16="http://schemas.microsoft.com/office/drawing/2014/main" id="{0149F3D5-82BE-4B1B-904B-7FE7E3D601EA}"/>
                </a:ext>
              </a:extLst>
            </p:cNvPr>
            <p:cNvCxnSpPr/>
            <p:nvPr/>
          </p:nvCxnSpPr>
          <p:spPr>
            <a:xfrm flipH="1">
              <a:off x="7248584" y="1324359"/>
              <a:ext cx="3562751" cy="0"/>
            </a:xfrm>
            <a:prstGeom prst="line">
              <a:avLst/>
            </a:prstGeom>
            <a:ln>
              <a:solidFill>
                <a:schemeClr val="accent3">
                  <a:lumMod val="60000"/>
                  <a:lumOff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4" name="直接连接符 143">
            <a:extLst>
              <a:ext uri="{FF2B5EF4-FFF2-40B4-BE49-F238E27FC236}">
                <a16:creationId xmlns:a16="http://schemas.microsoft.com/office/drawing/2014/main" id="{4B3663C4-1AC2-4412-901E-7D01079A8268}"/>
              </a:ext>
            </a:extLst>
          </p:cNvPr>
          <p:cNvCxnSpPr/>
          <p:nvPr/>
        </p:nvCxnSpPr>
        <p:spPr>
          <a:xfrm>
            <a:off x="3809994" y="1828589"/>
            <a:ext cx="1629739" cy="0"/>
          </a:xfrm>
          <a:prstGeom prst="line">
            <a:avLst/>
          </a:prstGeom>
          <a:ln w="1905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>
            <a:extLst>
              <a:ext uri="{FF2B5EF4-FFF2-40B4-BE49-F238E27FC236}">
                <a16:creationId xmlns:a16="http://schemas.microsoft.com/office/drawing/2014/main" id="{61A9FE72-2412-49D4-9801-C2D99B35C5B3}"/>
              </a:ext>
            </a:extLst>
          </p:cNvPr>
          <p:cNvSpPr txBox="1"/>
          <p:nvPr/>
        </p:nvSpPr>
        <p:spPr>
          <a:xfrm>
            <a:off x="922866" y="2825544"/>
            <a:ext cx="2213514" cy="1230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14112">
              <a:defRPr/>
            </a:pPr>
            <a:r>
              <a:rPr kumimoji="1" lang="zh-CN" altLang="en-US" sz="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芯片</a:t>
            </a:r>
            <a:r>
              <a:rPr kumimoji="1" lang="en-US" altLang="zh-CN" sz="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TDP</a:t>
            </a:r>
            <a:r>
              <a:rPr kumimoji="1" lang="zh-CN" altLang="en-US" sz="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功耗的上升，使液冷技术应用成为必然</a:t>
            </a:r>
          </a:p>
        </p:txBody>
      </p:sp>
      <p:sp>
        <p:nvSpPr>
          <p:cNvPr id="170" name="文本框 169">
            <a:extLst>
              <a:ext uri="{FF2B5EF4-FFF2-40B4-BE49-F238E27FC236}">
                <a16:creationId xmlns:a16="http://schemas.microsoft.com/office/drawing/2014/main" id="{CB134834-FF4B-4657-BCAE-4513C0204DCE}"/>
              </a:ext>
            </a:extLst>
          </p:cNvPr>
          <p:cNvSpPr txBox="1"/>
          <p:nvPr/>
        </p:nvSpPr>
        <p:spPr>
          <a:xfrm>
            <a:off x="3667197" y="2822303"/>
            <a:ext cx="2277624" cy="1230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14112">
              <a:defRPr/>
            </a:pPr>
            <a:r>
              <a:rPr kumimoji="1" lang="zh-CN" altLang="en-US" sz="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智算进一步拉高功耗密度需求，单机柜超过</a:t>
            </a:r>
            <a:r>
              <a:rPr kumimoji="1" lang="en-US" altLang="zh-CN" sz="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50kW</a:t>
            </a:r>
            <a:endParaRPr kumimoji="1" lang="zh-CN" altLang="en-US" sz="8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9" name="矩形 98">
            <a:extLst>
              <a:ext uri="{FF2B5EF4-FFF2-40B4-BE49-F238E27FC236}">
                <a16:creationId xmlns:a16="http://schemas.microsoft.com/office/drawing/2014/main" id="{542BCFC5-99BE-43C7-A1C1-E908BBEDA284}"/>
              </a:ext>
            </a:extLst>
          </p:cNvPr>
          <p:cNvSpPr/>
          <p:nvPr/>
        </p:nvSpPr>
        <p:spPr>
          <a:xfrm>
            <a:off x="9844368" y="2310925"/>
            <a:ext cx="1577347" cy="562181"/>
          </a:xfrm>
          <a:prstGeom prst="rect">
            <a:avLst/>
          </a:prstGeom>
          <a:solidFill>
            <a:schemeClr val="tx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12">
              <a:defRPr/>
            </a:pPr>
            <a:r>
              <a:rPr kumimoji="1" lang="zh-CN" altLang="en-US" sz="10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单节点</a:t>
            </a:r>
            <a:endParaRPr kumimoji="1" lang="en-US" altLang="zh-CN" sz="1000" kern="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defTabSz="914112">
              <a:defRPr/>
            </a:pPr>
            <a:r>
              <a:rPr kumimoji="1" lang="zh-CN" altLang="en-US" sz="10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↓</a:t>
            </a:r>
            <a:br>
              <a:rPr kumimoji="1" lang="en-US" altLang="zh-CN" sz="10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kumimoji="1" lang="zh-CN" altLang="en-US" sz="10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超节点</a:t>
            </a:r>
          </a:p>
        </p:txBody>
      </p:sp>
      <p:sp>
        <p:nvSpPr>
          <p:cNvPr id="100" name="矩形 99">
            <a:extLst>
              <a:ext uri="{FF2B5EF4-FFF2-40B4-BE49-F238E27FC236}">
                <a16:creationId xmlns:a16="http://schemas.microsoft.com/office/drawing/2014/main" id="{707698C0-B920-46F4-A37F-BFFCFA92D84F}"/>
              </a:ext>
            </a:extLst>
          </p:cNvPr>
          <p:cNvSpPr/>
          <p:nvPr/>
        </p:nvSpPr>
        <p:spPr>
          <a:xfrm>
            <a:off x="6557806" y="2298988"/>
            <a:ext cx="1577347" cy="560621"/>
          </a:xfrm>
          <a:prstGeom prst="rect">
            <a:avLst/>
          </a:prstGeom>
          <a:solidFill>
            <a:schemeClr val="tx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12">
              <a:defRPr/>
            </a:pPr>
            <a:r>
              <a:rPr kumimoji="1" lang="zh-CN" altLang="en-US" sz="10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更大规模组网</a:t>
            </a:r>
            <a:endParaRPr kumimoji="1" lang="en-US" altLang="zh-CN" sz="1000" kern="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defTabSz="914112">
              <a:defRPr/>
            </a:pPr>
            <a:r>
              <a:rPr kumimoji="1" lang="en-US" altLang="zh-CN" sz="10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</a:p>
          <a:p>
            <a:pPr algn="ctr" defTabSz="914112">
              <a:defRPr/>
            </a:pPr>
            <a:r>
              <a:rPr kumimoji="1" lang="zh-CN" altLang="en-US" sz="10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网络均衡负载</a:t>
            </a:r>
          </a:p>
        </p:txBody>
      </p:sp>
      <p:sp>
        <p:nvSpPr>
          <p:cNvPr id="101" name="矩形 100">
            <a:extLst>
              <a:ext uri="{FF2B5EF4-FFF2-40B4-BE49-F238E27FC236}">
                <a16:creationId xmlns:a16="http://schemas.microsoft.com/office/drawing/2014/main" id="{502B6C6A-7063-4E32-B786-629C41544133}"/>
              </a:ext>
            </a:extLst>
          </p:cNvPr>
          <p:cNvSpPr/>
          <p:nvPr/>
        </p:nvSpPr>
        <p:spPr>
          <a:xfrm>
            <a:off x="8201087" y="2305588"/>
            <a:ext cx="1577347" cy="560621"/>
          </a:xfrm>
          <a:prstGeom prst="rect">
            <a:avLst/>
          </a:prstGeom>
          <a:solidFill>
            <a:schemeClr val="tx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12">
              <a:defRPr/>
            </a:pPr>
            <a:r>
              <a:rPr kumimoji="1" lang="zh-CN" altLang="en-US" sz="10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多级存储技术的应用</a:t>
            </a:r>
          </a:p>
        </p:txBody>
      </p:sp>
      <p:sp>
        <p:nvSpPr>
          <p:cNvPr id="107" name="文本框 106">
            <a:extLst>
              <a:ext uri="{FF2B5EF4-FFF2-40B4-BE49-F238E27FC236}">
                <a16:creationId xmlns:a16="http://schemas.microsoft.com/office/drawing/2014/main" id="{0EF0C09E-ED3D-45F2-BD04-2CF01A52A247}"/>
              </a:ext>
            </a:extLst>
          </p:cNvPr>
          <p:cNvSpPr txBox="1"/>
          <p:nvPr/>
        </p:nvSpPr>
        <p:spPr>
          <a:xfrm>
            <a:off x="8592702" y="2458080"/>
            <a:ext cx="848813" cy="1538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14112">
              <a:defRPr/>
            </a:pPr>
            <a:endParaRPr kumimoji="1" lang="zh-CN" altLang="en-US" sz="1000" kern="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8" name="文本框 107">
            <a:extLst>
              <a:ext uri="{FF2B5EF4-FFF2-40B4-BE49-F238E27FC236}">
                <a16:creationId xmlns:a16="http://schemas.microsoft.com/office/drawing/2014/main" id="{D522ABA6-B80B-49F4-8D76-B4F98F0A2CF5}"/>
              </a:ext>
            </a:extLst>
          </p:cNvPr>
          <p:cNvSpPr txBox="1"/>
          <p:nvPr/>
        </p:nvSpPr>
        <p:spPr>
          <a:xfrm>
            <a:off x="6381373" y="5103430"/>
            <a:ext cx="1504053" cy="498355"/>
          </a:xfrm>
          <a:prstGeom prst="rect">
            <a:avLst/>
          </a:prstGeom>
          <a:noFill/>
          <a:ln w="6350" cap="flat" cmpd="sng" algn="ctr">
            <a:noFill/>
            <a:prstDash val="solid"/>
            <a:miter lim="800000"/>
          </a:ln>
          <a:effectLst/>
        </p:spPr>
        <p:txBody>
          <a:bodyPr wrap="square" lIns="63426" tIns="31714" rIns="63426" bIns="31714" rtlCol="0" anchor="ctr">
            <a:spAutoFit/>
          </a:bodyPr>
          <a:lstStyle>
            <a:defPPr>
              <a:defRPr lang="zh-CN"/>
            </a:defPPr>
            <a:lvl1pPr marL="285750" indent="-285750" defTabSz="913746">
              <a:lnSpc>
                <a:spcPct val="200000"/>
              </a:lnSpc>
              <a:buFont typeface="Wingdings" panose="05000000000000000000" pitchFamily="2" charset="2"/>
              <a:buChar char="l"/>
              <a:defRPr kumimoji="1" b="1" kern="0">
                <a:solidFill>
                  <a:srgbClr val="000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pPr marL="0" indent="0" algn="ctr" defTabSz="913381">
              <a:lnSpc>
                <a:spcPct val="150000"/>
              </a:lnSpc>
              <a:buNone/>
              <a:defRPr/>
            </a:pPr>
            <a:r>
              <a:rPr lang="zh-CN" altLang="en-US" sz="1000" b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软硬件故障</a:t>
            </a:r>
            <a:endParaRPr lang="en-US" altLang="zh-CN" sz="1000" b="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algn="ctr" defTabSz="913381">
              <a:lnSpc>
                <a:spcPct val="150000"/>
              </a:lnSpc>
              <a:buNone/>
              <a:defRPr/>
            </a:pPr>
            <a:r>
              <a:rPr lang="zh-CN" altLang="en-US" sz="1000" b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模式复杂、种类多</a:t>
            </a:r>
            <a:endParaRPr lang="en-US" altLang="zh-CN" sz="1000" b="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0" name="文本框 109">
            <a:extLst>
              <a:ext uri="{FF2B5EF4-FFF2-40B4-BE49-F238E27FC236}">
                <a16:creationId xmlns:a16="http://schemas.microsoft.com/office/drawing/2014/main" id="{3D30566D-624B-40FB-996E-3BE304449658}"/>
              </a:ext>
            </a:extLst>
          </p:cNvPr>
          <p:cNvSpPr txBox="1"/>
          <p:nvPr/>
        </p:nvSpPr>
        <p:spPr>
          <a:xfrm>
            <a:off x="7950384" y="4988059"/>
            <a:ext cx="1877480" cy="729097"/>
          </a:xfrm>
          <a:prstGeom prst="rect">
            <a:avLst/>
          </a:prstGeom>
          <a:noFill/>
          <a:ln w="6350" cap="flat" cmpd="sng" algn="ctr">
            <a:noFill/>
            <a:prstDash val="solid"/>
            <a:miter lim="800000"/>
          </a:ln>
          <a:effectLst/>
        </p:spPr>
        <p:txBody>
          <a:bodyPr wrap="square" lIns="63426" tIns="31714" rIns="63426" bIns="31714" rtlCol="0" anchor="ctr">
            <a:spAutoFit/>
          </a:bodyPr>
          <a:lstStyle>
            <a:defPPr>
              <a:defRPr lang="zh-CN"/>
            </a:defPPr>
            <a:lvl1pPr marL="285750" indent="-285750" defTabSz="913746">
              <a:lnSpc>
                <a:spcPct val="200000"/>
              </a:lnSpc>
              <a:buFont typeface="Wingdings" panose="05000000000000000000" pitchFamily="2" charset="2"/>
              <a:buChar char="l"/>
              <a:defRPr kumimoji="1" b="1" kern="0">
                <a:solidFill>
                  <a:srgbClr val="000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pPr marL="0" indent="0" algn="ctr" defTabSz="913381">
              <a:lnSpc>
                <a:spcPct val="150000"/>
              </a:lnSpc>
              <a:buNone/>
              <a:defRPr/>
            </a:pPr>
            <a:r>
              <a:rPr lang="zh-CN" altLang="en-US" sz="1000" b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典型硬件故障定位</a:t>
            </a:r>
            <a:r>
              <a:rPr lang="en-US" altLang="zh-CN" sz="1000" b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zh-CN" altLang="en-US" sz="1000" b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天</a:t>
            </a:r>
            <a:endParaRPr lang="en-US" altLang="zh-CN" sz="1000" b="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algn="ctr" defTabSz="913381">
              <a:lnSpc>
                <a:spcPct val="150000"/>
              </a:lnSpc>
              <a:buNone/>
              <a:defRPr/>
            </a:pPr>
            <a:r>
              <a:rPr lang="zh-CN" altLang="en-US" sz="1000" b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应用类复杂故障</a:t>
            </a:r>
            <a:r>
              <a:rPr lang="zh-CN" altLang="en-US" sz="1000" b="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定位</a:t>
            </a:r>
            <a:r>
              <a:rPr lang="zh-CN" altLang="en-US" sz="1000" b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时间</a:t>
            </a:r>
            <a:endParaRPr lang="en-US" altLang="zh-CN" sz="1000" b="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algn="ctr" defTabSz="913381">
              <a:lnSpc>
                <a:spcPct val="150000"/>
              </a:lnSpc>
              <a:buNone/>
              <a:defRPr/>
            </a:pPr>
            <a:r>
              <a:rPr lang="zh-CN" altLang="en-US" sz="1000" b="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可长达</a:t>
            </a:r>
            <a:r>
              <a:rPr lang="en-US" altLang="zh-CN" sz="1000" b="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XX</a:t>
            </a:r>
            <a:r>
              <a:rPr lang="zh-CN" altLang="en-US" sz="1000" b="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天</a:t>
            </a:r>
          </a:p>
        </p:txBody>
      </p:sp>
      <p:sp>
        <p:nvSpPr>
          <p:cNvPr id="111" name="文本框 110">
            <a:extLst>
              <a:ext uri="{FF2B5EF4-FFF2-40B4-BE49-F238E27FC236}">
                <a16:creationId xmlns:a16="http://schemas.microsoft.com/office/drawing/2014/main" id="{484CE1A5-4E14-4B7D-A76F-108A8CD626E4}"/>
              </a:ext>
            </a:extLst>
          </p:cNvPr>
          <p:cNvSpPr txBox="1"/>
          <p:nvPr/>
        </p:nvSpPr>
        <p:spPr>
          <a:xfrm>
            <a:off x="9731091" y="5103430"/>
            <a:ext cx="1877480" cy="498355"/>
          </a:xfrm>
          <a:prstGeom prst="rect">
            <a:avLst/>
          </a:prstGeom>
          <a:noFill/>
          <a:ln w="6350" cap="flat" cmpd="sng" algn="ctr">
            <a:noFill/>
            <a:prstDash val="solid"/>
            <a:miter lim="800000"/>
          </a:ln>
          <a:effectLst/>
        </p:spPr>
        <p:txBody>
          <a:bodyPr wrap="square" lIns="63426" tIns="31714" rIns="63426" bIns="31714" rtlCol="0" anchor="ctr">
            <a:spAutoFit/>
          </a:bodyPr>
          <a:lstStyle>
            <a:defPPr>
              <a:defRPr lang="zh-CN"/>
            </a:defPPr>
            <a:lvl1pPr marL="285750" indent="-285750" defTabSz="913746">
              <a:lnSpc>
                <a:spcPct val="200000"/>
              </a:lnSpc>
              <a:buFont typeface="Wingdings" panose="05000000000000000000" pitchFamily="2" charset="2"/>
              <a:buChar char="l"/>
              <a:defRPr kumimoji="1" b="1" kern="0">
                <a:solidFill>
                  <a:srgbClr val="000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pPr marL="0" indent="0" algn="ctr" defTabSz="913381">
              <a:lnSpc>
                <a:spcPct val="150000"/>
              </a:lnSpc>
              <a:buNone/>
              <a:defRPr/>
            </a:pPr>
            <a:r>
              <a:rPr lang="zh-CN" altLang="en-US" sz="1000" b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万卡集群长稳仅</a:t>
            </a:r>
            <a:r>
              <a:rPr lang="en-US" altLang="zh-CN" sz="1000" b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zh-CN" altLang="en-US" sz="1000" b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级</a:t>
            </a:r>
            <a:endParaRPr lang="en-US" altLang="zh-CN" sz="1000" b="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algn="ctr" defTabSz="913381">
              <a:lnSpc>
                <a:spcPct val="150000"/>
              </a:lnSpc>
              <a:buNone/>
              <a:defRPr/>
            </a:pPr>
            <a:r>
              <a:rPr lang="zh-CN" altLang="en-US" sz="1000" b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平均恢复时长</a:t>
            </a:r>
            <a:r>
              <a:rPr lang="en-US" altLang="zh-CN" sz="1000" b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XX</a:t>
            </a:r>
            <a:r>
              <a:rPr lang="zh-CN" altLang="en-US" sz="1000" b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级</a:t>
            </a:r>
            <a:endParaRPr lang="en-US" altLang="zh-CN" sz="1000" b="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9" name="文本框 108">
            <a:extLst>
              <a:ext uri="{FF2B5EF4-FFF2-40B4-BE49-F238E27FC236}">
                <a16:creationId xmlns:a16="http://schemas.microsoft.com/office/drawing/2014/main" id="{86E13B30-E6B4-4A00-B239-C896063BDCD1}"/>
              </a:ext>
            </a:extLst>
          </p:cNvPr>
          <p:cNvSpPr txBox="1"/>
          <p:nvPr/>
        </p:nvSpPr>
        <p:spPr>
          <a:xfrm>
            <a:off x="9280761" y="1826813"/>
            <a:ext cx="644519" cy="18459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14112">
              <a:defRPr/>
            </a:pPr>
            <a:r>
              <a:rPr kumimoji="1" lang="zh-CN" altLang="en-US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单模态</a:t>
            </a:r>
          </a:p>
        </p:txBody>
      </p:sp>
      <p:sp>
        <p:nvSpPr>
          <p:cNvPr id="114" name="文本框 113">
            <a:extLst>
              <a:ext uri="{FF2B5EF4-FFF2-40B4-BE49-F238E27FC236}">
                <a16:creationId xmlns:a16="http://schemas.microsoft.com/office/drawing/2014/main" id="{95861B66-B292-40FC-908F-0AD8C4E06E58}"/>
              </a:ext>
            </a:extLst>
          </p:cNvPr>
          <p:cNvSpPr txBox="1"/>
          <p:nvPr/>
        </p:nvSpPr>
        <p:spPr>
          <a:xfrm>
            <a:off x="10680896" y="1825363"/>
            <a:ext cx="700533" cy="18459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14112">
              <a:defRPr/>
            </a:pPr>
            <a:r>
              <a:rPr kumimoji="1" lang="zh-CN" altLang="en-US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多模态</a:t>
            </a:r>
          </a:p>
        </p:txBody>
      </p:sp>
      <p:sp>
        <p:nvSpPr>
          <p:cNvPr id="106" name="矩形 105">
            <a:extLst>
              <a:ext uri="{FF2B5EF4-FFF2-40B4-BE49-F238E27FC236}">
                <a16:creationId xmlns:a16="http://schemas.microsoft.com/office/drawing/2014/main" id="{077A7ECE-3259-496E-AC1C-8E63108A2D1D}"/>
              </a:ext>
            </a:extLst>
          </p:cNvPr>
          <p:cNvSpPr/>
          <p:nvPr/>
        </p:nvSpPr>
        <p:spPr>
          <a:xfrm>
            <a:off x="518517" y="200632"/>
            <a:ext cx="11207670" cy="5230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034">
              <a:defRPr/>
            </a:pPr>
            <a:r>
              <a:rPr lang="zh-CN" altLang="en-US" sz="2799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建设领先智算集群需要考虑的四大关键要素</a:t>
            </a:r>
          </a:p>
        </p:txBody>
      </p:sp>
      <p:sp>
        <p:nvSpPr>
          <p:cNvPr id="116" name="箭头: 右 115">
            <a:extLst>
              <a:ext uri="{FF2B5EF4-FFF2-40B4-BE49-F238E27FC236}">
                <a16:creationId xmlns:a16="http://schemas.microsoft.com/office/drawing/2014/main" id="{21A170C2-F95C-4891-9C9C-A98C43544A97}"/>
              </a:ext>
            </a:extLst>
          </p:cNvPr>
          <p:cNvSpPr/>
          <p:nvPr/>
        </p:nvSpPr>
        <p:spPr>
          <a:xfrm>
            <a:off x="7397664" y="1843441"/>
            <a:ext cx="701449" cy="152008"/>
          </a:xfrm>
          <a:prstGeom prst="rightArrow">
            <a:avLst>
              <a:gd name="adj1" fmla="val 50000"/>
              <a:gd name="adj2" fmla="val 114167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12">
              <a:defRPr/>
            </a:pPr>
            <a:endParaRPr lang="zh-CN" altLang="en-US" sz="1799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9" name="箭头: 右 118">
            <a:extLst>
              <a:ext uri="{FF2B5EF4-FFF2-40B4-BE49-F238E27FC236}">
                <a16:creationId xmlns:a16="http://schemas.microsoft.com/office/drawing/2014/main" id="{B93837F5-5722-4BFD-9081-91081D66FBB8}"/>
              </a:ext>
            </a:extLst>
          </p:cNvPr>
          <p:cNvSpPr/>
          <p:nvPr/>
        </p:nvSpPr>
        <p:spPr>
          <a:xfrm>
            <a:off x="9952363" y="1843441"/>
            <a:ext cx="701449" cy="152008"/>
          </a:xfrm>
          <a:prstGeom prst="rightArrow">
            <a:avLst>
              <a:gd name="adj1" fmla="val 50000"/>
              <a:gd name="adj2" fmla="val 114167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12">
              <a:defRPr/>
            </a:pPr>
            <a:endParaRPr lang="zh-CN" altLang="en-US" sz="1799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92" name="表格 91">
            <a:extLst>
              <a:ext uri="{FF2B5EF4-FFF2-40B4-BE49-F238E27FC236}">
                <a16:creationId xmlns:a16="http://schemas.microsoft.com/office/drawing/2014/main" id="{AA3872CE-2E66-43B9-B33D-FD6C14BA99C5}"/>
              </a:ext>
            </a:extLst>
          </p:cNvPr>
          <p:cNvGraphicFramePr>
            <a:graphicFrameLocks noGrp="1"/>
          </p:cNvGraphicFramePr>
          <p:nvPr/>
        </p:nvGraphicFramePr>
        <p:xfrm>
          <a:off x="8951968" y="11106"/>
          <a:ext cx="3239961" cy="239231"/>
        </p:xfrm>
        <a:graphic>
          <a:graphicData uri="http://schemas.openxmlformats.org/drawingml/2006/table">
            <a:tbl>
              <a:tblPr firstRow="1" bandRow="1"/>
              <a:tblGrid>
                <a:gridCol w="779237">
                  <a:extLst>
                    <a:ext uri="{9D8B030D-6E8A-4147-A177-3AD203B41FA5}">
                      <a16:colId xmlns:a16="http://schemas.microsoft.com/office/drawing/2014/main" val="2976551844"/>
                    </a:ext>
                  </a:extLst>
                </a:gridCol>
                <a:gridCol w="779237">
                  <a:extLst>
                    <a:ext uri="{9D8B030D-6E8A-4147-A177-3AD203B41FA5}">
                      <a16:colId xmlns:a16="http://schemas.microsoft.com/office/drawing/2014/main" val="602428761"/>
                    </a:ext>
                  </a:extLst>
                </a:gridCol>
                <a:gridCol w="857341">
                  <a:extLst>
                    <a:ext uri="{9D8B030D-6E8A-4147-A177-3AD203B41FA5}">
                      <a16:colId xmlns:a16="http://schemas.microsoft.com/office/drawing/2014/main" val="1209602728"/>
                    </a:ext>
                  </a:extLst>
                </a:gridCol>
                <a:gridCol w="824146">
                  <a:extLst>
                    <a:ext uri="{9D8B030D-6E8A-4147-A177-3AD203B41FA5}">
                      <a16:colId xmlns:a16="http://schemas.microsoft.com/office/drawing/2014/main" val="335595839"/>
                    </a:ext>
                  </a:extLst>
                </a:gridCol>
              </a:tblGrid>
              <a:tr h="239231">
                <a:tc>
                  <a:txBody>
                    <a:bodyPr/>
                    <a:lstStyle>
                      <a:lvl1pPr marL="0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1pPr>
                      <a:lvl2pPr marL="593900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2pPr>
                      <a:lvl3pPr marL="1187798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3pPr>
                      <a:lvl4pPr marL="1781699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4pPr>
                      <a:lvl5pPr marL="2375598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5pPr>
                      <a:lvl6pPr marL="2969497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6pPr>
                      <a:lvl7pPr marL="3563396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7pPr>
                      <a:lvl8pPr marL="4157297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8pPr>
                      <a:lvl9pPr marL="4751195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9pPr>
                    </a:lstStyle>
                    <a:p>
                      <a:pPr marL="0" algn="ctr" defTabSz="1187323" rtl="0" eaLnBrk="1" latinLnBrk="0" hangingPunct="1"/>
                      <a:r>
                        <a:rPr lang="zh-CN" altLang="en-US" sz="900" b="1" kern="1200" dirty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挑战</a:t>
                      </a:r>
                      <a:r>
                        <a:rPr lang="en-US" altLang="zh-CN" sz="900" b="1" kern="1200" dirty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/</a:t>
                      </a:r>
                      <a:r>
                        <a:rPr lang="zh-CN" altLang="en-US" sz="900" b="1" kern="1200" dirty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架构</a:t>
                      </a:r>
                    </a:p>
                  </a:txBody>
                  <a:tcPr marL="91404" marR="91404" marT="45702" marB="45702">
                    <a:lnL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1pPr>
                      <a:lvl2pPr marL="593662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2pPr>
                      <a:lvl3pPr marL="1187323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3pPr>
                      <a:lvl4pPr marL="1780986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4pPr>
                      <a:lvl5pPr marL="2374648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5pPr>
                      <a:lvl6pPr marL="2968309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6pPr>
                      <a:lvl7pPr marL="3561971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7pPr>
                      <a:lvl8pPr marL="4155634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8pPr>
                      <a:lvl9pPr marL="4749295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9pPr>
                    </a:lstStyle>
                    <a:p>
                      <a:pPr marL="0" algn="ctr" defTabSz="1187323" rtl="0" eaLnBrk="1" latinLnBrk="0" hangingPunct="1"/>
                      <a:r>
                        <a:rPr lang="en-US" altLang="zh-CN" sz="9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L0/L1</a:t>
                      </a:r>
                      <a:r>
                        <a:rPr lang="zh-CN" altLang="en-US" sz="9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机房</a:t>
                      </a:r>
                    </a:p>
                  </a:txBody>
                  <a:tcPr marL="91404" marR="91404" marT="45702" marB="45702">
                    <a:lnL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F4F6"/>
                    </a:solidFill>
                  </a:tcPr>
                </a:tc>
                <a:tc>
                  <a:txBody>
                    <a:bodyPr/>
                    <a:lstStyle>
                      <a:lvl1pPr marL="0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1pPr>
                      <a:lvl2pPr marL="593662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2pPr>
                      <a:lvl3pPr marL="1187323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3pPr>
                      <a:lvl4pPr marL="1780986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4pPr>
                      <a:lvl5pPr marL="2374648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5pPr>
                      <a:lvl6pPr marL="2968309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6pPr>
                      <a:lvl7pPr marL="3561971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7pPr>
                      <a:lvl8pPr marL="4155634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8pPr>
                      <a:lvl9pPr marL="4749295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9pPr>
                    </a:lstStyle>
                    <a:p>
                      <a:pPr marL="0" algn="ctr" defTabSz="1187323" rtl="0" eaLnBrk="1" latinLnBrk="0" hangingPunct="1"/>
                      <a:r>
                        <a:rPr lang="en-US" altLang="zh-CN" sz="9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L2</a:t>
                      </a:r>
                      <a:r>
                        <a:rPr lang="zh-CN" altLang="en-US" sz="9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算力底座</a:t>
                      </a:r>
                    </a:p>
                  </a:txBody>
                  <a:tcPr marL="91404" marR="91404" marT="45702" marB="45702">
                    <a:lnL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F4F6"/>
                    </a:solidFill>
                  </a:tcPr>
                </a:tc>
                <a:tc>
                  <a:txBody>
                    <a:bodyPr/>
                    <a:lstStyle>
                      <a:lvl1pPr marL="0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1pPr>
                      <a:lvl2pPr marL="593662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2pPr>
                      <a:lvl3pPr marL="1187323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3pPr>
                      <a:lvl4pPr marL="1780986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4pPr>
                      <a:lvl5pPr marL="2374648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5pPr>
                      <a:lvl6pPr marL="2968309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6pPr>
                      <a:lvl7pPr marL="3561971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7pPr>
                      <a:lvl8pPr marL="4155634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8pPr>
                      <a:lvl9pPr marL="4749295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9pPr>
                    </a:lstStyle>
                    <a:p>
                      <a:pPr marL="0" algn="ctr" defTabSz="1187323" rtl="0" eaLnBrk="1" latinLnBrk="0" hangingPunct="1"/>
                      <a:r>
                        <a:rPr lang="en-US" altLang="zh-CN" sz="9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L3</a:t>
                      </a:r>
                      <a:r>
                        <a:rPr lang="zh-CN" altLang="en-US" sz="9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智算使能</a:t>
                      </a:r>
                    </a:p>
                  </a:txBody>
                  <a:tcPr marL="91404" marR="91404" marT="45702" marB="45702">
                    <a:lnL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F4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19452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306028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1B95A44-CCF2-9448-AD90-014C7B1CC7EC}"/>
              </a:ext>
            </a:extLst>
          </p:cNvPr>
          <p:cNvSpPr txBox="1"/>
          <p:nvPr/>
        </p:nvSpPr>
        <p:spPr>
          <a:xfrm>
            <a:off x="4728456" y="1046095"/>
            <a:ext cx="2739853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6600" b="1" dirty="0">
                <a:gradFill>
                  <a:gsLst>
                    <a:gs pos="4000">
                      <a:srgbClr val="126FFC"/>
                    </a:gs>
                    <a:gs pos="73000">
                      <a:srgbClr val="126FFC">
                        <a:alpha val="0"/>
                      </a:srgbClr>
                    </a:gs>
                  </a:gsLst>
                  <a:lin ang="5400000" scaled="1"/>
                </a:gra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03</a:t>
            </a:r>
            <a:endParaRPr kumimoji="1" lang="zh-CN" altLang="en-US" sz="16600" b="1" dirty="0">
              <a:gradFill>
                <a:gsLst>
                  <a:gs pos="4000">
                    <a:srgbClr val="126FFC"/>
                  </a:gs>
                  <a:gs pos="73000">
                    <a:srgbClr val="126FFC">
                      <a:alpha val="0"/>
                    </a:srgbClr>
                  </a:gs>
                </a:gsLst>
                <a:lin ang="5400000" scaled="1"/>
              </a:gra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3318274-4988-A24C-A300-D395CB35B714}"/>
              </a:ext>
            </a:extLst>
          </p:cNvPr>
          <p:cNvSpPr txBox="1"/>
          <p:nvPr/>
        </p:nvSpPr>
        <p:spPr>
          <a:xfrm>
            <a:off x="1241074" y="2990247"/>
            <a:ext cx="101324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96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99700D0-0E5A-4E5C-0761-B33E2775D9F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zh-CN" altLang="en-US" sz="9600" b="1" dirty="0"/>
              <a:t>集群计算架构</a:t>
            </a:r>
            <a:endParaRPr lang="en-US" altLang="zh-CN" sz="9600" b="1" dirty="0"/>
          </a:p>
        </p:txBody>
      </p:sp>
    </p:spTree>
    <p:extLst>
      <p:ext uri="{BB962C8B-B14F-4D97-AF65-F5344CB8AC3E}">
        <p14:creationId xmlns:p14="http://schemas.microsoft.com/office/powerpoint/2010/main" val="24565062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矩形">
            <a:extLst>
              <a:ext uri="{FF2B5EF4-FFF2-40B4-BE49-F238E27FC236}">
                <a16:creationId xmlns:a16="http://schemas.microsoft.com/office/drawing/2014/main" id="{3F1C87D7-8460-45DA-A46C-2EBA37763C4D}"/>
              </a:ext>
            </a:extLst>
          </p:cNvPr>
          <p:cNvSpPr/>
          <p:nvPr/>
        </p:nvSpPr>
        <p:spPr>
          <a:xfrm>
            <a:off x="4987576" y="5428927"/>
            <a:ext cx="6785063" cy="745111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 w="25400" cap="flat" cmpd="sng" algn="ctr">
            <a:noFill/>
            <a:prstDash val="solid"/>
            <a:miter lim="800000"/>
          </a:ln>
          <a:effectLst>
            <a:outerShdw blurRad="76200" algn="tl" rotWithShape="0">
              <a:srgbClr val="123866">
                <a:alpha val="17000"/>
              </a:srgbClr>
            </a:outerShdw>
          </a:effectLst>
        </p:spPr>
        <p:txBody>
          <a:bodyPr rtlCol="0" anchor="ctr"/>
          <a:lstStyle/>
          <a:p>
            <a:pPr algn="ctr" defTabSz="913485">
              <a:spcAft>
                <a:spcPts val="300"/>
              </a:spcAft>
              <a:defRPr/>
            </a:pPr>
            <a:endParaRPr lang="en-US" altLang="zh-CN" sz="1799" b="1" kern="0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5" name="Subtitle 1">
            <a:extLst>
              <a:ext uri="{FF2B5EF4-FFF2-40B4-BE49-F238E27FC236}">
                <a16:creationId xmlns:a16="http://schemas.microsoft.com/office/drawing/2014/main" id="{5109913D-FCF2-43E8-87E0-37E183D437D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2745" y="354013"/>
            <a:ext cx="11831637" cy="411162"/>
          </a:xfrm>
          <a:prstGeom prst="rect">
            <a:avLst/>
          </a:prstGeom>
        </p:spPr>
        <p:txBody>
          <a:bodyPr/>
          <a:lstStyle/>
          <a:p>
            <a:pPr marL="0" indent="0" defTabSz="1187323">
              <a:buNone/>
              <a:defRPr/>
            </a:pP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智算集群架构顶层设计：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围绕 集群规模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*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计算效率 持续提升有效算力</a:t>
            </a:r>
            <a:endParaRPr lang="en-US" altLang="zh-CN" sz="28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矩形">
            <a:extLst>
              <a:ext uri="{FF2B5EF4-FFF2-40B4-BE49-F238E27FC236}">
                <a16:creationId xmlns:a16="http://schemas.microsoft.com/office/drawing/2014/main" id="{89DCCC47-4CF9-42D6-9ECB-F310062FD141}"/>
              </a:ext>
            </a:extLst>
          </p:cNvPr>
          <p:cNvSpPr/>
          <p:nvPr/>
        </p:nvSpPr>
        <p:spPr>
          <a:xfrm>
            <a:off x="4978299" y="4025795"/>
            <a:ext cx="6785063" cy="1337651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 w="25400" cap="flat" cmpd="sng" algn="ctr">
            <a:noFill/>
            <a:prstDash val="solid"/>
            <a:miter lim="800000"/>
          </a:ln>
          <a:effectLst>
            <a:outerShdw blurRad="76200" algn="tl" rotWithShape="0">
              <a:srgbClr val="123866">
                <a:alpha val="17000"/>
              </a:srgbClr>
            </a:outerShdw>
          </a:effectLst>
        </p:spPr>
        <p:txBody>
          <a:bodyPr rtlCol="0" anchor="ctr"/>
          <a:lstStyle/>
          <a:p>
            <a:pPr algn="ctr" defTabSz="913485">
              <a:spcAft>
                <a:spcPts val="300"/>
              </a:spcAft>
              <a:defRPr/>
            </a:pPr>
            <a:endParaRPr lang="en-US" altLang="zh-CN" sz="1799" b="1" kern="0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矩形">
            <a:extLst>
              <a:ext uri="{FF2B5EF4-FFF2-40B4-BE49-F238E27FC236}">
                <a16:creationId xmlns:a16="http://schemas.microsoft.com/office/drawing/2014/main" id="{20FE2716-B6DC-4935-BB9F-A999A454CE7C}"/>
              </a:ext>
            </a:extLst>
          </p:cNvPr>
          <p:cNvSpPr/>
          <p:nvPr/>
        </p:nvSpPr>
        <p:spPr>
          <a:xfrm>
            <a:off x="4966206" y="2701246"/>
            <a:ext cx="6785063" cy="1242774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 w="25400" cap="flat" cmpd="sng" algn="ctr">
            <a:noFill/>
            <a:prstDash val="solid"/>
            <a:miter lim="800000"/>
          </a:ln>
          <a:effectLst>
            <a:outerShdw blurRad="76200" algn="tl" rotWithShape="0">
              <a:srgbClr val="123866">
                <a:alpha val="17000"/>
              </a:srgbClr>
            </a:outerShdw>
          </a:effectLst>
        </p:spPr>
        <p:txBody>
          <a:bodyPr rtlCol="0" anchor="ctr"/>
          <a:lstStyle/>
          <a:p>
            <a:pPr algn="ctr" defTabSz="913485">
              <a:spcAft>
                <a:spcPts val="300"/>
              </a:spcAft>
              <a:defRPr/>
            </a:pPr>
            <a:endParaRPr lang="en-US" altLang="zh-CN" sz="1799" b="1" kern="0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656440AA-D5A9-4640-A945-203F4FC71543}"/>
              </a:ext>
            </a:extLst>
          </p:cNvPr>
          <p:cNvSpPr/>
          <p:nvPr/>
        </p:nvSpPr>
        <p:spPr>
          <a:xfrm>
            <a:off x="455689" y="2064404"/>
            <a:ext cx="4171149" cy="4208882"/>
          </a:xfrm>
          <a:prstGeom prst="rect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12">
              <a:defRPr/>
            </a:pPr>
            <a:endParaRPr lang="zh-CN" altLang="en-US" sz="1799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1E1A7214-B9AC-4473-8895-71ECDAA1C317}"/>
              </a:ext>
            </a:extLst>
          </p:cNvPr>
          <p:cNvGrpSpPr/>
          <p:nvPr/>
        </p:nvGrpSpPr>
        <p:grpSpPr>
          <a:xfrm>
            <a:off x="1265702" y="793163"/>
            <a:ext cx="9555834" cy="952065"/>
            <a:chOff x="1263814" y="1022066"/>
            <a:chExt cx="9559570" cy="952437"/>
          </a:xfrm>
        </p:grpSpPr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EFEED20F-8D79-40EB-95B8-7E063B16637B}"/>
                </a:ext>
              </a:extLst>
            </p:cNvPr>
            <p:cNvSpPr/>
            <p:nvPr/>
          </p:nvSpPr>
          <p:spPr>
            <a:xfrm>
              <a:off x="1263814" y="1289942"/>
              <a:ext cx="6100528" cy="40013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112">
                <a:defRPr/>
              </a:pPr>
              <a:r>
                <a:rPr lang="zh-CN" altLang="en-US" sz="1999" b="1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集群有效算力</a:t>
              </a:r>
              <a:r>
                <a:rPr lang="zh-CN" altLang="en-US" sz="1999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1999" b="1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= (</a:t>
              </a:r>
              <a:r>
                <a:rPr lang="zh-CN" altLang="en-US" sz="1999" b="1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单卡算力*</a:t>
              </a:r>
              <a:r>
                <a:rPr lang="en-US" altLang="zh-CN" sz="1999" b="1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NPU</a:t>
              </a:r>
              <a:r>
                <a:rPr lang="zh-CN" altLang="en-US" sz="1999" b="1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卡数</a:t>
              </a:r>
              <a:r>
                <a:rPr lang="en-US" altLang="zh-CN" sz="1999" b="1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) </a:t>
              </a:r>
              <a:r>
                <a:rPr lang="zh-CN" altLang="en-US" sz="1999" b="1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*</a:t>
              </a:r>
              <a:r>
                <a:rPr lang="en-US" altLang="zh-CN" sz="1999" b="1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zh-CN" altLang="en-US" sz="1999" b="1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计算效率</a:t>
              </a:r>
              <a:r>
                <a:rPr lang="zh-CN" altLang="en-US" sz="1999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zh-CN" altLang="en-US" sz="1999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≈</a:t>
              </a:r>
              <a:endParaRPr lang="zh-CN" altLang="en-US" sz="1999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27" name="直接连接符 26">
              <a:extLst>
                <a:ext uri="{FF2B5EF4-FFF2-40B4-BE49-F238E27FC236}">
                  <a16:creationId xmlns:a16="http://schemas.microsoft.com/office/drawing/2014/main" id="{E94D395B-ADE6-400A-8606-C1C924D7B391}"/>
                </a:ext>
              </a:extLst>
            </p:cNvPr>
            <p:cNvCxnSpPr>
              <a:cxnSpLocks/>
            </p:cNvCxnSpPr>
            <p:nvPr/>
          </p:nvCxnSpPr>
          <p:spPr>
            <a:xfrm>
              <a:off x="7469379" y="1482896"/>
              <a:ext cx="335400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25906A61-BF2E-45B0-BE53-1525733B21BF}"/>
                </a:ext>
              </a:extLst>
            </p:cNvPr>
            <p:cNvSpPr/>
            <p:nvPr/>
          </p:nvSpPr>
          <p:spPr>
            <a:xfrm>
              <a:off x="7368493" y="1022066"/>
              <a:ext cx="3416051" cy="40013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112">
                <a:defRPr/>
              </a:pPr>
              <a:r>
                <a:rPr kumimoji="1" lang="en-US" altLang="zh-CN" sz="1999" b="1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8</a:t>
              </a:r>
              <a:r>
                <a:rPr kumimoji="1" lang="zh-CN" altLang="en-US" sz="1999" b="1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*大模型参数量*有效样本量</a:t>
              </a:r>
              <a:endParaRPr lang="zh-CN" altLang="en-US" sz="1999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341B890F-A921-41AE-A0F4-7C83E8D3A580}"/>
                </a:ext>
              </a:extLst>
            </p:cNvPr>
            <p:cNvSpPr/>
            <p:nvPr/>
          </p:nvSpPr>
          <p:spPr>
            <a:xfrm>
              <a:off x="8541091" y="1574393"/>
              <a:ext cx="1210588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112">
                <a:defRPr/>
              </a:pPr>
              <a:r>
                <a:rPr kumimoji="1" lang="zh-CN" altLang="en-US" sz="1999" b="1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训练时长</a:t>
              </a:r>
              <a:endParaRPr lang="zh-CN" altLang="en-US" sz="1999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0" name="矩形 29">
            <a:extLst>
              <a:ext uri="{FF2B5EF4-FFF2-40B4-BE49-F238E27FC236}">
                <a16:creationId xmlns:a16="http://schemas.microsoft.com/office/drawing/2014/main" id="{E96E8B98-8D77-4D17-AEF1-D54DD70AF755}"/>
              </a:ext>
            </a:extLst>
          </p:cNvPr>
          <p:cNvSpPr/>
          <p:nvPr/>
        </p:nvSpPr>
        <p:spPr>
          <a:xfrm>
            <a:off x="949217" y="2281750"/>
            <a:ext cx="3063659" cy="376898"/>
          </a:xfrm>
          <a:prstGeom prst="rect">
            <a:avLst/>
          </a:prstGeom>
          <a:solidFill>
            <a:schemeClr val="tx2"/>
          </a:solidFill>
        </p:spPr>
        <p:txBody>
          <a:bodyPr wrap="none">
            <a:spAutoFit/>
          </a:bodyPr>
          <a:lstStyle/>
          <a:p>
            <a:pPr algn="ctr" defTabSz="914112">
              <a:lnSpc>
                <a:spcPct val="150000"/>
              </a:lnSpc>
              <a:defRPr/>
            </a:pPr>
            <a:r>
              <a:rPr lang="zh-CN" altLang="en-US" sz="1399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单机</a:t>
            </a:r>
            <a:r>
              <a:rPr lang="en-US" altLang="zh-CN" sz="1399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sz="1399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卡</a:t>
            </a:r>
            <a:r>
              <a:rPr lang="en-US" altLang="zh-CN" sz="1399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</a:t>
            </a:r>
            <a:r>
              <a:rPr lang="zh-CN" altLang="en-US" sz="1399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百卡</a:t>
            </a:r>
            <a:r>
              <a:rPr lang="en-US" altLang="zh-CN" sz="1399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/</a:t>
            </a:r>
            <a:r>
              <a:rPr lang="zh-CN" altLang="en-US" sz="1399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千卡</a:t>
            </a:r>
            <a:r>
              <a:rPr lang="en-US" altLang="zh-CN" sz="1399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</a:t>
            </a:r>
            <a:r>
              <a:rPr lang="zh-CN" altLang="en-US" sz="1399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万卡</a:t>
            </a:r>
            <a:r>
              <a:rPr lang="en-US" altLang="zh-CN" sz="1399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</a:t>
            </a:r>
            <a:r>
              <a:rPr lang="zh-CN" altLang="en-US" sz="1399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十万卡</a:t>
            </a:r>
            <a:endParaRPr lang="zh-CN" altLang="en-US" sz="1399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715B2547-F657-44D4-9E64-B0CD7A12A69A}"/>
              </a:ext>
            </a:extLst>
          </p:cNvPr>
          <p:cNvCxnSpPr>
            <a:cxnSpLocks/>
            <a:endCxn id="36" idx="0"/>
          </p:cNvCxnSpPr>
          <p:nvPr/>
        </p:nvCxnSpPr>
        <p:spPr>
          <a:xfrm flipH="1">
            <a:off x="2496144" y="1363686"/>
            <a:ext cx="1828669" cy="46806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5EE4E117-F3B8-4896-AAAE-BE1085E2780E}"/>
              </a:ext>
            </a:extLst>
          </p:cNvPr>
          <p:cNvCxnSpPr>
            <a:cxnSpLocks/>
          </p:cNvCxnSpPr>
          <p:nvPr/>
        </p:nvCxnSpPr>
        <p:spPr>
          <a:xfrm>
            <a:off x="6026512" y="1457812"/>
            <a:ext cx="2508526" cy="44339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34" name="表格 33">
            <a:extLst>
              <a:ext uri="{FF2B5EF4-FFF2-40B4-BE49-F238E27FC236}">
                <a16:creationId xmlns:a16="http://schemas.microsoft.com/office/drawing/2014/main" id="{07FF80F3-827C-4B79-8F3B-33C38F9A7159}"/>
              </a:ext>
            </a:extLst>
          </p:cNvPr>
          <p:cNvGraphicFramePr>
            <a:graphicFrameLocks noGrp="1"/>
          </p:cNvGraphicFramePr>
          <p:nvPr/>
        </p:nvGraphicFramePr>
        <p:xfrm>
          <a:off x="668485" y="3014052"/>
          <a:ext cx="3821228" cy="3090410"/>
        </p:xfrm>
        <a:graphic>
          <a:graphicData uri="http://schemas.openxmlformats.org/drawingml/2006/table">
            <a:tbl>
              <a:tblPr/>
              <a:tblGrid>
                <a:gridCol w="1750146">
                  <a:extLst>
                    <a:ext uri="{9D8B030D-6E8A-4147-A177-3AD203B41FA5}">
                      <a16:colId xmlns:a16="http://schemas.microsoft.com/office/drawing/2014/main" val="1285206023"/>
                    </a:ext>
                  </a:extLst>
                </a:gridCol>
                <a:gridCol w="992567">
                  <a:extLst>
                    <a:ext uri="{9D8B030D-6E8A-4147-A177-3AD203B41FA5}">
                      <a16:colId xmlns:a16="http://schemas.microsoft.com/office/drawing/2014/main" val="2874232152"/>
                    </a:ext>
                  </a:extLst>
                </a:gridCol>
                <a:gridCol w="1078515">
                  <a:extLst>
                    <a:ext uri="{9D8B030D-6E8A-4147-A177-3AD203B41FA5}">
                      <a16:colId xmlns:a16="http://schemas.microsoft.com/office/drawing/2014/main" val="4190856317"/>
                    </a:ext>
                  </a:extLst>
                </a:gridCol>
              </a:tblGrid>
              <a:tr h="320582">
                <a:tc>
                  <a:txBody>
                    <a:bodyPr/>
                    <a:lstStyle>
                      <a:lvl1pPr marL="0" algn="l" defTabSz="1188085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593725" algn="l" defTabSz="1188085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1188085" algn="l" defTabSz="1188085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781810" algn="l" defTabSz="1188085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2375535" algn="l" defTabSz="1188085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969260" algn="l" defTabSz="1188085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3563620" algn="l" defTabSz="1188085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4157345" algn="l" defTabSz="1188085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4751070" algn="l" defTabSz="1188085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endParaRPr lang="zh-CN" altLang="en-US" sz="1200" b="1" i="0" u="none" strike="noStrike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17" marR="7617" marT="7617" marB="0" anchor="ctr">
                    <a:lnL w="6350" cap="flat" cmpd="sng" algn="ctr">
                      <a:solidFill>
                        <a:srgbClr val="66666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6666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6666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6666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1188085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593725" algn="l" defTabSz="1188085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1188085" algn="l" defTabSz="1188085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781810" algn="l" defTabSz="1188085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2375535" algn="l" defTabSz="1188085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969260" algn="l" defTabSz="1188085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3563620" algn="l" defTabSz="1188085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4157345" algn="l" defTabSz="1188085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4751070" algn="l" defTabSz="1188085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200" b="1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2024</a:t>
                      </a:r>
                      <a:endParaRPr lang="zh-CN" altLang="en-US" sz="1200" b="1" i="0" u="none" strike="noStrike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17" marR="7617" marT="7617" marB="0" anchor="ctr">
                    <a:lnL w="6350" cap="flat" cmpd="sng" algn="ctr">
                      <a:solidFill>
                        <a:srgbClr val="66666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6666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6666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6666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1188085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593725" algn="l" defTabSz="1188085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1188085" algn="l" defTabSz="1188085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781810" algn="l" defTabSz="1188085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2375535" algn="l" defTabSz="1188085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969260" algn="l" defTabSz="1188085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3563620" algn="l" defTabSz="1188085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4157345" algn="l" defTabSz="1188085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4751070" algn="l" defTabSz="1188085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200" b="1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2025</a:t>
                      </a:r>
                      <a:endParaRPr lang="zh-CN" altLang="en-US" sz="1200" b="1" i="0" u="none" strike="noStrike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17" marR="7617" marT="7617" marB="0" anchor="ctr">
                    <a:lnL w="6350" cap="flat" cmpd="sng" algn="ctr">
                      <a:solidFill>
                        <a:srgbClr val="66666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6666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6666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6666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4749337"/>
                  </a:ext>
                </a:extLst>
              </a:tr>
              <a:tr h="320582">
                <a:tc>
                  <a:txBody>
                    <a:bodyPr/>
                    <a:lstStyle>
                      <a:lvl1pPr marL="0" algn="l" defTabSz="9121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6078" algn="l" defTabSz="9121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2155" algn="l" defTabSz="9121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68237" algn="l" defTabSz="9121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4313" algn="l" defTabSz="9121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0393" algn="l" defTabSz="9121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36471" algn="l" defTabSz="9121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192549" algn="l" defTabSz="9121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48629" algn="l" defTabSz="9121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rtl="0" fontAlgn="ctr"/>
                      <a:r>
                        <a:rPr lang="zh-CN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模型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17" marR="7617" marT="7617" marB="0" anchor="ctr">
                    <a:lnL w="6350" cap="flat" cmpd="sng" algn="ctr">
                      <a:solidFill>
                        <a:srgbClr val="66666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6666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6666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6666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21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6078" algn="l" defTabSz="9121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2155" algn="l" defTabSz="9121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68237" algn="l" defTabSz="9121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4313" algn="l" defTabSz="9121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0393" algn="l" defTabSz="9121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36471" algn="l" defTabSz="9121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192549" algn="l" defTabSz="9121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48629" algn="l" defTabSz="9121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GPT-4</a:t>
                      </a:r>
                    </a:p>
                  </a:txBody>
                  <a:tcPr marL="7617" marR="7617" marT="7617" marB="0" anchor="ctr">
                    <a:lnL w="6350" cap="flat" cmpd="sng" algn="ctr">
                      <a:solidFill>
                        <a:srgbClr val="66666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6666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6666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6666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21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6078" algn="l" defTabSz="9121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2155" algn="l" defTabSz="9121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68237" algn="l" defTabSz="9121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4313" algn="l" defTabSz="9121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0393" algn="l" defTabSz="9121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36471" algn="l" defTabSz="9121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192549" algn="l" defTabSz="9121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48629" algn="l" defTabSz="9121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GPT-5</a:t>
                      </a:r>
                      <a:r>
                        <a:rPr lang="zh-CN" altLang="en-US" sz="7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（推测）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17" marR="7617" marT="7617" marB="0" anchor="ctr">
                    <a:lnL w="6350" cap="flat" cmpd="sng" algn="ctr">
                      <a:solidFill>
                        <a:srgbClr val="66666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6666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6666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6666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33116851"/>
                  </a:ext>
                </a:extLst>
              </a:tr>
              <a:tr h="320582">
                <a:tc>
                  <a:txBody>
                    <a:bodyPr/>
                    <a:lstStyle>
                      <a:lvl1pPr marL="0" algn="l" defTabSz="9121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6078" algn="l" defTabSz="9121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2155" algn="l" defTabSz="9121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68237" algn="l" defTabSz="9121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4313" algn="l" defTabSz="9121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0393" algn="l" defTabSz="9121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36471" algn="l" defTabSz="9121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192549" algn="l" defTabSz="9121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48629" algn="l" defTabSz="9121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rtl="0" fontAlgn="ctr"/>
                      <a:r>
                        <a:rPr lang="zh-CN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参数量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17" marR="7617" marT="7617" marB="0" anchor="ctr">
                    <a:lnL w="6350" cap="flat" cmpd="sng" algn="ctr">
                      <a:solidFill>
                        <a:srgbClr val="66666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6666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6666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6666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21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6078" algn="l" defTabSz="9121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2155" algn="l" defTabSz="9121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68237" algn="l" defTabSz="9121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4313" algn="l" defTabSz="9121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0393" algn="l" defTabSz="9121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36471" algn="l" defTabSz="9121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192549" algn="l" defTabSz="9121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48629" algn="l" defTabSz="9121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C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1.8T</a:t>
                      </a:r>
                    </a:p>
                  </a:txBody>
                  <a:tcPr marL="7617" marR="7617" marT="7617" marB="0" anchor="ctr">
                    <a:lnL w="6350" cap="flat" cmpd="sng" algn="ctr">
                      <a:solidFill>
                        <a:srgbClr val="66666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6666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6666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6666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21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6078" algn="l" defTabSz="9121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2155" algn="l" defTabSz="9121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68237" algn="l" defTabSz="9121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4313" algn="l" defTabSz="9121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0393" algn="l" defTabSz="9121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36471" algn="l" defTabSz="9121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192549" algn="l" defTabSz="9121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48629" algn="l" defTabSz="9121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C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5T</a:t>
                      </a:r>
                    </a:p>
                  </a:txBody>
                  <a:tcPr marL="7617" marR="7617" marT="7617" marB="0" anchor="ctr">
                    <a:lnL w="6350" cap="flat" cmpd="sng" algn="ctr">
                      <a:solidFill>
                        <a:srgbClr val="66666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6666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6666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6666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235988"/>
                  </a:ext>
                </a:extLst>
              </a:tr>
              <a:tr h="320582">
                <a:tc>
                  <a:txBody>
                    <a:bodyPr/>
                    <a:lstStyle>
                      <a:lvl1pPr marL="0" algn="l" defTabSz="9121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6078" algn="l" defTabSz="9121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2155" algn="l" defTabSz="9121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68237" algn="l" defTabSz="9121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4313" algn="l" defTabSz="9121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0393" algn="l" defTabSz="9121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36471" algn="l" defTabSz="9121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192549" algn="l" defTabSz="9121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48629" algn="l" defTabSz="9121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rtl="0" fontAlgn="ctr"/>
                      <a:r>
                        <a:rPr lang="zh-CN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训练</a:t>
                      </a: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Token</a:t>
                      </a:r>
                      <a:r>
                        <a:rPr lang="zh-CN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量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17" marR="7617" marT="7617" marB="0" anchor="ctr">
                    <a:lnL w="6350" cap="flat" cmpd="sng" algn="ctr">
                      <a:solidFill>
                        <a:srgbClr val="66666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6666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6666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6666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21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6078" algn="l" defTabSz="9121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2155" algn="l" defTabSz="9121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68237" algn="l" defTabSz="9121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4313" algn="l" defTabSz="9121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0393" algn="l" defTabSz="9121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36471" algn="l" defTabSz="9121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192549" algn="l" defTabSz="9121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48629" algn="l" defTabSz="9121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C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13T</a:t>
                      </a:r>
                    </a:p>
                  </a:txBody>
                  <a:tcPr marL="7617" marR="7617" marT="7617" marB="0" anchor="ctr">
                    <a:lnL w="6350" cap="flat" cmpd="sng" algn="ctr">
                      <a:solidFill>
                        <a:srgbClr val="66666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6666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6666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6666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21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6078" algn="l" defTabSz="9121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2155" algn="l" defTabSz="9121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68237" algn="l" defTabSz="9121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4313" algn="l" defTabSz="9121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0393" algn="l" defTabSz="9121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36471" algn="l" defTabSz="9121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192549" algn="l" defTabSz="9121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48629" algn="l" defTabSz="9121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C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36T</a:t>
                      </a:r>
                    </a:p>
                  </a:txBody>
                  <a:tcPr marL="7617" marR="7617" marT="7617" marB="0" anchor="ctr">
                    <a:lnL w="6350" cap="flat" cmpd="sng" algn="ctr">
                      <a:solidFill>
                        <a:srgbClr val="66666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6666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6666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6666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9897231"/>
                  </a:ext>
                </a:extLst>
              </a:tr>
              <a:tr h="320582">
                <a:tc>
                  <a:txBody>
                    <a:bodyPr/>
                    <a:lstStyle>
                      <a:lvl1pPr marL="0" algn="l" defTabSz="9121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6078" algn="l" defTabSz="9121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2155" algn="l" defTabSz="9121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68237" algn="l" defTabSz="9121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4313" algn="l" defTabSz="9121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0393" algn="l" defTabSz="9121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36471" algn="l" defTabSz="9121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192549" algn="l" defTabSz="9121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48629" algn="l" defTabSz="9121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rtl="0" fontAlgn="ctr"/>
                      <a:r>
                        <a:rPr lang="zh-CN" altLang="en-US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训练时长目标</a:t>
                      </a:r>
                      <a:r>
                        <a:rPr lang="zh-CN" alt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（天）</a:t>
                      </a:r>
                      <a:endParaRPr lang="zh-CN" alt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17" marR="7617" marT="7617" marB="0" anchor="ctr">
                    <a:lnL w="6350" cap="flat" cmpd="sng" algn="ctr">
                      <a:solidFill>
                        <a:srgbClr val="66666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6666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6666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6666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21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6078" algn="l" defTabSz="9121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2155" algn="l" defTabSz="9121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68237" algn="l" defTabSz="9121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4313" algn="l" defTabSz="9121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0393" algn="l" defTabSz="9121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36471" algn="l" defTabSz="9121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192549" algn="l" defTabSz="9121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48629" algn="l" defTabSz="9121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100 </a:t>
                      </a:r>
                    </a:p>
                  </a:txBody>
                  <a:tcPr marL="7617" marR="7617" marT="7617" marB="0" anchor="ctr">
                    <a:lnL w="6350" cap="flat" cmpd="sng" algn="ctr">
                      <a:solidFill>
                        <a:srgbClr val="66666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6666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6666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6666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21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6078" algn="l" defTabSz="9121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2155" algn="l" defTabSz="9121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68237" algn="l" defTabSz="9121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4313" algn="l" defTabSz="9121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0393" algn="l" defTabSz="9121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36471" algn="l" defTabSz="9121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192549" algn="l" defTabSz="9121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48629" algn="l" defTabSz="9121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100 </a:t>
                      </a:r>
                    </a:p>
                  </a:txBody>
                  <a:tcPr marL="7617" marR="7617" marT="7617" marB="0" anchor="ctr">
                    <a:lnL w="6350" cap="flat" cmpd="sng" algn="ctr">
                      <a:solidFill>
                        <a:srgbClr val="66666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6666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6666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6666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1199839"/>
                  </a:ext>
                </a:extLst>
              </a:tr>
              <a:tr h="577047">
                <a:tc>
                  <a:txBody>
                    <a:bodyPr/>
                    <a:lstStyle>
                      <a:lvl1pPr marL="0" algn="l" defTabSz="9121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6078" algn="l" defTabSz="9121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2155" algn="l" defTabSz="9121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68237" algn="l" defTabSz="9121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4313" algn="l" defTabSz="9121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0393" algn="l" defTabSz="9121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36471" algn="l" defTabSz="9121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192549" algn="l" defTabSz="9121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48629" algn="l" defTabSz="9121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rtl="0" fontAlgn="ctr"/>
                      <a:r>
                        <a:rPr lang="zh-CN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算力需求</a:t>
                      </a:r>
                      <a:endParaRPr lang="en-US" altLang="zh-CN" sz="12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 rtl="0" fontAlgn="ctr"/>
                      <a:r>
                        <a:rPr lang="zh-CN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（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E flops </a:t>
                      </a:r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fp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16）</a:t>
                      </a:r>
                    </a:p>
                  </a:txBody>
                  <a:tcPr marL="7617" marR="7617" marT="7617" marB="0" anchor="ctr">
                    <a:lnL w="6350" cap="flat" cmpd="sng" algn="ctr">
                      <a:solidFill>
                        <a:srgbClr val="66666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6666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6666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6666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21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6078" algn="l" defTabSz="9121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2155" algn="l" defTabSz="9121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68237" algn="l" defTabSz="9121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4313" algn="l" defTabSz="9121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0393" algn="l" defTabSz="9121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36471" algn="l" defTabSz="9121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192549" algn="l" defTabSz="9121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48629" algn="l" defTabSz="9121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200" b="0" i="0" u="none" strike="noStrike" dirty="0" err="1">
                          <a:solidFill>
                            <a:srgbClr val="C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x.x</a:t>
                      </a:r>
                      <a:endParaRPr lang="en-US" altLang="zh-CN" sz="1200" b="0" i="0" u="none" strike="noStrike" dirty="0">
                        <a:solidFill>
                          <a:srgbClr val="C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17" marR="7617" marT="7617" marB="0" anchor="ctr">
                    <a:lnL w="6350" cap="flat" cmpd="sng" algn="ctr">
                      <a:solidFill>
                        <a:srgbClr val="66666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6666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6666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6666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21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6078" algn="l" defTabSz="9121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2155" algn="l" defTabSz="9121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68237" algn="l" defTabSz="9121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4313" algn="l" defTabSz="9121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0393" algn="l" defTabSz="9121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36471" algn="l" defTabSz="9121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192549" algn="l" defTabSz="9121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48629" algn="l" defTabSz="9121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200" b="0" i="0" u="none" strike="noStrike" dirty="0" err="1">
                          <a:solidFill>
                            <a:srgbClr val="C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xx.x</a:t>
                      </a:r>
                      <a:endParaRPr lang="en-US" altLang="zh-CN" sz="1200" b="0" i="0" u="none" strike="noStrike" dirty="0">
                        <a:solidFill>
                          <a:srgbClr val="C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17" marR="7617" marT="7617" marB="0" anchor="ctr">
                    <a:lnL w="6350" cap="flat" cmpd="sng" algn="ctr">
                      <a:solidFill>
                        <a:srgbClr val="66666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6666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6666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6666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39829222"/>
                  </a:ext>
                </a:extLst>
              </a:tr>
              <a:tr h="320582">
                <a:tc>
                  <a:txBody>
                    <a:bodyPr/>
                    <a:lstStyle>
                      <a:lvl1pPr marL="0" algn="l" defTabSz="1188085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593725" algn="l" defTabSz="1188085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1188085" algn="l" defTabSz="1188085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781810" algn="l" defTabSz="1188085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2375535" algn="l" defTabSz="1188085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969260" algn="l" defTabSz="1188085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3563620" algn="l" defTabSz="1188085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4157345" algn="l" defTabSz="1188085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4751070" algn="l" defTabSz="1188085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rtl="0" fontAlgn="ctr"/>
                      <a:r>
                        <a:rPr lang="zh-CN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等效卡数</a:t>
                      </a:r>
                    </a:p>
                  </a:txBody>
                  <a:tcPr marL="7617" marR="7617" marT="7617" marB="0" anchor="ctr">
                    <a:lnL w="6350" cap="flat" cmpd="sng" algn="ctr">
                      <a:solidFill>
                        <a:srgbClr val="66666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6666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6666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6666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1188085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593725" algn="l" defTabSz="1188085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1188085" algn="l" defTabSz="1188085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781810" algn="l" defTabSz="1188085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2375535" algn="l" defTabSz="1188085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969260" algn="l" defTabSz="1188085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3563620" algn="l" defTabSz="1188085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4157345" algn="l" defTabSz="1188085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4751070" algn="l" defTabSz="1188085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2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xxxx</a:t>
                      </a:r>
                      <a:endParaRPr lang="en-US" altLang="zh-CN" sz="12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17" marR="7617" marT="7617" marB="0" anchor="ctr">
                    <a:lnL w="6350" cap="flat" cmpd="sng" algn="ctr">
                      <a:solidFill>
                        <a:srgbClr val="66666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6666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6666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6666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1188085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593725" algn="l" defTabSz="1188085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1188085" algn="l" defTabSz="1188085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781810" algn="l" defTabSz="1188085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2375535" algn="l" defTabSz="1188085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969260" algn="l" defTabSz="1188085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3563620" algn="l" defTabSz="1188085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4157345" algn="l" defTabSz="1188085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4751070" algn="l" defTabSz="1188085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2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xxxx</a:t>
                      </a:r>
                      <a:endParaRPr lang="en-US" altLang="zh-CN" sz="12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17" marR="7617" marT="7617" marB="0" anchor="ctr">
                    <a:lnL w="6350" cap="flat" cmpd="sng" algn="ctr">
                      <a:solidFill>
                        <a:srgbClr val="66666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6666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6666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6666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5713658"/>
                  </a:ext>
                </a:extLst>
              </a:tr>
              <a:tr h="589871">
                <a:tc>
                  <a:txBody>
                    <a:bodyPr/>
                    <a:lstStyle>
                      <a:lvl1pPr marL="0" algn="l" defTabSz="1188085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593725" algn="l" defTabSz="1188085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1188085" algn="l" defTabSz="1188085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781810" algn="l" defTabSz="1188085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2375535" algn="l" defTabSz="1188085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969260" algn="l" defTabSz="1188085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3563620" algn="l" defTabSz="1188085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4157345" algn="l" defTabSz="1188085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4751070" algn="l" defTabSz="1188085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rtl="0" fontAlgn="ctr"/>
                      <a:r>
                        <a:rPr lang="zh-CN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对应集群算力档位</a:t>
                      </a:r>
                    </a:p>
                  </a:txBody>
                  <a:tcPr marL="7617" marR="7617" marT="7617" marB="0" anchor="ctr">
                    <a:lnL w="6350" cap="flat" cmpd="sng" algn="ctr">
                      <a:solidFill>
                        <a:srgbClr val="66666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6666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6666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6666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0B5C5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188085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593725" algn="l" defTabSz="1188085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1188085" algn="l" defTabSz="1188085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781810" algn="l" defTabSz="1188085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2375535" algn="l" defTabSz="1188085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969260" algn="l" defTabSz="1188085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3563620" algn="l" defTabSz="1188085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4157345" algn="l" defTabSz="1188085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4751070" algn="l" defTabSz="1188085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200" b="1" i="0" u="none" strike="noStrike" dirty="0" err="1">
                          <a:solidFill>
                            <a:srgbClr val="C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xE</a:t>
                      </a:r>
                      <a:endParaRPr lang="en-US" altLang="zh-CN" sz="1200" b="1" i="0" u="none" strike="noStrike" dirty="0">
                        <a:solidFill>
                          <a:srgbClr val="C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marL="0" marR="0" lvl="0" indent="0" algn="ctr" defTabSz="118732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xxxx</a:t>
                      </a:r>
                      <a:r>
                        <a:rPr lang="zh-CN" altLang="en-US" sz="1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卡</a:t>
                      </a:r>
                      <a:endParaRPr lang="en-US" altLang="zh-CN" sz="1000" b="0" i="0" u="none" strike="noStrike" kern="12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7617" marR="7617" marT="7617" marB="0" anchor="ctr">
                    <a:lnL w="6350" cap="flat" cmpd="sng" algn="ctr">
                      <a:solidFill>
                        <a:srgbClr val="66666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6666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6666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6666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0B5C5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188085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593725" algn="l" defTabSz="1188085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1188085" algn="l" defTabSz="1188085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781810" algn="l" defTabSz="1188085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2375535" algn="l" defTabSz="1188085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969260" algn="l" defTabSz="1188085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3563620" algn="l" defTabSz="1188085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4157345" algn="l" defTabSz="1188085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4751070" algn="l" defTabSz="1188085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200" b="1" i="0" u="none" strike="noStrike" dirty="0" err="1">
                          <a:solidFill>
                            <a:srgbClr val="C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xxE</a:t>
                      </a:r>
                      <a:endParaRPr lang="en-US" altLang="zh-CN" sz="1200" b="1" i="0" u="none" strike="noStrike" dirty="0">
                        <a:solidFill>
                          <a:srgbClr val="C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marL="0" marR="0" lvl="0" indent="0" algn="ctr" defTabSz="118732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xxxx</a:t>
                      </a:r>
                      <a:r>
                        <a:rPr lang="zh-CN" altLang="en-US" sz="1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卡</a:t>
                      </a:r>
                      <a:endParaRPr lang="en-US" altLang="zh-CN" sz="1000" b="0" i="0" u="none" strike="noStrike" kern="12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7617" marR="7617" marT="7617" marB="0" anchor="ctr">
                    <a:lnL w="6350" cap="flat" cmpd="sng" algn="ctr">
                      <a:solidFill>
                        <a:srgbClr val="66666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6666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6666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6666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0B5C5">
                        <a:lumMod val="20000"/>
                        <a:lumOff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3324881"/>
                  </a:ext>
                </a:extLst>
              </a:tr>
            </a:tbl>
          </a:graphicData>
        </a:graphic>
      </p:graphicFrame>
      <p:sp>
        <p:nvSpPr>
          <p:cNvPr id="35" name="矩形 34">
            <a:extLst>
              <a:ext uri="{FF2B5EF4-FFF2-40B4-BE49-F238E27FC236}">
                <a16:creationId xmlns:a16="http://schemas.microsoft.com/office/drawing/2014/main" id="{34E5C311-005A-4784-9678-7BE9A392EAC2}"/>
              </a:ext>
            </a:extLst>
          </p:cNvPr>
          <p:cNvSpPr/>
          <p:nvPr/>
        </p:nvSpPr>
        <p:spPr>
          <a:xfrm>
            <a:off x="249878" y="2666747"/>
            <a:ext cx="4333184" cy="3384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4034" fontAlgn="ctr">
              <a:defRPr/>
            </a:pPr>
            <a:r>
              <a:rPr lang="zh-CN" altLang="en-US" sz="1599" b="1" kern="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模型发展驱动</a:t>
            </a:r>
            <a:endParaRPr lang="zh-CN" altLang="en-US" sz="1599" b="1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C5BD6C1B-5050-4DF3-96EC-082531886199}"/>
              </a:ext>
            </a:extLst>
          </p:cNvPr>
          <p:cNvSpPr/>
          <p:nvPr/>
        </p:nvSpPr>
        <p:spPr>
          <a:xfrm>
            <a:off x="1891085" y="1831749"/>
            <a:ext cx="1210116" cy="498916"/>
          </a:xfrm>
          <a:prstGeom prst="rect">
            <a:avLst/>
          </a:prstGeom>
          <a:solidFill>
            <a:schemeClr val="tx2"/>
          </a:solidFill>
        </p:spPr>
        <p:txBody>
          <a:bodyPr wrap="none">
            <a:spAutoFit/>
          </a:bodyPr>
          <a:lstStyle/>
          <a:p>
            <a:pPr algn="ctr" defTabSz="914112">
              <a:lnSpc>
                <a:spcPct val="150000"/>
              </a:lnSpc>
              <a:defRPr/>
            </a:pPr>
            <a:r>
              <a:rPr lang="zh-CN" altLang="en-US" sz="1999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集群规模</a:t>
            </a:r>
            <a:endParaRPr lang="en-US" altLang="zh-CN" sz="1999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圆角矩形 78">
            <a:extLst>
              <a:ext uri="{FF2B5EF4-FFF2-40B4-BE49-F238E27FC236}">
                <a16:creationId xmlns:a16="http://schemas.microsoft.com/office/drawing/2014/main" id="{C26732DE-C974-4D29-88B3-14B3BFA1C699}"/>
              </a:ext>
            </a:extLst>
          </p:cNvPr>
          <p:cNvSpPr/>
          <p:nvPr/>
        </p:nvSpPr>
        <p:spPr>
          <a:xfrm>
            <a:off x="4734762" y="2064405"/>
            <a:ext cx="7129418" cy="4208882"/>
          </a:xfrm>
          <a:prstGeom prst="roundRect">
            <a:avLst>
              <a:gd name="adj" fmla="val 0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>
              <a:defRPr/>
            </a:pPr>
            <a:endParaRPr lang="zh-CN" altLang="en-US" sz="1799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24E22FAA-AAFA-4D3C-B435-336A49B2C366}"/>
              </a:ext>
            </a:extLst>
          </p:cNvPr>
          <p:cNvSpPr/>
          <p:nvPr/>
        </p:nvSpPr>
        <p:spPr>
          <a:xfrm>
            <a:off x="4793071" y="2731349"/>
            <a:ext cx="2908998" cy="3384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12">
              <a:spcAft>
                <a:spcPts val="300"/>
              </a:spcAft>
              <a:defRPr/>
            </a:pPr>
            <a:r>
              <a:rPr lang="zh-CN" altLang="en-US" sz="1599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模型算力利用率（</a:t>
            </a:r>
            <a:r>
              <a:rPr lang="en-US" altLang="zh-CN" sz="1599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MFU</a:t>
            </a:r>
            <a:r>
              <a:rPr lang="zh-CN" altLang="en-US" sz="1599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D251B951-D4BD-444F-BF17-F776DD804BAB}"/>
              </a:ext>
            </a:extLst>
          </p:cNvPr>
          <p:cNvSpPr/>
          <p:nvPr/>
        </p:nvSpPr>
        <p:spPr>
          <a:xfrm>
            <a:off x="4804712" y="4056356"/>
            <a:ext cx="2885718" cy="3384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034">
              <a:spcAft>
                <a:spcPts val="300"/>
              </a:spcAft>
              <a:defRPr/>
            </a:pPr>
            <a:r>
              <a:rPr lang="zh-CN" altLang="en-US" sz="1599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万卡集群线性度</a:t>
            </a: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DA099543-A733-44E6-A763-71E2BA6FAF48}"/>
              </a:ext>
            </a:extLst>
          </p:cNvPr>
          <p:cNvSpPr/>
          <p:nvPr/>
        </p:nvSpPr>
        <p:spPr>
          <a:xfrm>
            <a:off x="5038813" y="5556958"/>
            <a:ext cx="2417519" cy="3076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034">
              <a:spcAft>
                <a:spcPts val="300"/>
              </a:spcAft>
              <a:defRPr/>
            </a:pPr>
            <a:r>
              <a:rPr lang="zh-CN" altLang="en-US" sz="1399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故障恢复时间（</a:t>
            </a:r>
            <a:r>
              <a:rPr lang="en-US" altLang="zh-CN" sz="1399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MTTR</a:t>
            </a:r>
            <a:r>
              <a:rPr lang="zh-CN" altLang="en-US" sz="1399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68F84093-49C9-4ECF-A981-FF848D9F1B72}"/>
              </a:ext>
            </a:extLst>
          </p:cNvPr>
          <p:cNvSpPr txBox="1"/>
          <p:nvPr/>
        </p:nvSpPr>
        <p:spPr>
          <a:xfrm>
            <a:off x="5042246" y="2258447"/>
            <a:ext cx="6676081" cy="45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3668">
              <a:lnSpc>
                <a:spcPct val="150000"/>
              </a:lnSpc>
              <a:defRPr/>
            </a:pPr>
            <a:r>
              <a:rPr lang="zh-CN" altLang="en-US" sz="1799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计算效率 </a:t>
            </a:r>
            <a:r>
              <a:rPr lang="en-US" altLang="zh-CN" sz="1799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 </a:t>
            </a:r>
            <a:r>
              <a:rPr lang="zh-CN" altLang="en-US" sz="1799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单机执行最优 </a:t>
            </a:r>
            <a:r>
              <a:rPr lang="en-US" altLang="zh-CN" sz="1799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799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集群并行最优 </a:t>
            </a:r>
            <a:r>
              <a:rPr lang="en-US" altLang="zh-CN" sz="1799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799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中断时间最短</a:t>
            </a:r>
            <a:endParaRPr lang="zh-CN" altLang="en-US" sz="1999" b="1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1ED7EABE-EB86-4568-92BF-25AEF4C502EF}"/>
              </a:ext>
            </a:extLst>
          </p:cNvPr>
          <p:cNvSpPr/>
          <p:nvPr/>
        </p:nvSpPr>
        <p:spPr>
          <a:xfrm>
            <a:off x="7422258" y="2668481"/>
            <a:ext cx="4502144" cy="12332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636" indent="-285636" defTabSz="914400">
              <a:lnSpc>
                <a:spcPct val="150000"/>
              </a:lnSpc>
              <a:spcAft>
                <a:spcPts val="300"/>
              </a:spcAft>
              <a:buFont typeface="Wingdings" panose="05000000000000000000" pitchFamily="2" charset="2"/>
              <a:buChar char="n"/>
              <a:defRPr/>
            </a:pPr>
            <a:r>
              <a:rPr lang="zh-CN" altLang="en-US" sz="1599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算的更快：</a:t>
            </a:r>
            <a:r>
              <a:rPr lang="zh-CN" altLang="en-US" sz="1599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提升算子、算法效率</a:t>
            </a:r>
            <a:endParaRPr lang="en-US" altLang="zh-CN" sz="1599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636" indent="-285636" defTabSz="914400">
              <a:lnSpc>
                <a:spcPct val="150000"/>
              </a:lnSpc>
              <a:spcAft>
                <a:spcPts val="300"/>
              </a:spcAft>
              <a:buFont typeface="Wingdings" panose="05000000000000000000" pitchFamily="2" charset="2"/>
              <a:buChar char="n"/>
              <a:defRPr/>
            </a:pPr>
            <a:r>
              <a:rPr lang="zh-CN" altLang="en-US" sz="1599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算的更省：</a:t>
            </a:r>
            <a:r>
              <a:rPr lang="zh-CN" altLang="en-US" sz="1599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降低调度和计算开销</a:t>
            </a:r>
            <a:endParaRPr lang="en-US" altLang="zh-CN" sz="1599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636" indent="-285636" defTabSz="914400">
              <a:lnSpc>
                <a:spcPct val="150000"/>
              </a:lnSpc>
              <a:spcAft>
                <a:spcPts val="300"/>
              </a:spcAft>
              <a:buFont typeface="Wingdings" panose="05000000000000000000" pitchFamily="2" charset="2"/>
              <a:buChar char="n"/>
              <a:defRPr/>
            </a:pPr>
            <a:r>
              <a:rPr lang="zh-CN" altLang="en-US" sz="1599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运的高效：</a:t>
            </a:r>
            <a:r>
              <a:rPr lang="zh-CN" altLang="en-US" sz="1599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提升参数交换带宽和网络利用率</a:t>
            </a:r>
            <a:endParaRPr lang="en-US" altLang="zh-CN" sz="1599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84A2C1D1-001A-417B-A905-06B12F4147D6}"/>
              </a:ext>
            </a:extLst>
          </p:cNvPr>
          <p:cNvSpPr/>
          <p:nvPr/>
        </p:nvSpPr>
        <p:spPr>
          <a:xfrm>
            <a:off x="7422259" y="5417853"/>
            <a:ext cx="4329009" cy="8256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636" indent="-285636" defTabSz="914400">
              <a:lnSpc>
                <a:spcPct val="150000"/>
              </a:lnSpc>
              <a:spcAft>
                <a:spcPts val="300"/>
              </a:spcAft>
              <a:buFont typeface="Wingdings" panose="05000000000000000000" pitchFamily="2" charset="2"/>
              <a:buChar char="n"/>
              <a:defRPr/>
            </a:pPr>
            <a:r>
              <a:rPr lang="zh-CN" altLang="en-US" sz="1599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少出故障：</a:t>
            </a:r>
            <a:r>
              <a:rPr lang="zh-CN" altLang="en-US" sz="1599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硬件高可靠、训前压测检查</a:t>
            </a:r>
            <a:endParaRPr lang="en-US" altLang="zh-CN" sz="1599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636" indent="-285636" defTabSz="914400">
              <a:lnSpc>
                <a:spcPct val="150000"/>
              </a:lnSpc>
              <a:spcAft>
                <a:spcPts val="300"/>
              </a:spcAft>
              <a:buFont typeface="Wingdings" panose="05000000000000000000" pitchFamily="2" charset="2"/>
              <a:buChar char="n"/>
              <a:defRPr/>
            </a:pPr>
            <a:r>
              <a:rPr lang="zh-CN" altLang="en-US" sz="1599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快速恢复：</a:t>
            </a:r>
            <a:r>
              <a:rPr lang="zh-CN" altLang="en-US" sz="1599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断点续训，快速定界</a:t>
            </a:r>
            <a:r>
              <a:rPr lang="en-US" altLang="zh-CN" sz="1599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1599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快换快修</a:t>
            </a:r>
            <a:endParaRPr lang="en-US" altLang="zh-CN" sz="1599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60C3BF40-45B1-4BBF-8B6F-3117B63777E3}"/>
              </a:ext>
            </a:extLst>
          </p:cNvPr>
          <p:cNvSpPr/>
          <p:nvPr/>
        </p:nvSpPr>
        <p:spPr>
          <a:xfrm>
            <a:off x="7422259" y="3934355"/>
            <a:ext cx="4329009" cy="1440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636" indent="-285636" defTabSz="914400">
              <a:lnSpc>
                <a:spcPct val="150000"/>
              </a:lnSpc>
              <a:spcAft>
                <a:spcPts val="300"/>
              </a:spcAft>
              <a:buFont typeface="Wingdings" panose="05000000000000000000" pitchFamily="2" charset="2"/>
              <a:buChar char="n"/>
              <a:defRPr/>
            </a:pPr>
            <a:r>
              <a:rPr lang="zh-CN" altLang="en-US" sz="1599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高效并行：</a:t>
            </a:r>
            <a:r>
              <a:rPr lang="zh-CN" altLang="en-US" sz="1599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架构亲和的模型切分策略</a:t>
            </a:r>
            <a:endParaRPr lang="en-US" altLang="zh-CN" sz="1599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636" indent="-285636" defTabSz="914400">
              <a:lnSpc>
                <a:spcPct val="150000"/>
              </a:lnSpc>
              <a:spcAft>
                <a:spcPts val="300"/>
              </a:spcAft>
              <a:buFont typeface="Wingdings" panose="05000000000000000000" pitchFamily="2" charset="2"/>
              <a:buChar char="n"/>
              <a:defRPr/>
            </a:pPr>
            <a:r>
              <a:rPr lang="zh-CN" altLang="en-US" sz="1599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高效通信：</a:t>
            </a:r>
            <a:endParaRPr lang="en-US" altLang="zh-CN" sz="1599" b="1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36360" lvl="1" indent="-269767" defTabSz="914400">
              <a:lnSpc>
                <a:spcPct val="120000"/>
              </a:lnSpc>
              <a:spcAft>
                <a:spcPts val="300"/>
              </a:spcAft>
              <a:buFont typeface="Wingdings" panose="05000000000000000000" pitchFamily="2" charset="2"/>
              <a:buChar char="ü"/>
              <a:defRPr/>
            </a:pPr>
            <a:r>
              <a:rPr lang="zh-CN" altLang="en-US" sz="1399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增大参数面热点通信带宽和覆盖范围</a:t>
            </a:r>
            <a:endParaRPr lang="en-US" altLang="zh-CN" sz="1399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36360" lvl="1" indent="-269767" defTabSz="914400">
              <a:lnSpc>
                <a:spcPct val="120000"/>
              </a:lnSpc>
              <a:spcAft>
                <a:spcPts val="300"/>
              </a:spcAft>
              <a:buFont typeface="Wingdings" panose="05000000000000000000" pitchFamily="2" charset="2"/>
              <a:buChar char="ü"/>
              <a:defRPr/>
            </a:pPr>
            <a:r>
              <a:rPr lang="zh-CN" altLang="en-US" sz="1399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降低冲突，持续提升网络利用率</a:t>
            </a:r>
            <a:endParaRPr lang="en-US" altLang="zh-CN" sz="1399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7C124EC9-B999-4E96-B677-3F8E4793EB3B}"/>
              </a:ext>
            </a:extLst>
          </p:cNvPr>
          <p:cNvSpPr/>
          <p:nvPr/>
        </p:nvSpPr>
        <p:spPr>
          <a:xfrm>
            <a:off x="7822305" y="1818904"/>
            <a:ext cx="1210116" cy="498916"/>
          </a:xfrm>
          <a:prstGeom prst="rect">
            <a:avLst/>
          </a:prstGeom>
          <a:solidFill>
            <a:schemeClr val="tx2"/>
          </a:solidFill>
        </p:spPr>
        <p:txBody>
          <a:bodyPr wrap="none">
            <a:spAutoFit/>
          </a:bodyPr>
          <a:lstStyle/>
          <a:p>
            <a:pPr algn="ctr" defTabSz="914112">
              <a:lnSpc>
                <a:spcPct val="150000"/>
              </a:lnSpc>
              <a:defRPr/>
            </a:pPr>
            <a:r>
              <a:rPr lang="zh-CN" altLang="en-US" sz="1999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计算效率</a:t>
            </a:r>
            <a:endParaRPr lang="en-US" altLang="zh-CN" sz="1999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33" name="表格 32">
            <a:extLst>
              <a:ext uri="{FF2B5EF4-FFF2-40B4-BE49-F238E27FC236}">
                <a16:creationId xmlns:a16="http://schemas.microsoft.com/office/drawing/2014/main" id="{4EB139D9-3694-45A9-A3BE-80DC6ED8E073}"/>
              </a:ext>
            </a:extLst>
          </p:cNvPr>
          <p:cNvGraphicFramePr>
            <a:graphicFrameLocks noGrp="1"/>
          </p:cNvGraphicFramePr>
          <p:nvPr/>
        </p:nvGraphicFramePr>
        <p:xfrm>
          <a:off x="8951968" y="11106"/>
          <a:ext cx="3239961" cy="239231"/>
        </p:xfrm>
        <a:graphic>
          <a:graphicData uri="http://schemas.openxmlformats.org/drawingml/2006/table">
            <a:tbl>
              <a:tblPr firstRow="1" bandRow="1"/>
              <a:tblGrid>
                <a:gridCol w="779237">
                  <a:extLst>
                    <a:ext uri="{9D8B030D-6E8A-4147-A177-3AD203B41FA5}">
                      <a16:colId xmlns:a16="http://schemas.microsoft.com/office/drawing/2014/main" val="2976551844"/>
                    </a:ext>
                  </a:extLst>
                </a:gridCol>
                <a:gridCol w="779237">
                  <a:extLst>
                    <a:ext uri="{9D8B030D-6E8A-4147-A177-3AD203B41FA5}">
                      <a16:colId xmlns:a16="http://schemas.microsoft.com/office/drawing/2014/main" val="602428761"/>
                    </a:ext>
                  </a:extLst>
                </a:gridCol>
                <a:gridCol w="857341">
                  <a:extLst>
                    <a:ext uri="{9D8B030D-6E8A-4147-A177-3AD203B41FA5}">
                      <a16:colId xmlns:a16="http://schemas.microsoft.com/office/drawing/2014/main" val="1209602728"/>
                    </a:ext>
                  </a:extLst>
                </a:gridCol>
                <a:gridCol w="824146">
                  <a:extLst>
                    <a:ext uri="{9D8B030D-6E8A-4147-A177-3AD203B41FA5}">
                      <a16:colId xmlns:a16="http://schemas.microsoft.com/office/drawing/2014/main" val="335595839"/>
                    </a:ext>
                  </a:extLst>
                </a:gridCol>
              </a:tblGrid>
              <a:tr h="239231">
                <a:tc>
                  <a:txBody>
                    <a:bodyPr/>
                    <a:lstStyle>
                      <a:lvl1pPr marL="0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1pPr>
                      <a:lvl2pPr marL="593900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2pPr>
                      <a:lvl3pPr marL="1187798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3pPr>
                      <a:lvl4pPr marL="1781699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4pPr>
                      <a:lvl5pPr marL="2375598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5pPr>
                      <a:lvl6pPr marL="2969497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6pPr>
                      <a:lvl7pPr marL="3563396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7pPr>
                      <a:lvl8pPr marL="4157297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8pPr>
                      <a:lvl9pPr marL="4751195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9pPr>
                    </a:lstStyle>
                    <a:p>
                      <a:pPr marL="0" algn="ctr" defTabSz="1187323" rtl="0" eaLnBrk="1" latinLnBrk="0" hangingPunct="1"/>
                      <a:r>
                        <a:rPr lang="zh-CN" altLang="en-US" sz="900" b="1" kern="1200" dirty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挑战</a:t>
                      </a:r>
                      <a:r>
                        <a:rPr lang="en-US" altLang="zh-CN" sz="900" b="1" kern="1200" dirty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/</a:t>
                      </a:r>
                      <a:r>
                        <a:rPr lang="zh-CN" altLang="en-US" sz="900" b="1" kern="1200" dirty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架构</a:t>
                      </a:r>
                    </a:p>
                  </a:txBody>
                  <a:tcPr marL="91404" marR="91404" marT="45702" marB="45702">
                    <a:lnL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1pPr>
                      <a:lvl2pPr marL="593662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2pPr>
                      <a:lvl3pPr marL="1187323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3pPr>
                      <a:lvl4pPr marL="1780986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4pPr>
                      <a:lvl5pPr marL="2374648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5pPr>
                      <a:lvl6pPr marL="2968309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6pPr>
                      <a:lvl7pPr marL="3561971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7pPr>
                      <a:lvl8pPr marL="4155634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8pPr>
                      <a:lvl9pPr marL="4749295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9pPr>
                    </a:lstStyle>
                    <a:p>
                      <a:pPr marL="0" algn="ctr" defTabSz="1187323" rtl="0" eaLnBrk="1" latinLnBrk="0" hangingPunct="1"/>
                      <a:r>
                        <a:rPr lang="en-US" altLang="zh-CN" sz="9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L0/L1</a:t>
                      </a:r>
                      <a:r>
                        <a:rPr lang="zh-CN" altLang="en-US" sz="9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机房</a:t>
                      </a:r>
                    </a:p>
                  </a:txBody>
                  <a:tcPr marL="91404" marR="91404" marT="45702" marB="45702">
                    <a:lnL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F4F6"/>
                    </a:solidFill>
                  </a:tcPr>
                </a:tc>
                <a:tc>
                  <a:txBody>
                    <a:bodyPr/>
                    <a:lstStyle>
                      <a:lvl1pPr marL="0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1pPr>
                      <a:lvl2pPr marL="593662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2pPr>
                      <a:lvl3pPr marL="1187323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3pPr>
                      <a:lvl4pPr marL="1780986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4pPr>
                      <a:lvl5pPr marL="2374648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5pPr>
                      <a:lvl6pPr marL="2968309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6pPr>
                      <a:lvl7pPr marL="3561971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7pPr>
                      <a:lvl8pPr marL="4155634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8pPr>
                      <a:lvl9pPr marL="4749295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9pPr>
                    </a:lstStyle>
                    <a:p>
                      <a:pPr marL="0" algn="ctr" defTabSz="1187323" rtl="0" eaLnBrk="1" latinLnBrk="0" hangingPunct="1"/>
                      <a:r>
                        <a:rPr lang="en-US" altLang="zh-CN" sz="9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L2</a:t>
                      </a:r>
                      <a:r>
                        <a:rPr lang="zh-CN" altLang="en-US" sz="9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算力底座</a:t>
                      </a:r>
                    </a:p>
                  </a:txBody>
                  <a:tcPr marL="91404" marR="91404" marT="45702" marB="45702">
                    <a:lnL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F4F6"/>
                    </a:solidFill>
                  </a:tcPr>
                </a:tc>
                <a:tc>
                  <a:txBody>
                    <a:bodyPr/>
                    <a:lstStyle>
                      <a:lvl1pPr marL="0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1pPr>
                      <a:lvl2pPr marL="593662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2pPr>
                      <a:lvl3pPr marL="1187323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3pPr>
                      <a:lvl4pPr marL="1780986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4pPr>
                      <a:lvl5pPr marL="2374648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5pPr>
                      <a:lvl6pPr marL="2968309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6pPr>
                      <a:lvl7pPr marL="3561971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7pPr>
                      <a:lvl8pPr marL="4155634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8pPr>
                      <a:lvl9pPr marL="4749295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9pPr>
                    </a:lstStyle>
                    <a:p>
                      <a:pPr marL="0" algn="ctr" defTabSz="1187323" rtl="0" eaLnBrk="1" latinLnBrk="0" hangingPunct="1"/>
                      <a:r>
                        <a:rPr lang="en-US" altLang="zh-CN" sz="9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L3</a:t>
                      </a:r>
                      <a:r>
                        <a:rPr lang="zh-CN" altLang="en-US" sz="9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智算使能</a:t>
                      </a:r>
                    </a:p>
                  </a:txBody>
                  <a:tcPr marL="91404" marR="91404" marT="45702" marB="45702">
                    <a:lnL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F4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19452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619273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矩形 65">
            <a:extLst>
              <a:ext uri="{FF2B5EF4-FFF2-40B4-BE49-F238E27FC236}">
                <a16:creationId xmlns:a16="http://schemas.microsoft.com/office/drawing/2014/main" id="{50342A47-3847-4D9F-9C41-C6AD35F013AB}"/>
              </a:ext>
            </a:extLst>
          </p:cNvPr>
          <p:cNvSpPr/>
          <p:nvPr/>
        </p:nvSpPr>
        <p:spPr>
          <a:xfrm>
            <a:off x="4155999" y="3316307"/>
            <a:ext cx="3785996" cy="3091888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rgbClr val="666666">
                <a:lumMod val="40000"/>
                <a:lumOff val="60000"/>
              </a:srgb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347" tIns="45673" rIns="91347" bIns="4567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457200" lvl="1" defTabSz="914400">
              <a:defRPr/>
            </a:pPr>
            <a:endParaRPr lang="en-US" altLang="zh-CN" sz="1600" dirty="0">
              <a:solidFill>
                <a:srgbClr val="1D1D1A"/>
              </a:solidFill>
              <a:latin typeface="Calibri" panose="020F0502020204030204"/>
              <a:ea typeface="等线" panose="02010600030101010101" pitchFamily="2" charset="-122"/>
            </a:endParaRPr>
          </a:p>
          <a:p>
            <a:pPr algn="ctr" defTabSz="913485">
              <a:defRPr/>
            </a:pPr>
            <a:endParaRPr lang="en-US" altLang="zh-CN" sz="1600" kern="0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ECA73E53-C6A1-4990-855C-8E22E9E2FAD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9069" y="230191"/>
            <a:ext cx="12058625" cy="534342"/>
          </a:xfrm>
          <a:prstGeom prst="rect">
            <a:avLst/>
          </a:prstGeom>
        </p:spPr>
        <p:txBody>
          <a:bodyPr anchor="ctr"/>
          <a:lstStyle/>
          <a:p>
            <a:r>
              <a:rPr lang="en-US" altLang="zh-CN" sz="2399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lang="zh-CN" altLang="en-US" sz="2399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智算集群设计主线：</a:t>
            </a:r>
            <a:r>
              <a:rPr lang="zh-CN" altLang="en-US" sz="2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将整集群作为一台计算机来设计</a:t>
            </a:r>
            <a:r>
              <a:rPr lang="en-US" altLang="zh-CN" sz="1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(DC as a</a:t>
            </a:r>
            <a:r>
              <a:rPr lang="zh-CN" altLang="en-US" sz="1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Computer)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sz="2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以实现大模型负载亲和</a:t>
            </a: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792950F7-0839-4BC5-AD19-FE70B689EA65}"/>
              </a:ext>
            </a:extLst>
          </p:cNvPr>
          <p:cNvGrpSpPr/>
          <p:nvPr/>
        </p:nvGrpSpPr>
        <p:grpSpPr>
          <a:xfrm>
            <a:off x="808084" y="1487936"/>
            <a:ext cx="11009400" cy="899369"/>
            <a:chOff x="1560503" y="1331740"/>
            <a:chExt cx="9761083" cy="901977"/>
          </a:xfrm>
        </p:grpSpPr>
        <p:sp>
          <p:nvSpPr>
            <p:cNvPr id="12" name="直角三角形 11">
              <a:extLst>
                <a:ext uri="{FF2B5EF4-FFF2-40B4-BE49-F238E27FC236}">
                  <a16:creationId xmlns:a16="http://schemas.microsoft.com/office/drawing/2014/main" id="{971B94FB-166D-4DA8-A505-68ED3876EA5F}"/>
                </a:ext>
              </a:extLst>
            </p:cNvPr>
            <p:cNvSpPr/>
            <p:nvPr/>
          </p:nvSpPr>
          <p:spPr>
            <a:xfrm>
              <a:off x="1560503" y="1354600"/>
              <a:ext cx="2706503" cy="879117"/>
            </a:xfrm>
            <a:custGeom>
              <a:avLst/>
              <a:gdLst>
                <a:gd name="connsiteX0" fmla="*/ 0 w 1152128"/>
                <a:gd name="connsiteY0" fmla="*/ 436439 h 436439"/>
                <a:gd name="connsiteX1" fmla="*/ 0 w 1152128"/>
                <a:gd name="connsiteY1" fmla="*/ 0 h 436439"/>
                <a:gd name="connsiteX2" fmla="*/ 1152128 w 1152128"/>
                <a:gd name="connsiteY2" fmla="*/ 436439 h 436439"/>
                <a:gd name="connsiteX3" fmla="*/ 0 w 1152128"/>
                <a:gd name="connsiteY3" fmla="*/ 436439 h 436439"/>
                <a:gd name="connsiteX0" fmla="*/ 0 w 2225040"/>
                <a:gd name="connsiteY0" fmla="*/ 619319 h 619319"/>
                <a:gd name="connsiteX1" fmla="*/ 2225040 w 2225040"/>
                <a:gd name="connsiteY1" fmla="*/ 0 h 619319"/>
                <a:gd name="connsiteX2" fmla="*/ 1152128 w 2225040"/>
                <a:gd name="connsiteY2" fmla="*/ 619319 h 619319"/>
                <a:gd name="connsiteX3" fmla="*/ 0 w 2225040"/>
                <a:gd name="connsiteY3" fmla="*/ 619319 h 619319"/>
                <a:gd name="connsiteX0" fmla="*/ 0 w 2302884"/>
                <a:gd name="connsiteY0" fmla="*/ 779339 h 779339"/>
                <a:gd name="connsiteX1" fmla="*/ 2302884 w 2302884"/>
                <a:gd name="connsiteY1" fmla="*/ 0 h 779339"/>
                <a:gd name="connsiteX2" fmla="*/ 1152128 w 2302884"/>
                <a:gd name="connsiteY2" fmla="*/ 779339 h 779339"/>
                <a:gd name="connsiteX3" fmla="*/ 0 w 2302884"/>
                <a:gd name="connsiteY3" fmla="*/ 779339 h 779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2884" h="779339">
                  <a:moveTo>
                    <a:pt x="0" y="779339"/>
                  </a:moveTo>
                  <a:lnTo>
                    <a:pt x="2302884" y="0"/>
                  </a:lnTo>
                  <a:lnTo>
                    <a:pt x="1152128" y="779339"/>
                  </a:lnTo>
                  <a:lnTo>
                    <a:pt x="0" y="779339"/>
                  </a:lnTo>
                  <a:close/>
                </a:path>
              </a:pathLst>
            </a:custGeom>
            <a:solidFill>
              <a:schemeClr val="tx2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851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799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3" name="直角三角形 11">
              <a:extLst>
                <a:ext uri="{FF2B5EF4-FFF2-40B4-BE49-F238E27FC236}">
                  <a16:creationId xmlns:a16="http://schemas.microsoft.com/office/drawing/2014/main" id="{5878177B-675B-4A11-BAB9-526DDD09B7E6}"/>
                </a:ext>
              </a:extLst>
            </p:cNvPr>
            <p:cNvSpPr/>
            <p:nvPr/>
          </p:nvSpPr>
          <p:spPr>
            <a:xfrm flipH="1">
              <a:off x="7739596" y="1360470"/>
              <a:ext cx="3581990" cy="849292"/>
            </a:xfrm>
            <a:custGeom>
              <a:avLst/>
              <a:gdLst>
                <a:gd name="connsiteX0" fmla="*/ 0 w 1152128"/>
                <a:gd name="connsiteY0" fmla="*/ 436439 h 436439"/>
                <a:gd name="connsiteX1" fmla="*/ 0 w 1152128"/>
                <a:gd name="connsiteY1" fmla="*/ 0 h 436439"/>
                <a:gd name="connsiteX2" fmla="*/ 1152128 w 1152128"/>
                <a:gd name="connsiteY2" fmla="*/ 436439 h 436439"/>
                <a:gd name="connsiteX3" fmla="*/ 0 w 1152128"/>
                <a:gd name="connsiteY3" fmla="*/ 436439 h 436439"/>
                <a:gd name="connsiteX0" fmla="*/ 0 w 2225040"/>
                <a:gd name="connsiteY0" fmla="*/ 619319 h 619319"/>
                <a:gd name="connsiteX1" fmla="*/ 2225040 w 2225040"/>
                <a:gd name="connsiteY1" fmla="*/ 0 h 619319"/>
                <a:gd name="connsiteX2" fmla="*/ 1152128 w 2225040"/>
                <a:gd name="connsiteY2" fmla="*/ 619319 h 619319"/>
                <a:gd name="connsiteX3" fmla="*/ 0 w 2225040"/>
                <a:gd name="connsiteY3" fmla="*/ 619319 h 619319"/>
                <a:gd name="connsiteX0" fmla="*/ 0 w 2302884"/>
                <a:gd name="connsiteY0" fmla="*/ 779339 h 779339"/>
                <a:gd name="connsiteX1" fmla="*/ 2302884 w 2302884"/>
                <a:gd name="connsiteY1" fmla="*/ 0 h 779339"/>
                <a:gd name="connsiteX2" fmla="*/ 1152128 w 2302884"/>
                <a:gd name="connsiteY2" fmla="*/ 779339 h 779339"/>
                <a:gd name="connsiteX3" fmla="*/ 0 w 2302884"/>
                <a:gd name="connsiteY3" fmla="*/ 779339 h 779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2884" h="779339">
                  <a:moveTo>
                    <a:pt x="0" y="779339"/>
                  </a:moveTo>
                  <a:lnTo>
                    <a:pt x="2302884" y="0"/>
                  </a:lnTo>
                  <a:lnTo>
                    <a:pt x="1152128" y="779339"/>
                  </a:lnTo>
                  <a:lnTo>
                    <a:pt x="0" y="779339"/>
                  </a:lnTo>
                  <a:close/>
                </a:path>
              </a:pathLst>
            </a:custGeom>
            <a:solidFill>
              <a:schemeClr val="tx2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851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799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5" name="直角三角形 11">
              <a:extLst>
                <a:ext uri="{FF2B5EF4-FFF2-40B4-BE49-F238E27FC236}">
                  <a16:creationId xmlns:a16="http://schemas.microsoft.com/office/drawing/2014/main" id="{87DE568D-E4CA-4EC9-B956-EB7EF20107D6}"/>
                </a:ext>
              </a:extLst>
            </p:cNvPr>
            <p:cNvSpPr/>
            <p:nvPr/>
          </p:nvSpPr>
          <p:spPr>
            <a:xfrm>
              <a:off x="4788883" y="1331740"/>
              <a:ext cx="2503800" cy="878021"/>
            </a:xfrm>
            <a:custGeom>
              <a:avLst/>
              <a:gdLst>
                <a:gd name="connsiteX0" fmla="*/ 0 w 1152128"/>
                <a:gd name="connsiteY0" fmla="*/ 436439 h 436439"/>
                <a:gd name="connsiteX1" fmla="*/ 0 w 1152128"/>
                <a:gd name="connsiteY1" fmla="*/ 0 h 436439"/>
                <a:gd name="connsiteX2" fmla="*/ 1152128 w 1152128"/>
                <a:gd name="connsiteY2" fmla="*/ 436439 h 436439"/>
                <a:gd name="connsiteX3" fmla="*/ 0 w 1152128"/>
                <a:gd name="connsiteY3" fmla="*/ 436439 h 436439"/>
                <a:gd name="connsiteX0" fmla="*/ 0 w 2225040"/>
                <a:gd name="connsiteY0" fmla="*/ 619319 h 619319"/>
                <a:gd name="connsiteX1" fmla="*/ 2225040 w 2225040"/>
                <a:gd name="connsiteY1" fmla="*/ 0 h 619319"/>
                <a:gd name="connsiteX2" fmla="*/ 1152128 w 2225040"/>
                <a:gd name="connsiteY2" fmla="*/ 619319 h 619319"/>
                <a:gd name="connsiteX3" fmla="*/ 0 w 2225040"/>
                <a:gd name="connsiteY3" fmla="*/ 619319 h 619319"/>
                <a:gd name="connsiteX0" fmla="*/ 0 w 2302884"/>
                <a:gd name="connsiteY0" fmla="*/ 779339 h 779339"/>
                <a:gd name="connsiteX1" fmla="*/ 2302884 w 2302884"/>
                <a:gd name="connsiteY1" fmla="*/ 0 h 779339"/>
                <a:gd name="connsiteX2" fmla="*/ 1152128 w 2302884"/>
                <a:gd name="connsiteY2" fmla="*/ 779339 h 779339"/>
                <a:gd name="connsiteX3" fmla="*/ 0 w 2302884"/>
                <a:gd name="connsiteY3" fmla="*/ 779339 h 779339"/>
                <a:gd name="connsiteX0" fmla="*/ 0 w 1152128"/>
                <a:gd name="connsiteY0" fmla="*/ 744615 h 744615"/>
                <a:gd name="connsiteX1" fmla="*/ 666390 w 1152128"/>
                <a:gd name="connsiteY1" fmla="*/ 0 h 744615"/>
                <a:gd name="connsiteX2" fmla="*/ 1152128 w 1152128"/>
                <a:gd name="connsiteY2" fmla="*/ 744615 h 744615"/>
                <a:gd name="connsiteX3" fmla="*/ 0 w 1152128"/>
                <a:gd name="connsiteY3" fmla="*/ 744615 h 744615"/>
                <a:gd name="connsiteX0" fmla="*/ 0 w 1152128"/>
                <a:gd name="connsiteY0" fmla="*/ 744615 h 744615"/>
                <a:gd name="connsiteX1" fmla="*/ 543416 w 1152128"/>
                <a:gd name="connsiteY1" fmla="*/ 0 h 744615"/>
                <a:gd name="connsiteX2" fmla="*/ 1152128 w 1152128"/>
                <a:gd name="connsiteY2" fmla="*/ 744615 h 744615"/>
                <a:gd name="connsiteX3" fmla="*/ 0 w 1152128"/>
                <a:gd name="connsiteY3" fmla="*/ 744615 h 744615"/>
                <a:gd name="connsiteX0" fmla="*/ 0 w 1152128"/>
                <a:gd name="connsiteY0" fmla="*/ 744615 h 744615"/>
                <a:gd name="connsiteX1" fmla="*/ 543416 w 1152128"/>
                <a:gd name="connsiteY1" fmla="*/ 0 h 744615"/>
                <a:gd name="connsiteX2" fmla="*/ 664587 w 1152128"/>
                <a:gd name="connsiteY2" fmla="*/ 17685 h 744615"/>
                <a:gd name="connsiteX3" fmla="*/ 1152128 w 1152128"/>
                <a:gd name="connsiteY3" fmla="*/ 744615 h 744615"/>
                <a:gd name="connsiteX4" fmla="*/ 0 w 1152128"/>
                <a:gd name="connsiteY4" fmla="*/ 744615 h 744615"/>
                <a:gd name="connsiteX0" fmla="*/ 0 w 1152128"/>
                <a:gd name="connsiteY0" fmla="*/ 740891 h 740891"/>
                <a:gd name="connsiteX1" fmla="*/ 454004 w 1152128"/>
                <a:gd name="connsiteY1" fmla="*/ 0 h 740891"/>
                <a:gd name="connsiteX2" fmla="*/ 664587 w 1152128"/>
                <a:gd name="connsiteY2" fmla="*/ 13961 h 740891"/>
                <a:gd name="connsiteX3" fmla="*/ 1152128 w 1152128"/>
                <a:gd name="connsiteY3" fmla="*/ 740891 h 740891"/>
                <a:gd name="connsiteX4" fmla="*/ 0 w 1152128"/>
                <a:gd name="connsiteY4" fmla="*/ 740891 h 740891"/>
                <a:gd name="connsiteX0" fmla="*/ 0 w 1152128"/>
                <a:gd name="connsiteY0" fmla="*/ 740891 h 740891"/>
                <a:gd name="connsiteX1" fmla="*/ 454004 w 1152128"/>
                <a:gd name="connsiteY1" fmla="*/ 0 h 740891"/>
                <a:gd name="connsiteX2" fmla="*/ 680366 w 1152128"/>
                <a:gd name="connsiteY2" fmla="*/ 21409 h 740891"/>
                <a:gd name="connsiteX3" fmla="*/ 1152128 w 1152128"/>
                <a:gd name="connsiteY3" fmla="*/ 740891 h 740891"/>
                <a:gd name="connsiteX4" fmla="*/ 0 w 1152128"/>
                <a:gd name="connsiteY4" fmla="*/ 740891 h 740891"/>
                <a:gd name="connsiteX0" fmla="*/ 0 w 1152128"/>
                <a:gd name="connsiteY0" fmla="*/ 740891 h 740891"/>
                <a:gd name="connsiteX1" fmla="*/ 454004 w 1152128"/>
                <a:gd name="connsiteY1" fmla="*/ 0 h 740891"/>
                <a:gd name="connsiteX2" fmla="*/ 696145 w 1152128"/>
                <a:gd name="connsiteY2" fmla="*/ 118224 h 740891"/>
                <a:gd name="connsiteX3" fmla="*/ 1152128 w 1152128"/>
                <a:gd name="connsiteY3" fmla="*/ 740891 h 740891"/>
                <a:gd name="connsiteX4" fmla="*/ 0 w 1152128"/>
                <a:gd name="connsiteY4" fmla="*/ 740891 h 740891"/>
                <a:gd name="connsiteX0" fmla="*/ 0 w 1152128"/>
                <a:gd name="connsiteY0" fmla="*/ 740891 h 740891"/>
                <a:gd name="connsiteX1" fmla="*/ 454004 w 1152128"/>
                <a:gd name="connsiteY1" fmla="*/ 0 h 740891"/>
                <a:gd name="connsiteX2" fmla="*/ 703158 w 1152128"/>
                <a:gd name="connsiteY2" fmla="*/ 36303 h 740891"/>
                <a:gd name="connsiteX3" fmla="*/ 1152128 w 1152128"/>
                <a:gd name="connsiteY3" fmla="*/ 740891 h 740891"/>
                <a:gd name="connsiteX4" fmla="*/ 0 w 1152128"/>
                <a:gd name="connsiteY4" fmla="*/ 740891 h 740891"/>
                <a:gd name="connsiteX0" fmla="*/ 0 w 1152128"/>
                <a:gd name="connsiteY0" fmla="*/ 740891 h 740891"/>
                <a:gd name="connsiteX1" fmla="*/ 454004 w 1152128"/>
                <a:gd name="connsiteY1" fmla="*/ 0 h 740891"/>
                <a:gd name="connsiteX2" fmla="*/ 697898 w 1152128"/>
                <a:gd name="connsiteY2" fmla="*/ 25132 h 740891"/>
                <a:gd name="connsiteX3" fmla="*/ 1152128 w 1152128"/>
                <a:gd name="connsiteY3" fmla="*/ 740891 h 740891"/>
                <a:gd name="connsiteX4" fmla="*/ 0 w 1152128"/>
                <a:gd name="connsiteY4" fmla="*/ 740891 h 740891"/>
                <a:gd name="connsiteX0" fmla="*/ 0 w 1152128"/>
                <a:gd name="connsiteY0" fmla="*/ 740891 h 740891"/>
                <a:gd name="connsiteX1" fmla="*/ 454004 w 1152128"/>
                <a:gd name="connsiteY1" fmla="*/ 0 h 740891"/>
                <a:gd name="connsiteX2" fmla="*/ 702281 w 1152128"/>
                <a:gd name="connsiteY2" fmla="*/ 15823 h 740891"/>
                <a:gd name="connsiteX3" fmla="*/ 1152128 w 1152128"/>
                <a:gd name="connsiteY3" fmla="*/ 740891 h 740891"/>
                <a:gd name="connsiteX4" fmla="*/ 0 w 1152128"/>
                <a:gd name="connsiteY4" fmla="*/ 740891 h 740891"/>
                <a:gd name="connsiteX0" fmla="*/ 0 w 1152128"/>
                <a:gd name="connsiteY0" fmla="*/ 740891 h 740891"/>
                <a:gd name="connsiteX1" fmla="*/ 454004 w 1152128"/>
                <a:gd name="connsiteY1" fmla="*/ 0 h 740891"/>
                <a:gd name="connsiteX2" fmla="*/ 702281 w 1152128"/>
                <a:gd name="connsiteY2" fmla="*/ 15823 h 740891"/>
                <a:gd name="connsiteX3" fmla="*/ 1152128 w 1152128"/>
                <a:gd name="connsiteY3" fmla="*/ 740891 h 740891"/>
                <a:gd name="connsiteX4" fmla="*/ 0 w 1152128"/>
                <a:gd name="connsiteY4" fmla="*/ 740891 h 740891"/>
                <a:gd name="connsiteX0" fmla="*/ 0 w 1152128"/>
                <a:gd name="connsiteY0" fmla="*/ 740891 h 740891"/>
                <a:gd name="connsiteX1" fmla="*/ 454004 w 1152128"/>
                <a:gd name="connsiteY1" fmla="*/ 0 h 740891"/>
                <a:gd name="connsiteX2" fmla="*/ 704911 w 1152128"/>
                <a:gd name="connsiteY2" fmla="*/ 4652 h 740891"/>
                <a:gd name="connsiteX3" fmla="*/ 1152128 w 1152128"/>
                <a:gd name="connsiteY3" fmla="*/ 740891 h 740891"/>
                <a:gd name="connsiteX4" fmla="*/ 0 w 1152128"/>
                <a:gd name="connsiteY4" fmla="*/ 740891 h 740891"/>
                <a:gd name="connsiteX0" fmla="*/ 0 w 1152128"/>
                <a:gd name="connsiteY0" fmla="*/ 756719 h 756719"/>
                <a:gd name="connsiteX1" fmla="*/ 454004 w 1152128"/>
                <a:gd name="connsiteY1" fmla="*/ 15828 h 756719"/>
                <a:gd name="connsiteX2" fmla="*/ 708417 w 1152128"/>
                <a:gd name="connsiteY2" fmla="*/ 0 h 756719"/>
                <a:gd name="connsiteX3" fmla="*/ 1152128 w 1152128"/>
                <a:gd name="connsiteY3" fmla="*/ 756719 h 756719"/>
                <a:gd name="connsiteX4" fmla="*/ 0 w 1152128"/>
                <a:gd name="connsiteY4" fmla="*/ 756719 h 756719"/>
                <a:gd name="connsiteX0" fmla="*/ 0 w 1152128"/>
                <a:gd name="connsiteY0" fmla="*/ 743686 h 743686"/>
                <a:gd name="connsiteX1" fmla="*/ 454004 w 1152128"/>
                <a:gd name="connsiteY1" fmla="*/ 2795 h 743686"/>
                <a:gd name="connsiteX2" fmla="*/ 707540 w 1152128"/>
                <a:gd name="connsiteY2" fmla="*/ 0 h 743686"/>
                <a:gd name="connsiteX3" fmla="*/ 1152128 w 1152128"/>
                <a:gd name="connsiteY3" fmla="*/ 743686 h 743686"/>
                <a:gd name="connsiteX4" fmla="*/ 0 w 1152128"/>
                <a:gd name="connsiteY4" fmla="*/ 743686 h 743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2128" h="743686">
                  <a:moveTo>
                    <a:pt x="0" y="743686"/>
                  </a:moveTo>
                  <a:lnTo>
                    <a:pt x="454004" y="2795"/>
                  </a:lnTo>
                  <a:lnTo>
                    <a:pt x="707540" y="0"/>
                  </a:lnTo>
                  <a:lnTo>
                    <a:pt x="1152128" y="743686"/>
                  </a:lnTo>
                  <a:lnTo>
                    <a:pt x="0" y="743686"/>
                  </a:lnTo>
                  <a:close/>
                </a:path>
              </a:pathLst>
            </a:custGeom>
            <a:solidFill>
              <a:schemeClr val="tx2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851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799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" name="矩形 3">
            <a:extLst>
              <a:ext uri="{FF2B5EF4-FFF2-40B4-BE49-F238E27FC236}">
                <a16:creationId xmlns:a16="http://schemas.microsoft.com/office/drawing/2014/main" id="{6534B484-71FC-4973-8D5F-47662F2650B4}"/>
              </a:ext>
            </a:extLst>
          </p:cNvPr>
          <p:cNvSpPr/>
          <p:nvPr/>
        </p:nvSpPr>
        <p:spPr>
          <a:xfrm>
            <a:off x="480075" y="1499863"/>
            <a:ext cx="3452003" cy="7231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12">
              <a:defRPr/>
            </a:pPr>
            <a:r>
              <a:rPr lang="zh-CN" altLang="en-US" sz="1799" b="1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算力规模</a:t>
            </a:r>
            <a:endParaRPr lang="en-US" altLang="zh-CN" sz="1799" b="1" kern="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defTabSz="914112">
              <a:defRPr/>
            </a:pPr>
            <a:endParaRPr lang="en-US" altLang="zh-CN" sz="900" b="1" kern="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  <a:p>
            <a:pPr algn="ctr" defTabSz="914112">
              <a:defRPr/>
            </a:pPr>
            <a:r>
              <a:rPr lang="zh-CN" altLang="en-US" sz="1400" b="1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理论峰值</a:t>
            </a:r>
            <a:r>
              <a:rPr lang="en-US" altLang="zh-CN" sz="1400" b="1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10EF</a:t>
            </a:r>
            <a:r>
              <a:rPr lang="zh-CN" altLang="en-US" sz="1400" b="1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级</a:t>
            </a:r>
            <a:r>
              <a:rPr lang="en-US" altLang="zh-CN" sz="1400" b="1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</a:t>
            </a:r>
            <a:r>
              <a:rPr lang="en-US" altLang="zh-CN" sz="1400" b="1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100EF</a:t>
            </a:r>
            <a:r>
              <a:rPr lang="zh-CN" altLang="en-US" sz="1400" b="1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级</a:t>
            </a:r>
            <a:r>
              <a:rPr lang="en-US" altLang="zh-CN" sz="1400" b="1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ZF</a:t>
            </a:r>
            <a:r>
              <a:rPr lang="zh-CN" altLang="en-US" sz="1400" b="1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级</a:t>
            </a:r>
            <a:r>
              <a:rPr lang="zh-CN" altLang="en-US" sz="1400" b="1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1799" b="1" kern="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894F6DB-5C92-489C-B509-B841D1126780}"/>
              </a:ext>
            </a:extLst>
          </p:cNvPr>
          <p:cNvSpPr/>
          <p:nvPr/>
        </p:nvSpPr>
        <p:spPr>
          <a:xfrm>
            <a:off x="4470497" y="1499863"/>
            <a:ext cx="3172388" cy="769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12">
              <a:defRPr/>
            </a:pPr>
            <a:r>
              <a:rPr lang="zh-CN" altLang="en-US" sz="1799" b="1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算力利用率</a:t>
            </a:r>
            <a:endParaRPr lang="en-US" altLang="zh-CN" sz="1799" b="1" kern="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defTabSz="914112">
              <a:defRPr/>
            </a:pPr>
            <a:endParaRPr lang="en-US" altLang="zh-CN" sz="800" b="1" kern="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defTabSz="914112">
              <a:defRPr/>
            </a:pPr>
            <a:r>
              <a:rPr lang="zh-CN" altLang="en-US" sz="1400" b="1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模型实际利用算力 </a:t>
            </a:r>
            <a:r>
              <a:rPr lang="en-US" altLang="zh-CN" sz="1400" b="1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 </a:t>
            </a:r>
            <a:r>
              <a:rPr lang="zh-CN" altLang="en-US" sz="1400" b="1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理论算力</a:t>
            </a:r>
            <a:r>
              <a:rPr lang="zh-CN" altLang="en-US" sz="1799" b="1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 sz="1799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F6ED58B-FD66-4B1C-A21A-4CC93B50B7F3}"/>
              </a:ext>
            </a:extLst>
          </p:cNvPr>
          <p:cNvSpPr/>
          <p:nvPr/>
        </p:nvSpPr>
        <p:spPr>
          <a:xfrm>
            <a:off x="8859697" y="1499863"/>
            <a:ext cx="2518638" cy="7231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112">
              <a:defRPr/>
            </a:pPr>
            <a:r>
              <a:rPr lang="zh-CN" altLang="en-US" sz="1799" b="1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可用度</a:t>
            </a:r>
            <a:endParaRPr lang="en-US" altLang="zh-CN" sz="1799" b="1" kern="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defTabSz="914112">
              <a:defRPr/>
            </a:pPr>
            <a:endParaRPr lang="en-US" altLang="zh-CN" sz="900" b="1" kern="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defTabSz="914112">
              <a:defRPr/>
            </a:pPr>
            <a:r>
              <a:rPr lang="zh-CN" altLang="en-US" sz="1400" b="1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保障大模型训练长时稳定运行</a:t>
            </a:r>
            <a:endParaRPr lang="en-US" altLang="zh-CN" sz="1400" b="1" kern="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B8A976C3-3F82-43FA-BDC3-CCE89C46A89F}"/>
              </a:ext>
            </a:extLst>
          </p:cNvPr>
          <p:cNvSpPr/>
          <p:nvPr/>
        </p:nvSpPr>
        <p:spPr>
          <a:xfrm>
            <a:off x="316276" y="3323020"/>
            <a:ext cx="3741827" cy="3088876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rgbClr val="666666">
                <a:lumMod val="40000"/>
                <a:lumOff val="60000"/>
              </a:srgb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347" tIns="45673" rIns="91347" bIns="4567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457200" lvl="1" defTabSz="914400">
              <a:defRPr/>
            </a:pPr>
            <a:endParaRPr lang="en-US" altLang="zh-CN" sz="1600" dirty="0">
              <a:solidFill>
                <a:srgbClr val="1D1D1A"/>
              </a:solidFill>
              <a:latin typeface="Calibri" panose="020F0502020204030204"/>
              <a:ea typeface="等线" panose="02010600030101010101" pitchFamily="2" charset="-122"/>
            </a:endParaRPr>
          </a:p>
          <a:p>
            <a:pPr algn="ctr" defTabSz="913485">
              <a:defRPr/>
            </a:pPr>
            <a:endParaRPr lang="en-US" altLang="zh-CN" sz="1600" kern="0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左大括号 7">
            <a:extLst>
              <a:ext uri="{FF2B5EF4-FFF2-40B4-BE49-F238E27FC236}">
                <a16:creationId xmlns:a16="http://schemas.microsoft.com/office/drawing/2014/main" id="{2CED40E5-A4CA-456F-BDF3-C6CC867F3C4F}"/>
              </a:ext>
            </a:extLst>
          </p:cNvPr>
          <p:cNvSpPr/>
          <p:nvPr/>
        </p:nvSpPr>
        <p:spPr>
          <a:xfrm rot="5400000">
            <a:off x="5979314" y="-2660238"/>
            <a:ext cx="141853" cy="7888981"/>
          </a:xfrm>
          <a:prstGeom prst="leftBrac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400">
              <a:defRPr/>
            </a:pPr>
            <a:endParaRPr lang="zh-CN" altLang="en-US" sz="160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026D6414-C54E-4D02-9F15-D3902B29D46A}"/>
              </a:ext>
            </a:extLst>
          </p:cNvPr>
          <p:cNvSpPr/>
          <p:nvPr/>
        </p:nvSpPr>
        <p:spPr>
          <a:xfrm>
            <a:off x="4354046" y="3424030"/>
            <a:ext cx="3377973" cy="30777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 defTabSz="914400">
              <a:defRPr/>
            </a:pPr>
            <a:r>
              <a:rPr lang="zh-CN" altLang="en-US" sz="140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集群并行最优</a:t>
            </a:r>
            <a:r>
              <a:rPr lang="en-US" altLang="zh-CN" sz="140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sz="140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单机执行最优</a:t>
            </a:r>
            <a:endParaRPr lang="en-US" altLang="zh-CN" sz="1400" b="1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7" name="矩形 66">
            <a:extLst>
              <a:ext uri="{FF2B5EF4-FFF2-40B4-BE49-F238E27FC236}">
                <a16:creationId xmlns:a16="http://schemas.microsoft.com/office/drawing/2014/main" id="{23B40407-5E0A-458F-B54C-107B2B2CE822}"/>
              </a:ext>
            </a:extLst>
          </p:cNvPr>
          <p:cNvSpPr/>
          <p:nvPr/>
        </p:nvSpPr>
        <p:spPr>
          <a:xfrm>
            <a:off x="888023" y="3316307"/>
            <a:ext cx="2640971" cy="52322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 defTabSz="914400">
              <a:defRPr/>
            </a:pPr>
            <a:r>
              <a:rPr lang="zh-CN" altLang="en-US" sz="140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基础设施</a:t>
            </a:r>
            <a:r>
              <a:rPr lang="en-US" altLang="zh-CN" sz="140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sz="140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硬件</a:t>
            </a:r>
            <a:r>
              <a:rPr lang="en-US" altLang="zh-CN" sz="140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sz="140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软件协同设计突破规模上限</a:t>
            </a:r>
            <a:endParaRPr lang="en-US" altLang="zh-CN" sz="1400" b="1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793BABE-B978-4F48-8D7F-709A391BC619}"/>
              </a:ext>
            </a:extLst>
          </p:cNvPr>
          <p:cNvSpPr/>
          <p:nvPr/>
        </p:nvSpPr>
        <p:spPr>
          <a:xfrm>
            <a:off x="503143" y="3758966"/>
            <a:ext cx="3411245" cy="26263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 defTabSz="914400">
              <a:lnSpc>
                <a:spcPct val="114000"/>
              </a:lnSpc>
              <a:buFont typeface="Wingdings" panose="05000000000000000000" pitchFamily="2" charset="2"/>
              <a:buChar char="n"/>
              <a:defRPr/>
            </a:pPr>
            <a:r>
              <a:rPr lang="zh-CN" altLang="en-US" sz="120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基础设施</a:t>
            </a:r>
            <a:endParaRPr lang="en-US" altLang="zh-CN" sz="1200" b="1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58750" lvl="1" algn="just" defTabSz="914400">
              <a:lnSpc>
                <a:spcPct val="114000"/>
              </a:lnSpc>
              <a:defRPr/>
            </a:pPr>
            <a:endParaRPr lang="en-US" altLang="zh-CN" sz="105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58750" lvl="1" algn="just" defTabSz="914400">
              <a:lnSpc>
                <a:spcPct val="114000"/>
              </a:lnSpc>
              <a:defRPr/>
            </a:pPr>
            <a:endParaRPr lang="en-US" altLang="zh-CN" sz="105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58750" lvl="1" algn="just" defTabSz="914400">
              <a:lnSpc>
                <a:spcPct val="114000"/>
              </a:lnSpc>
              <a:defRPr/>
            </a:pPr>
            <a:endParaRPr lang="en-US" altLang="zh-CN" sz="105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just" defTabSz="914400">
              <a:lnSpc>
                <a:spcPct val="114000"/>
              </a:lnSpc>
              <a:buFont typeface="Wingdings" panose="05000000000000000000" pitchFamily="2" charset="2"/>
              <a:buChar char="n"/>
              <a:defRPr/>
            </a:pPr>
            <a:endParaRPr lang="en-US" altLang="zh-CN" sz="1200" b="1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just" defTabSz="914400">
              <a:lnSpc>
                <a:spcPct val="114000"/>
              </a:lnSpc>
              <a:buFont typeface="Wingdings" panose="05000000000000000000" pitchFamily="2" charset="2"/>
              <a:buChar char="n"/>
              <a:defRPr/>
            </a:pPr>
            <a:r>
              <a:rPr lang="zh-CN" altLang="en-US" sz="120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硬件能力</a:t>
            </a:r>
            <a:endParaRPr lang="en-US" altLang="zh-CN" sz="1200" b="1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  <a:p>
            <a:pPr marL="285750" indent="-285750" algn="just" defTabSz="914400">
              <a:lnSpc>
                <a:spcPct val="114000"/>
              </a:lnSpc>
              <a:buFont typeface="Wingdings" panose="05000000000000000000" pitchFamily="2" charset="2"/>
              <a:buChar char="n"/>
              <a:defRPr/>
            </a:pPr>
            <a:endParaRPr lang="en-US" altLang="zh-CN" sz="1200" b="1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  <a:p>
            <a:pPr marL="285750" indent="-285750" algn="just" defTabSz="914400">
              <a:lnSpc>
                <a:spcPct val="114000"/>
              </a:lnSpc>
              <a:buFont typeface="Wingdings" panose="05000000000000000000" pitchFamily="2" charset="2"/>
              <a:buChar char="n"/>
              <a:defRPr/>
            </a:pPr>
            <a:endParaRPr lang="en-US" altLang="zh-CN" sz="1200" b="1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  <a:p>
            <a:pPr marL="285750" indent="-285750" algn="just" defTabSz="914400">
              <a:lnSpc>
                <a:spcPct val="114000"/>
              </a:lnSpc>
              <a:buFont typeface="Wingdings" panose="05000000000000000000" pitchFamily="2" charset="2"/>
              <a:buChar char="n"/>
              <a:defRPr/>
            </a:pPr>
            <a:endParaRPr lang="en-US" altLang="zh-CN" sz="1200" b="1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  <a:p>
            <a:pPr marL="285750" indent="-285750" algn="just" defTabSz="914400">
              <a:lnSpc>
                <a:spcPct val="114000"/>
              </a:lnSpc>
              <a:buFont typeface="Wingdings" panose="05000000000000000000" pitchFamily="2" charset="2"/>
              <a:buChar char="n"/>
              <a:defRPr/>
            </a:pPr>
            <a:r>
              <a:rPr lang="zh-CN" altLang="en-US" sz="120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软件能力</a:t>
            </a:r>
            <a:endParaRPr lang="en-US" altLang="zh-CN" sz="1200" b="1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  <a:p>
            <a:pPr marL="444500" lvl="1" indent="-285750" algn="just" defTabSz="914400">
              <a:buFont typeface="Wingdings" panose="05000000000000000000" pitchFamily="2" charset="2"/>
              <a:buChar char="Ø"/>
              <a:defRPr/>
            </a:pPr>
            <a:r>
              <a:rPr lang="zh-CN" altLang="en-US" sz="110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管理：</a:t>
            </a:r>
            <a:r>
              <a:rPr lang="zh-CN" altLang="en-US" sz="105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支持</a:t>
            </a:r>
            <a:r>
              <a:rPr lang="zh-CN" altLang="en-US" sz="105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数千</a:t>
            </a:r>
            <a:r>
              <a:rPr lang="en-US" altLang="zh-CN" sz="105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~</a:t>
            </a:r>
            <a:r>
              <a:rPr lang="zh-CN" altLang="en-US" sz="105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万级节点</a:t>
            </a:r>
            <a:r>
              <a:rPr lang="zh-CN" altLang="en-US" sz="105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云化</a:t>
            </a:r>
            <a:r>
              <a:rPr lang="zh-CN" altLang="en-US" sz="10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纳管</a:t>
            </a:r>
            <a:r>
              <a:rPr lang="en-US" altLang="zh-CN" sz="10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&amp;</a:t>
            </a:r>
            <a:r>
              <a:rPr lang="zh-CN" altLang="en-US" sz="10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资源池化</a:t>
            </a:r>
            <a:endParaRPr lang="en-US" altLang="zh-CN" sz="1050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  <a:p>
            <a:pPr marL="444500" lvl="1" indent="-285750" algn="just" defTabSz="914400">
              <a:buFont typeface="Wingdings" panose="05000000000000000000" pitchFamily="2" charset="2"/>
              <a:buChar char="Ø"/>
              <a:defRPr/>
            </a:pPr>
            <a:r>
              <a:rPr lang="zh-CN" altLang="en-US" sz="110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调度：</a:t>
            </a:r>
            <a:r>
              <a:rPr lang="zh-CN" altLang="en-US" sz="105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支持</a:t>
            </a:r>
            <a:r>
              <a:rPr lang="zh-CN" altLang="en-US" sz="105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数千</a:t>
            </a:r>
            <a:r>
              <a:rPr lang="en-US" altLang="zh-CN" sz="105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~</a:t>
            </a:r>
            <a:r>
              <a:rPr lang="zh-CN" altLang="en-US" sz="105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万级节点</a:t>
            </a:r>
            <a:r>
              <a:rPr lang="zh-CN" altLang="en-US" sz="105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资源管理</a:t>
            </a:r>
            <a:r>
              <a:rPr lang="en-US" altLang="zh-CN" sz="105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&amp;</a:t>
            </a:r>
            <a:r>
              <a:rPr lang="zh-CN" altLang="en-US" sz="105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作业调度</a:t>
            </a:r>
            <a:endParaRPr lang="en-US" altLang="zh-CN" sz="105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  <a:p>
            <a:pPr marL="444500" lvl="1" indent="-285750" algn="just" defTabSz="914400">
              <a:buFont typeface="Wingdings" panose="05000000000000000000" pitchFamily="2" charset="2"/>
              <a:buChar char="Ø"/>
              <a:defRPr/>
            </a:pPr>
            <a:r>
              <a:rPr lang="zh-CN" altLang="en-US" sz="110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运维：</a:t>
            </a:r>
            <a:r>
              <a:rPr lang="en-US" altLang="zh-CN" sz="105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『</a:t>
            </a:r>
            <a:r>
              <a:rPr lang="zh-CN" altLang="en-US" sz="105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弹性敏捷</a:t>
            </a:r>
            <a:r>
              <a:rPr lang="en-US" altLang="zh-CN" sz="105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+</a:t>
            </a:r>
            <a:r>
              <a:rPr lang="zh-CN" altLang="en-US" sz="105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规建维优</a:t>
            </a:r>
            <a:r>
              <a:rPr lang="en-US" altLang="zh-CN" sz="105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』</a:t>
            </a:r>
            <a:r>
              <a:rPr lang="zh-CN" altLang="en-US" sz="105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自智运维</a:t>
            </a:r>
            <a:endParaRPr lang="en-US" altLang="zh-CN" sz="105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BC566212-4EE9-4EC4-B2DD-0042BA05D6A1}"/>
              </a:ext>
            </a:extLst>
          </p:cNvPr>
          <p:cNvGrpSpPr/>
          <p:nvPr/>
        </p:nvGrpSpPr>
        <p:grpSpPr>
          <a:xfrm>
            <a:off x="764423" y="4106480"/>
            <a:ext cx="3147107" cy="617254"/>
            <a:chOff x="849723" y="3215632"/>
            <a:chExt cx="3147107" cy="617254"/>
          </a:xfrm>
        </p:grpSpPr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22B3BD01-781E-4964-8AEF-000015DE02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93152" y="3462658"/>
              <a:ext cx="377126" cy="370228"/>
            </a:xfrm>
            <a:prstGeom prst="rect">
              <a:avLst/>
            </a:prstGeom>
          </p:spPr>
        </p:pic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E0E17597-BF72-41EA-BA84-3C40AF5F37C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85779" y="3462658"/>
              <a:ext cx="374646" cy="365726"/>
            </a:xfrm>
            <a:prstGeom prst="rect">
              <a:avLst/>
            </a:prstGeom>
          </p:spPr>
        </p:pic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037D1FBA-DA78-48C1-9923-A802968EA3D1}"/>
                </a:ext>
              </a:extLst>
            </p:cNvPr>
            <p:cNvSpPr/>
            <p:nvPr/>
          </p:nvSpPr>
          <p:spPr>
            <a:xfrm>
              <a:off x="2297763" y="3549811"/>
              <a:ext cx="668773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>
                <a:defRPr/>
              </a:pPr>
              <a:r>
                <a:rPr lang="en-US" altLang="zh-CN" sz="8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MW~GW</a:t>
              </a:r>
              <a:endParaRPr lang="zh-CN" altLang="en-US" sz="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1" name="矩形 70">
              <a:extLst>
                <a:ext uri="{FF2B5EF4-FFF2-40B4-BE49-F238E27FC236}">
                  <a16:creationId xmlns:a16="http://schemas.microsoft.com/office/drawing/2014/main" id="{78A61990-D9A8-4FBF-8806-8C986BFA4C7B}"/>
                </a:ext>
              </a:extLst>
            </p:cNvPr>
            <p:cNvSpPr/>
            <p:nvPr/>
          </p:nvSpPr>
          <p:spPr>
            <a:xfrm>
              <a:off x="3318439" y="3536715"/>
              <a:ext cx="678391" cy="2308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>
                <a:defRPr/>
              </a:pPr>
              <a:r>
                <a:rPr lang="en-US" altLang="zh-CN" sz="9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PUE</a:t>
              </a:r>
              <a:r>
                <a:rPr lang="zh-CN" altLang="en-US" sz="9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≤</a:t>
              </a:r>
              <a:r>
                <a:rPr lang="en-US" altLang="zh-CN" sz="9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1.2</a:t>
              </a:r>
              <a:endParaRPr lang="zh-CN" altLang="en-US" sz="9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6" name="矩形 85">
              <a:extLst>
                <a:ext uri="{FF2B5EF4-FFF2-40B4-BE49-F238E27FC236}">
                  <a16:creationId xmlns:a16="http://schemas.microsoft.com/office/drawing/2014/main" id="{C61085B7-D8E2-4AFC-BC25-C7F3E60E4CB3}"/>
                </a:ext>
              </a:extLst>
            </p:cNvPr>
            <p:cNvSpPr/>
            <p:nvPr/>
          </p:nvSpPr>
          <p:spPr>
            <a:xfrm>
              <a:off x="1944893" y="3215632"/>
              <a:ext cx="466794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>
                <a:defRPr/>
              </a:pPr>
              <a:r>
                <a:rPr lang="zh-CN" altLang="en-US" sz="1050" b="1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供电</a:t>
              </a:r>
              <a:endParaRPr lang="en-US" altLang="zh-CN" sz="105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50AC1E46-5531-4FBB-AF1A-D7367D362E0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91702" y="3462658"/>
              <a:ext cx="377126" cy="338512"/>
            </a:xfrm>
            <a:prstGeom prst="rect">
              <a:avLst/>
            </a:prstGeom>
          </p:spPr>
        </p:pic>
        <p:sp>
          <p:nvSpPr>
            <p:cNvPr id="70" name="矩形 69">
              <a:extLst>
                <a:ext uri="{FF2B5EF4-FFF2-40B4-BE49-F238E27FC236}">
                  <a16:creationId xmlns:a16="http://schemas.microsoft.com/office/drawing/2014/main" id="{D69B4FF1-CD8C-4CB7-AF73-590C2E74CC8A}"/>
                </a:ext>
              </a:extLst>
            </p:cNvPr>
            <p:cNvSpPr/>
            <p:nvPr/>
          </p:nvSpPr>
          <p:spPr>
            <a:xfrm>
              <a:off x="1214762" y="3451555"/>
              <a:ext cx="59503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>
                <a:defRPr/>
              </a:pPr>
              <a:r>
                <a:rPr lang="zh-CN" altLang="en-US" sz="8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同</a:t>
              </a:r>
              <a:r>
                <a:rPr lang="en-US" altLang="zh-CN" sz="8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AZ</a:t>
              </a:r>
            </a:p>
            <a:p>
              <a:pPr defTabSz="914400">
                <a:defRPr/>
              </a:pPr>
              <a:r>
                <a:rPr lang="zh-CN" altLang="en-US" sz="8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超大机房</a:t>
              </a:r>
              <a:endParaRPr lang="zh-CN" altLang="en-US" sz="105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8" name="矩形 87">
              <a:extLst>
                <a:ext uri="{FF2B5EF4-FFF2-40B4-BE49-F238E27FC236}">
                  <a16:creationId xmlns:a16="http://schemas.microsoft.com/office/drawing/2014/main" id="{88B04F10-F02D-4603-A9DB-26AAC0D7CBC4}"/>
                </a:ext>
              </a:extLst>
            </p:cNvPr>
            <p:cNvSpPr/>
            <p:nvPr/>
          </p:nvSpPr>
          <p:spPr>
            <a:xfrm>
              <a:off x="849723" y="3215632"/>
              <a:ext cx="466794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>
                <a:defRPr/>
              </a:pPr>
              <a:r>
                <a:rPr lang="zh-CN" altLang="en-US" sz="1050" b="1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机房</a:t>
              </a:r>
              <a:endParaRPr lang="en-US" altLang="zh-CN" sz="105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0A9C0281-2DBC-483D-A6AA-4CA27A9EDE31}"/>
                </a:ext>
              </a:extLst>
            </p:cNvPr>
            <p:cNvSpPr/>
            <p:nvPr/>
          </p:nvSpPr>
          <p:spPr>
            <a:xfrm>
              <a:off x="2938534" y="3215632"/>
              <a:ext cx="466794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>
                <a:defRPr/>
              </a:pPr>
              <a:r>
                <a:rPr lang="zh-CN" altLang="en-US" sz="1050" b="1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液冷</a:t>
              </a:r>
              <a:endParaRPr lang="en-US" altLang="zh-CN" sz="105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5DE88AC9-1950-4822-B1FE-8A090320BB5D}"/>
              </a:ext>
            </a:extLst>
          </p:cNvPr>
          <p:cNvGrpSpPr/>
          <p:nvPr/>
        </p:nvGrpSpPr>
        <p:grpSpPr>
          <a:xfrm>
            <a:off x="742885" y="4938383"/>
            <a:ext cx="3115262" cy="692497"/>
            <a:chOff x="751861" y="4215849"/>
            <a:chExt cx="3115262" cy="692497"/>
          </a:xfrm>
        </p:grpSpPr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5AA43D26-4305-40D2-BBD8-BF0194855D1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74180" y="4481832"/>
              <a:ext cx="385430" cy="338554"/>
            </a:xfrm>
            <a:prstGeom prst="rect">
              <a:avLst/>
            </a:prstGeom>
          </p:spPr>
        </p:pic>
        <p:sp>
          <p:nvSpPr>
            <p:cNvPr id="72" name="矩形 71">
              <a:extLst>
                <a:ext uri="{FF2B5EF4-FFF2-40B4-BE49-F238E27FC236}">
                  <a16:creationId xmlns:a16="http://schemas.microsoft.com/office/drawing/2014/main" id="{E7E152BD-EABC-40C3-AE83-D16C89A9D8ED}"/>
                </a:ext>
              </a:extLst>
            </p:cNvPr>
            <p:cNvSpPr/>
            <p:nvPr/>
          </p:nvSpPr>
          <p:spPr>
            <a:xfrm>
              <a:off x="1106713" y="4439460"/>
              <a:ext cx="492443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>
                <a:defRPr/>
              </a:pPr>
              <a:r>
                <a:rPr lang="zh-CN" altLang="en-US" sz="8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高密</a:t>
              </a:r>
              <a:endParaRPr lang="en-US" altLang="zh-CN" sz="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defTabSz="914400">
                <a:defRPr/>
              </a:pPr>
              <a:r>
                <a:rPr lang="zh-CN" altLang="en-US" sz="8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高能效</a:t>
              </a:r>
              <a:endParaRPr lang="en-US" altLang="zh-CN" sz="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981ED6F9-6555-4060-9C2E-D9E6C905BF1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899214" y="4481832"/>
              <a:ext cx="387140" cy="375583"/>
            </a:xfrm>
            <a:prstGeom prst="rect">
              <a:avLst/>
            </a:prstGeom>
          </p:spPr>
        </p:pic>
        <p:sp>
          <p:nvSpPr>
            <p:cNvPr id="73" name="矩形 72">
              <a:extLst>
                <a:ext uri="{FF2B5EF4-FFF2-40B4-BE49-F238E27FC236}">
                  <a16:creationId xmlns:a16="http://schemas.microsoft.com/office/drawing/2014/main" id="{F1438E79-CC18-458B-BCEF-7055A3042C88}"/>
                </a:ext>
              </a:extLst>
            </p:cNvPr>
            <p:cNvSpPr/>
            <p:nvPr/>
          </p:nvSpPr>
          <p:spPr>
            <a:xfrm>
              <a:off x="2292425" y="4272597"/>
              <a:ext cx="558017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00">
                <a:defRPr/>
              </a:pPr>
              <a:r>
                <a:rPr lang="zh-CN" altLang="en-US" sz="8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万卡</a:t>
              </a:r>
              <a:r>
                <a:rPr lang="en-US" altLang="zh-CN" sz="8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~</a:t>
              </a:r>
              <a:r>
                <a:rPr lang="zh-CN" altLang="en-US" sz="8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十万卡</a:t>
              </a:r>
              <a:endParaRPr lang="en-US" altLang="zh-CN" sz="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defTabSz="914400">
                <a:defRPr/>
              </a:pPr>
              <a:r>
                <a:rPr lang="zh-CN" altLang="en-US" sz="8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高速无损互连</a:t>
              </a:r>
            </a:p>
          </p:txBody>
        </p:sp>
        <p:pic>
          <p:nvPicPr>
            <p:cNvPr id="23" name="图片 22">
              <a:extLst>
                <a:ext uri="{FF2B5EF4-FFF2-40B4-BE49-F238E27FC236}">
                  <a16:creationId xmlns:a16="http://schemas.microsoft.com/office/drawing/2014/main" id="{CE85FBA5-0BA1-4400-A45D-B63D2DCA99D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934366" y="4481832"/>
              <a:ext cx="375049" cy="404815"/>
            </a:xfrm>
            <a:prstGeom prst="rect">
              <a:avLst/>
            </a:prstGeom>
          </p:spPr>
        </p:pic>
        <p:sp>
          <p:nvSpPr>
            <p:cNvPr id="74" name="矩形 73">
              <a:extLst>
                <a:ext uri="{FF2B5EF4-FFF2-40B4-BE49-F238E27FC236}">
                  <a16:creationId xmlns:a16="http://schemas.microsoft.com/office/drawing/2014/main" id="{D98A938B-2976-4915-8363-00C991D06C2B}"/>
                </a:ext>
              </a:extLst>
            </p:cNvPr>
            <p:cNvSpPr/>
            <p:nvPr/>
          </p:nvSpPr>
          <p:spPr>
            <a:xfrm>
              <a:off x="3310560" y="4215849"/>
              <a:ext cx="556563" cy="6924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>
                <a:defRPr/>
              </a:pPr>
              <a:r>
                <a:rPr lang="zh-CN" altLang="en-US" sz="8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高并发</a:t>
              </a:r>
              <a:endParaRPr lang="en-US" altLang="zh-CN" sz="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defTabSz="914400">
                <a:defRPr/>
              </a:pPr>
              <a:r>
                <a:rPr lang="en-US" altLang="zh-CN" sz="5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(</a:t>
              </a:r>
              <a:r>
                <a:rPr lang="zh-CN" altLang="en-US" sz="5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数千客户端</a:t>
              </a:r>
              <a:r>
                <a:rPr lang="en-US" altLang="zh-CN" sz="5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)</a:t>
              </a:r>
              <a:endParaRPr lang="zh-CN" altLang="en-US" sz="5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defTabSz="914400">
                <a:defRPr/>
              </a:pPr>
              <a:r>
                <a:rPr lang="zh-CN" altLang="en-US" sz="8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高带宽</a:t>
              </a:r>
              <a:endParaRPr lang="en-US" altLang="zh-CN" sz="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defTabSz="914400">
                <a:defRPr/>
              </a:pPr>
              <a:r>
                <a:rPr lang="zh-CN" altLang="en-US" sz="5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（</a:t>
              </a:r>
              <a:r>
                <a:rPr lang="en-US" altLang="zh-CN" sz="5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TB</a:t>
              </a:r>
              <a:r>
                <a:rPr lang="zh-CN" altLang="en-US" sz="5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级）</a:t>
              </a:r>
              <a:endParaRPr lang="en-US" altLang="zh-CN" sz="5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defTabSz="914400">
                <a:defRPr/>
              </a:pPr>
              <a:r>
                <a:rPr lang="zh-CN" altLang="en-US" sz="8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高</a:t>
              </a:r>
              <a:r>
                <a:rPr lang="en-US" altLang="zh-CN" sz="8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IOPS</a:t>
              </a:r>
            </a:p>
            <a:p>
              <a:pPr defTabSz="914400">
                <a:defRPr/>
              </a:pPr>
              <a:r>
                <a:rPr lang="zh-CN" altLang="en-US" sz="5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（亿级）</a:t>
              </a:r>
              <a:endParaRPr lang="en-US" altLang="zh-CN" sz="5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D454E8F0-739C-4D0C-B12F-ED5499E84B0E}"/>
                </a:ext>
              </a:extLst>
            </p:cNvPr>
            <p:cNvSpPr/>
            <p:nvPr/>
          </p:nvSpPr>
          <p:spPr>
            <a:xfrm>
              <a:off x="751861" y="4223657"/>
              <a:ext cx="466794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>
                <a:defRPr/>
              </a:pPr>
              <a:r>
                <a:rPr lang="zh-CN" altLang="en-US" sz="1050" b="1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节点</a:t>
              </a:r>
              <a:endParaRPr lang="en-US" altLang="zh-CN" sz="105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E546EBE7-5039-4F9F-957F-F6E79903D73A}"/>
                </a:ext>
              </a:extLst>
            </p:cNvPr>
            <p:cNvSpPr/>
            <p:nvPr/>
          </p:nvSpPr>
          <p:spPr>
            <a:xfrm>
              <a:off x="1870003" y="4223657"/>
              <a:ext cx="466794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>
                <a:defRPr/>
              </a:pPr>
              <a:r>
                <a:rPr lang="zh-CN" altLang="en-US" sz="1050" b="1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互连</a:t>
              </a:r>
              <a:endParaRPr lang="en-US" altLang="zh-CN" sz="105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2D0E7EA2-EFA4-49BD-912D-EBD1463CCDC6}"/>
                </a:ext>
              </a:extLst>
            </p:cNvPr>
            <p:cNvSpPr/>
            <p:nvPr/>
          </p:nvSpPr>
          <p:spPr>
            <a:xfrm>
              <a:off x="2884083" y="4223657"/>
              <a:ext cx="466794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>
                <a:defRPr/>
              </a:pPr>
              <a:r>
                <a:rPr lang="zh-CN" altLang="en-US" sz="1050" b="1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存储</a:t>
              </a:r>
              <a:endParaRPr lang="en-US" altLang="zh-CN" sz="105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0" name="矩形 9">
            <a:extLst>
              <a:ext uri="{FF2B5EF4-FFF2-40B4-BE49-F238E27FC236}">
                <a16:creationId xmlns:a16="http://schemas.microsoft.com/office/drawing/2014/main" id="{6B9FACA3-3A3A-48DF-8AA1-5F3100A85685}"/>
              </a:ext>
            </a:extLst>
          </p:cNvPr>
          <p:cNvSpPr/>
          <p:nvPr/>
        </p:nvSpPr>
        <p:spPr>
          <a:xfrm>
            <a:off x="4081557" y="3915376"/>
            <a:ext cx="128112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 defTabSz="914400">
              <a:buFont typeface="Wingdings" panose="05000000000000000000" pitchFamily="2" charset="2"/>
              <a:buChar char="n"/>
              <a:defRPr/>
            </a:pPr>
            <a:r>
              <a:rPr lang="zh-CN" altLang="en-US" sz="120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集群并行最优</a:t>
            </a:r>
          </a:p>
        </p:txBody>
      </p:sp>
      <p:pic>
        <p:nvPicPr>
          <p:cNvPr id="76" name="Picture 2" descr="https://img-blog.csdnimg.cn/0120caf98cb34141ba03f71de0969731.png">
            <a:extLst>
              <a:ext uri="{FF2B5EF4-FFF2-40B4-BE49-F238E27FC236}">
                <a16:creationId xmlns:a16="http://schemas.microsoft.com/office/drawing/2014/main" id="{93803CEC-0546-4ECC-82DE-5CB335C821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4667" y="4168555"/>
            <a:ext cx="1433046" cy="917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9DB688A4-D855-4481-8E82-8C739884B049}"/>
              </a:ext>
            </a:extLst>
          </p:cNvPr>
          <p:cNvSpPr/>
          <p:nvPr/>
        </p:nvSpPr>
        <p:spPr>
          <a:xfrm>
            <a:off x="4225326" y="4112089"/>
            <a:ext cx="1962384" cy="3163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lvl="1" indent="-265113" defTabSz="914400"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r>
              <a:rPr lang="zh-CN" altLang="en-US" sz="110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模型并行切分最优</a:t>
            </a:r>
            <a:endParaRPr lang="en-US" altLang="zh-CN" sz="1100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7" name="矩形 76">
            <a:extLst>
              <a:ext uri="{FF2B5EF4-FFF2-40B4-BE49-F238E27FC236}">
                <a16:creationId xmlns:a16="http://schemas.microsoft.com/office/drawing/2014/main" id="{64979C4D-4928-433E-9515-2EA1FF41C4BC}"/>
              </a:ext>
            </a:extLst>
          </p:cNvPr>
          <p:cNvSpPr/>
          <p:nvPr/>
        </p:nvSpPr>
        <p:spPr>
          <a:xfrm>
            <a:off x="4525041" y="4397572"/>
            <a:ext cx="1927690" cy="463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defTabSz="1218540">
              <a:lnSpc>
                <a:spcPct val="120000"/>
              </a:lnSpc>
              <a:spcAft>
                <a:spcPts val="300"/>
              </a:spcAft>
              <a:buFont typeface="Wingdings" panose="05000000000000000000" pitchFamily="2" charset="2"/>
              <a:buChar char="ü"/>
              <a:defRPr/>
            </a:pPr>
            <a:r>
              <a:rPr lang="en-US" altLang="zh-CN" sz="10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DP</a:t>
            </a:r>
            <a:r>
              <a:rPr lang="zh-CN" altLang="en-US" sz="10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数据并行、</a:t>
            </a:r>
            <a:r>
              <a:rPr lang="en-US" altLang="zh-CN" sz="10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TP</a:t>
            </a:r>
            <a:r>
              <a:rPr lang="zh-CN" altLang="en-US" sz="10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张量并行、</a:t>
            </a:r>
            <a:br>
              <a:rPr lang="en-US" altLang="zh-CN" sz="10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</a:br>
            <a:r>
              <a:rPr lang="en-US" altLang="zh-CN" sz="10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PP</a:t>
            </a:r>
            <a:r>
              <a:rPr lang="zh-CN" altLang="en-US" sz="10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流水并行、</a:t>
            </a:r>
            <a:r>
              <a:rPr lang="en-US" altLang="zh-CN" sz="10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EP</a:t>
            </a:r>
            <a:r>
              <a:rPr lang="zh-CN" altLang="en-US" sz="10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专家并行</a:t>
            </a:r>
            <a:endParaRPr lang="en-US" altLang="zh-CN" sz="1000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itchFamily="34" charset="0"/>
            </a:endParaRPr>
          </a:p>
        </p:txBody>
      </p:sp>
      <p:sp>
        <p:nvSpPr>
          <p:cNvPr id="78" name="矩形 77">
            <a:extLst>
              <a:ext uri="{FF2B5EF4-FFF2-40B4-BE49-F238E27FC236}">
                <a16:creationId xmlns:a16="http://schemas.microsoft.com/office/drawing/2014/main" id="{5C4F998B-A6A8-4E62-B74B-4B61C054A192}"/>
              </a:ext>
            </a:extLst>
          </p:cNvPr>
          <p:cNvSpPr/>
          <p:nvPr/>
        </p:nvSpPr>
        <p:spPr>
          <a:xfrm>
            <a:off x="4225326" y="4763933"/>
            <a:ext cx="2724748" cy="3163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lvl="1" indent="-265113" defTabSz="914400"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r>
              <a:rPr lang="zh-CN" altLang="en-US" sz="110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算网协同提升网络性能</a:t>
            </a:r>
            <a:endParaRPr lang="en-US" altLang="zh-CN" sz="1100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id="{A6F36FE7-A75F-4EC8-B751-B202D781CBAD}"/>
              </a:ext>
            </a:extLst>
          </p:cNvPr>
          <p:cNvSpPr/>
          <p:nvPr/>
        </p:nvSpPr>
        <p:spPr>
          <a:xfrm>
            <a:off x="4525041" y="5026715"/>
            <a:ext cx="3474314" cy="8538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defTabSz="1218540">
              <a:lnSpc>
                <a:spcPct val="120000"/>
              </a:lnSpc>
              <a:spcAft>
                <a:spcPts val="300"/>
              </a:spcAft>
              <a:buFont typeface="Wingdings" panose="05000000000000000000" pitchFamily="2" charset="2"/>
              <a:buChar char="ü"/>
              <a:defRPr/>
            </a:pPr>
            <a:r>
              <a:rPr lang="zh-CN" altLang="en-US" sz="100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全网负载均衡：</a:t>
            </a:r>
            <a:r>
              <a:rPr lang="zh-CN" altLang="en-US" sz="10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算网联合全局通信优化，解决参数面大象流多打一拥塞，提升带宽利用率和训练效率</a:t>
            </a:r>
            <a:endParaRPr lang="en-US" altLang="zh-CN" sz="1000" b="1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itchFamily="34" charset="0"/>
            </a:endParaRPr>
          </a:p>
          <a:p>
            <a:pPr marL="171450" indent="-171450" defTabSz="1218540">
              <a:lnSpc>
                <a:spcPct val="120000"/>
              </a:lnSpc>
              <a:spcAft>
                <a:spcPts val="300"/>
              </a:spcAft>
              <a:buFont typeface="Wingdings" panose="05000000000000000000" pitchFamily="2" charset="2"/>
              <a:buChar char="ü"/>
              <a:defRPr/>
            </a:pPr>
            <a:r>
              <a:rPr lang="zh-CN" altLang="en-US" sz="100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大带宽加速参数交换：</a:t>
            </a:r>
            <a:r>
              <a:rPr lang="zh-CN" altLang="en-US" sz="10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构建独立高速总线平面，加速无法掩藏的</a:t>
            </a:r>
            <a:r>
              <a:rPr lang="en-US" altLang="zh-CN" sz="10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TP</a:t>
            </a:r>
            <a:r>
              <a:rPr lang="zh-CN" altLang="en-US" sz="10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和</a:t>
            </a:r>
            <a:r>
              <a:rPr lang="en-US" altLang="zh-CN" sz="10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EP</a:t>
            </a:r>
            <a:r>
              <a:rPr lang="zh-CN" altLang="en-US" sz="10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热点流量</a:t>
            </a:r>
            <a:endParaRPr lang="en-US" altLang="zh-CN" sz="1000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itchFamily="34" charset="0"/>
            </a:endParaRP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C072AD98-613D-4B8B-8E09-6882A650472D}"/>
              </a:ext>
            </a:extLst>
          </p:cNvPr>
          <p:cNvSpPr/>
          <p:nvPr/>
        </p:nvSpPr>
        <p:spPr>
          <a:xfrm>
            <a:off x="1072259" y="781605"/>
            <a:ext cx="992149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12">
              <a:defRPr/>
            </a:pPr>
            <a:r>
              <a:rPr lang="zh-CN" altLang="en-US" sz="2000" b="1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领先的智算集群 </a:t>
            </a:r>
            <a:r>
              <a:rPr lang="en-US" altLang="zh-CN" sz="2000" b="1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 </a:t>
            </a:r>
            <a:r>
              <a:rPr lang="zh-CN" altLang="en-US" sz="2000" b="1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算力规模 *</a:t>
            </a:r>
            <a:r>
              <a:rPr lang="en-US" altLang="zh-CN" sz="2000" b="1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000" b="1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算力利用率 *</a:t>
            </a:r>
            <a:r>
              <a:rPr lang="en-US" altLang="zh-CN" sz="2000" b="1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000" b="1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可用度</a:t>
            </a:r>
            <a:endParaRPr lang="zh-CN" altLang="en-US" sz="20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00218374-1AF3-4F01-A48F-89375B8F4319}"/>
              </a:ext>
            </a:extLst>
          </p:cNvPr>
          <p:cNvSpPr/>
          <p:nvPr/>
        </p:nvSpPr>
        <p:spPr>
          <a:xfrm>
            <a:off x="8044708" y="3316307"/>
            <a:ext cx="3966585" cy="3088876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rgbClr val="666666">
                <a:lumMod val="40000"/>
                <a:lumOff val="60000"/>
              </a:srgb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347" tIns="45673" rIns="91347" bIns="4567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485">
              <a:defRPr/>
            </a:pPr>
            <a:endParaRPr lang="en-US" altLang="zh-CN" sz="1400" kern="0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defTabSz="913485">
              <a:defRPr/>
            </a:pPr>
            <a:endParaRPr lang="en-US" altLang="zh-CN" sz="1400" kern="0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defTabSz="913485">
              <a:defRPr/>
            </a:pPr>
            <a:endParaRPr lang="en-US" altLang="zh-CN" sz="1400" kern="0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defTabSz="913485">
              <a:defRPr/>
            </a:pPr>
            <a:endParaRPr lang="en-US" altLang="zh-CN" sz="1400" kern="0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defTabSz="913485">
              <a:defRPr/>
            </a:pPr>
            <a:endParaRPr lang="en-US" altLang="zh-CN" sz="1400" kern="0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defTabSz="913485">
              <a:defRPr/>
            </a:pPr>
            <a:endParaRPr lang="en-US" altLang="zh-CN" sz="1400" kern="0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defTabSz="913485">
              <a:defRPr/>
            </a:pPr>
            <a:endParaRPr lang="en-US" altLang="zh-CN" sz="1400" kern="0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矩形 56">
                <a:extLst>
                  <a:ext uri="{FF2B5EF4-FFF2-40B4-BE49-F238E27FC236}">
                    <a16:creationId xmlns:a16="http://schemas.microsoft.com/office/drawing/2014/main" id="{7E40F523-F6C6-4C68-A6D6-451DE54B7A20}"/>
                  </a:ext>
                </a:extLst>
              </p:cNvPr>
              <p:cNvSpPr/>
              <p:nvPr/>
            </p:nvSpPr>
            <p:spPr>
              <a:xfrm>
                <a:off x="8058552" y="2470257"/>
                <a:ext cx="3952741" cy="771061"/>
              </a:xfrm>
              <a:prstGeom prst="rect">
                <a:avLst/>
              </a:prstGeom>
              <a:solidFill>
                <a:srgbClr val="F2F2F2"/>
              </a:solidFill>
            </p:spPr>
            <p:txBody>
              <a:bodyPr wrap="square" tIns="36000" bIns="36000">
                <a:spAutoFit/>
              </a:bodyPr>
              <a:lstStyle/>
              <a:p>
                <a:pPr defTabSz="913851">
                  <a:defRPr/>
                </a:pPr>
                <a:endParaRPr kumimoji="1" lang="en-US" altLang="zh-CN" sz="400" dirty="0">
                  <a:solidFill>
                    <a:srgbClr val="000000"/>
                  </a:solidFill>
                  <a:latin typeface="Calibri" panose="020F0502020204030204"/>
                  <a:ea typeface="微软雅黑" panose="020B0503020204020204" pitchFamily="34" charset="-122"/>
                </a:endParaRPr>
              </a:p>
              <a:p>
                <a:pPr defTabSz="913851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100" b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𝐀𝐯𝐚𝐢𝐥𝐚𝐛𝐢𝐥𝐢𝐭𝐲</m:t>
                      </m:r>
                      <m:r>
                        <a:rPr kumimoji="1" lang="zh-CN" altLang="en-US" sz="1100" b="1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≈</m:t>
                      </m:r>
                      <m:r>
                        <a:rPr kumimoji="1" lang="en-US" altLang="zh-CN" sz="1100" b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𝟏</m:t>
                      </m:r>
                      <m:r>
                        <a:rPr kumimoji="1" lang="en-US" altLang="zh-CN" sz="1100" b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− </m:t>
                      </m:r>
                      <m:f>
                        <m:fPr>
                          <m:ctrlPr>
                            <a:rPr kumimoji="1" lang="en-US" altLang="zh-CN" sz="1100" b="1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Pr>
                        <m:num>
                          <m:r>
                            <a:rPr kumimoji="1" lang="en-US" altLang="zh-CN" sz="1100" b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(</m:t>
                          </m:r>
                          <m:f>
                            <m:fPr>
                              <m:ctrlPr>
                                <a:rPr kumimoji="1" lang="en-US" altLang="zh-CN" sz="1100" b="1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fPr>
                            <m:num>
                              <m:r>
                                <a:rPr kumimoji="1" lang="en-US" altLang="zh-CN" sz="1100" b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𝐂𝐊𝐏𝐓</m:t>
                              </m:r>
                            </m:num>
                            <m:den>
                              <m:r>
                                <a:rPr kumimoji="1" lang="en-US" altLang="zh-CN" sz="1100" b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𝟐</m:t>
                              </m:r>
                            </m:den>
                          </m:f>
                          <m:r>
                            <a:rPr kumimoji="1" lang="en-US" altLang="zh-CN" sz="1100" b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+</m:t>
                          </m:r>
                          <m:r>
                            <a:rPr kumimoji="1" lang="en-US" altLang="zh-CN" sz="1100" b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𝐌𝐓𝐓𝐑</m:t>
                          </m:r>
                          <m:r>
                            <a:rPr kumimoji="1" lang="en-US" altLang="zh-CN" sz="1100" b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)</m:t>
                          </m:r>
                        </m:num>
                        <m:den>
                          <m:r>
                            <a:rPr kumimoji="1" lang="en-US" altLang="zh-CN" sz="1100" b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𝐌𝐓𝐁𝐅</m:t>
                          </m:r>
                        </m:den>
                      </m:f>
                      <m:r>
                        <a:rPr kumimoji="1" lang="en-US" altLang="zh-CN" sz="1100" b="1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 </m:t>
                      </m:r>
                    </m:oMath>
                  </m:oMathPara>
                </a14:m>
                <a:endParaRPr kumimoji="1" lang="en-US" altLang="zh-CN" sz="900" b="1" dirty="0">
                  <a:solidFill>
                    <a:srgbClr val="000000"/>
                  </a:solidFill>
                  <a:latin typeface="Calibri" panose="020F0502020204030204"/>
                  <a:ea typeface="微软雅黑" panose="020B0503020204020204" pitchFamily="34" charset="-122"/>
                </a:endParaRPr>
              </a:p>
              <a:p>
                <a:pPr defTabSz="913851">
                  <a:defRPr/>
                </a:pPr>
                <a:endParaRPr kumimoji="1" lang="en-US" altLang="zh-CN" sz="500" dirty="0">
                  <a:solidFill>
                    <a:srgbClr val="000000"/>
                  </a:solidFill>
                  <a:latin typeface="Calibri" panose="020F0502020204030204"/>
                  <a:ea typeface="微软雅黑" panose="020B0503020204020204" pitchFamily="34" charset="-122"/>
                </a:endParaRPr>
              </a:p>
              <a:p>
                <a:pPr defTabSz="913851">
                  <a:defRPr/>
                </a:pPr>
                <a:r>
                  <a:rPr kumimoji="1" lang="en-US" altLang="zh-CN" sz="900" dirty="0">
                    <a:solidFill>
                      <a:srgbClr val="000000"/>
                    </a:solidFill>
                    <a:latin typeface="Calibri" panose="020F0502020204030204"/>
                    <a:ea typeface="微软雅黑" panose="020B0503020204020204" pitchFamily="34" charset="-122"/>
                  </a:rPr>
                  <a:t>CKPT</a:t>
                </a:r>
                <a:r>
                  <a:rPr kumimoji="1" lang="zh-CN" altLang="en-US" sz="900" dirty="0">
                    <a:solidFill>
                      <a:srgbClr val="000000"/>
                    </a:solidFill>
                    <a:latin typeface="Calibri" panose="020F0502020204030204"/>
                    <a:ea typeface="微软雅黑" panose="020B0503020204020204" pitchFamily="34" charset="-122"/>
                  </a:rPr>
                  <a:t>为检查点保存周期，</a:t>
                </a:r>
                <a:r>
                  <a:rPr kumimoji="1" lang="en-US" altLang="zh-CN" sz="900" dirty="0">
                    <a:solidFill>
                      <a:srgbClr val="000000"/>
                    </a:solidFill>
                    <a:latin typeface="Calibri" panose="020F0502020204030204"/>
                    <a:ea typeface="微软雅黑" panose="020B0503020204020204" pitchFamily="34" charset="-122"/>
                  </a:rPr>
                  <a:t>MTTR</a:t>
                </a:r>
                <a:r>
                  <a:rPr kumimoji="1" lang="zh-CN" altLang="en-US" sz="900" dirty="0">
                    <a:solidFill>
                      <a:srgbClr val="000000"/>
                    </a:solidFill>
                    <a:latin typeface="Calibri" panose="020F0502020204030204"/>
                    <a:ea typeface="微软雅黑" panose="020B0503020204020204" pitchFamily="34" charset="-122"/>
                  </a:rPr>
                  <a:t>为故障恢复时长，</a:t>
                </a:r>
                <a:r>
                  <a:rPr kumimoji="1" lang="en-US" altLang="zh-CN" sz="900" dirty="0">
                    <a:solidFill>
                      <a:srgbClr val="000000"/>
                    </a:solidFill>
                    <a:latin typeface="Calibri" panose="020F0502020204030204"/>
                    <a:ea typeface="微软雅黑" panose="020B0503020204020204" pitchFamily="34" charset="-122"/>
                  </a:rPr>
                  <a:t>MTBF</a:t>
                </a:r>
                <a:r>
                  <a:rPr kumimoji="1" lang="zh-CN" altLang="en-US" sz="900" dirty="0">
                    <a:solidFill>
                      <a:srgbClr val="000000"/>
                    </a:solidFill>
                    <a:latin typeface="Calibri" panose="020F0502020204030204"/>
                    <a:ea typeface="微软雅黑" panose="020B0503020204020204" pitchFamily="34" charset="-122"/>
                  </a:rPr>
                  <a:t>为平均故障间隔时长</a:t>
                </a:r>
              </a:p>
            </p:txBody>
          </p:sp>
        </mc:Choice>
        <mc:Fallback xmlns="">
          <p:sp>
            <p:nvSpPr>
              <p:cNvPr id="57" name="矩形 56">
                <a:extLst>
                  <a:ext uri="{FF2B5EF4-FFF2-40B4-BE49-F238E27FC236}">
                    <a16:creationId xmlns:a16="http://schemas.microsoft.com/office/drawing/2014/main" id="{7E40F523-F6C6-4C68-A6D6-451DE54B7A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8552" y="2470257"/>
                <a:ext cx="3952741" cy="771061"/>
              </a:xfrm>
              <a:prstGeom prst="rect">
                <a:avLst/>
              </a:prstGeom>
              <a:blipFill>
                <a:blip r:embed="rId10"/>
                <a:stretch>
                  <a:fillRect b="-48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矩形 57">
            <a:extLst>
              <a:ext uri="{FF2B5EF4-FFF2-40B4-BE49-F238E27FC236}">
                <a16:creationId xmlns:a16="http://schemas.microsoft.com/office/drawing/2014/main" id="{8AAC3A90-7788-48B0-A61A-869F88186262}"/>
              </a:ext>
            </a:extLst>
          </p:cNvPr>
          <p:cNvSpPr/>
          <p:nvPr/>
        </p:nvSpPr>
        <p:spPr>
          <a:xfrm>
            <a:off x="8044707" y="3785316"/>
            <a:ext cx="3852613" cy="266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 defTabSz="914400">
              <a:lnSpc>
                <a:spcPct val="150000"/>
              </a:lnSpc>
              <a:buFont typeface="Wingdings" panose="05000000000000000000" pitchFamily="2" charset="2"/>
              <a:buChar char="n"/>
              <a:defRPr/>
            </a:pPr>
            <a:r>
              <a:rPr lang="zh-CN" altLang="en-US" sz="110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系统级高可用性设计</a:t>
            </a:r>
            <a:r>
              <a:rPr lang="zh-CN" altLang="en-US" sz="100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00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MTBF</a:t>
            </a:r>
            <a:r>
              <a:rPr lang="zh-CN" altLang="en-US" sz="100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故障少）</a:t>
            </a:r>
            <a:endParaRPr lang="en-US" altLang="zh-CN" sz="1100" b="1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44500" lvl="1" indent="-285750" algn="just" defTabSz="914400"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r>
              <a:rPr lang="zh-CN" altLang="en-US" sz="105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硬件高可靠：</a:t>
            </a:r>
            <a:r>
              <a:rPr lang="zh-CN" altLang="en-US" sz="105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冗余</a:t>
            </a:r>
            <a:r>
              <a:rPr lang="en-US" altLang="zh-CN" sz="105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05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容错设计</a:t>
            </a:r>
            <a:endParaRPr lang="en-US" altLang="zh-CN" sz="1050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44500" lvl="1" indent="-285750" algn="just" defTabSz="914400"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r>
              <a:rPr lang="zh-CN" altLang="en-US" sz="105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系统高可用：</a:t>
            </a:r>
            <a:r>
              <a:rPr lang="zh-CN" altLang="en-US" sz="105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软硬件协同高可用设计</a:t>
            </a:r>
            <a:endParaRPr lang="en-US" altLang="zh-CN" sz="1050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just" defTabSz="914400">
              <a:lnSpc>
                <a:spcPct val="150000"/>
              </a:lnSpc>
              <a:buFont typeface="Wingdings" panose="05000000000000000000" pitchFamily="2" charset="2"/>
              <a:buChar char="n"/>
              <a:defRPr/>
            </a:pPr>
            <a:r>
              <a:rPr lang="zh-CN" altLang="en-US" sz="110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运行状态备份</a:t>
            </a:r>
            <a:r>
              <a:rPr lang="zh-CN" altLang="en-US" sz="90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（恢复损失小）</a:t>
            </a:r>
            <a:endParaRPr lang="en-US" altLang="zh-CN" sz="1100" b="1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44500" lvl="1" indent="-285750" algn="just" defTabSz="914400"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r>
              <a:rPr lang="zh-CN" altLang="en-US" sz="105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缩短备份周期、异步</a:t>
            </a:r>
            <a:r>
              <a:rPr lang="en-US" altLang="zh-CN" sz="105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CKPT</a:t>
            </a:r>
            <a:r>
              <a:rPr lang="zh-CN" altLang="en-US" sz="105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保存</a:t>
            </a:r>
            <a:endParaRPr lang="en-US" altLang="zh-CN" sz="1050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just" defTabSz="914400">
              <a:lnSpc>
                <a:spcPct val="150000"/>
              </a:lnSpc>
              <a:buFont typeface="Wingdings" panose="05000000000000000000" pitchFamily="2" charset="2"/>
              <a:buChar char="n"/>
              <a:defRPr/>
            </a:pPr>
            <a:r>
              <a:rPr lang="zh-CN" altLang="en-US" sz="110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故障快速恢复</a:t>
            </a:r>
            <a:r>
              <a:rPr lang="zh-CN" altLang="en-US" sz="100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00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MTTR</a:t>
            </a:r>
            <a:r>
              <a:rPr lang="zh-CN" altLang="en-US" sz="100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恢复快）</a:t>
            </a:r>
            <a:endParaRPr lang="en-US" altLang="zh-CN" sz="1100" b="1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44500" lvl="1" indent="-285750" algn="just" defTabSz="914400">
              <a:lnSpc>
                <a:spcPct val="130000"/>
              </a:lnSpc>
              <a:buFont typeface="Wingdings" panose="05000000000000000000" pitchFamily="2" charset="2"/>
              <a:buChar char="Ø"/>
              <a:defRPr/>
            </a:pPr>
            <a:r>
              <a:rPr lang="zh-CN" altLang="en-US" sz="105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故障感知：</a:t>
            </a:r>
            <a:r>
              <a:rPr lang="zh-CN" altLang="en-US" sz="10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训前健康检查，故障智能预测；训中分钟级感知；跨界亚健康感知</a:t>
            </a:r>
            <a:endParaRPr lang="en-US" altLang="zh-CN" sz="1050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44500" lvl="1" indent="-285750" algn="just" defTabSz="914400">
              <a:lnSpc>
                <a:spcPct val="130000"/>
              </a:lnSpc>
              <a:buFont typeface="Wingdings" panose="05000000000000000000" pitchFamily="2" charset="2"/>
              <a:buChar char="Ø"/>
              <a:defRPr/>
            </a:pPr>
            <a:r>
              <a:rPr lang="zh-CN" altLang="en-US" sz="105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快速定界：</a:t>
            </a:r>
            <a:r>
              <a:rPr lang="zh-CN" altLang="en-US" sz="10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海量日志分析、分钟级网络流程分析、存储故障及性能分析、故障模式库</a:t>
            </a:r>
            <a:r>
              <a:rPr lang="en-US" altLang="zh-CN" sz="10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inside</a:t>
            </a:r>
          </a:p>
          <a:p>
            <a:pPr marL="444500" lvl="1" indent="-285750" algn="just" defTabSz="914400">
              <a:lnSpc>
                <a:spcPct val="130000"/>
              </a:lnSpc>
              <a:buFont typeface="Wingdings" panose="05000000000000000000" pitchFamily="2" charset="2"/>
              <a:buChar char="Ø"/>
              <a:defRPr/>
            </a:pPr>
            <a:r>
              <a:rPr lang="zh-CN" altLang="en-US" sz="105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快速恢复：</a:t>
            </a:r>
            <a:r>
              <a:rPr lang="zh-CN" altLang="en-US" sz="9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自动断点续训≤</a:t>
            </a:r>
            <a:r>
              <a:rPr lang="en-US" altLang="zh-CN" sz="9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30min</a:t>
            </a:r>
            <a:r>
              <a:rPr lang="zh-CN" altLang="en-US" sz="9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9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CKPT</a:t>
            </a:r>
            <a:r>
              <a:rPr lang="zh-CN" altLang="en-US" sz="9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分钟级加载</a:t>
            </a:r>
            <a:endParaRPr lang="en-US" altLang="zh-CN" sz="1050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D3895271-A717-4FDD-9905-95E0D8C84051}"/>
              </a:ext>
            </a:extLst>
          </p:cNvPr>
          <p:cNvSpPr/>
          <p:nvPr/>
        </p:nvSpPr>
        <p:spPr>
          <a:xfrm>
            <a:off x="8239368" y="3424030"/>
            <a:ext cx="3377973" cy="30777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 defTabSz="914400">
              <a:defRPr/>
            </a:pPr>
            <a:r>
              <a:rPr lang="zh-CN" altLang="en-US" sz="140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软硬协同高可靠</a:t>
            </a:r>
            <a:r>
              <a:rPr lang="en-US" altLang="zh-CN" sz="140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sz="140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故障快速恢复</a:t>
            </a:r>
            <a:endParaRPr lang="en-US" altLang="zh-CN" sz="1400" b="1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文本框 60">
                <a:extLst>
                  <a:ext uri="{FF2B5EF4-FFF2-40B4-BE49-F238E27FC236}">
                    <a16:creationId xmlns:a16="http://schemas.microsoft.com/office/drawing/2014/main" id="{B3CB9628-93BF-4EA8-8E60-05922FE00FD6}"/>
                  </a:ext>
                </a:extLst>
              </p:cNvPr>
              <p:cNvSpPr txBox="1"/>
              <p:nvPr/>
            </p:nvSpPr>
            <p:spPr>
              <a:xfrm>
                <a:off x="302602" y="2451287"/>
                <a:ext cx="3755500" cy="821498"/>
              </a:xfrm>
              <a:prstGeom prst="rect">
                <a:avLst/>
              </a:prstGeom>
              <a:solidFill>
                <a:schemeClr val="tx2">
                  <a:lumMod val="95000"/>
                </a:schemeClr>
              </a:solidFill>
            </p:spPr>
            <p:txBody>
              <a:bodyPr wrap="square" lIns="36000" tIns="36000" rIns="36000" bIns="36000" rtlCol="0">
                <a:spAutoFit/>
              </a:bodyPr>
              <a:lstStyle/>
              <a:p>
                <a:pPr algn="just" defTabSz="914400"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CN" sz="1050" b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𝐂𝐨𝐦𝐩𝐒𝐜𝐚𝐥𝐞</m:t>
                      </m:r>
                      <m:r>
                        <a:rPr kumimoji="1" lang="en-US" altLang="zh-CN" sz="1050" b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r>
                        <a:rPr kumimoji="1" lang="en-US" altLang="zh-CN" sz="1050" b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𝐦𝐢𝐧</m:t>
                      </m:r>
                      <m:r>
                        <a:rPr kumimoji="1" lang="en-US" altLang="zh-CN" sz="1050" b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{</m:t>
                      </m:r>
                      <m:r>
                        <a:rPr kumimoji="1" lang="en-US" altLang="zh-CN" sz="1050" b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𝐂</m:t>
                      </m:r>
                      <m:r>
                        <a:rPr kumimoji="1" lang="en-US" altLang="zh-CN" sz="1050" b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 </m:t>
                      </m:r>
                      <m:r>
                        <a:rPr kumimoji="1" lang="zh-CN" altLang="en-US" sz="105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∗</m:t>
                      </m:r>
                      <m:r>
                        <a:rPr kumimoji="1" lang="en-US" altLang="zh-CN" sz="105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 </m:t>
                      </m:r>
                      <m:r>
                        <a:rPr kumimoji="1" lang="en-US" altLang="zh-CN" sz="1050" b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𝐍</m:t>
                      </m:r>
                      <m:r>
                        <a:rPr kumimoji="1" lang="en-US" altLang="zh-CN" sz="1050" b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,  </m:t>
                      </m:r>
                      <m:f>
                        <m:fPr>
                          <m:ctrlPr>
                            <a:rPr kumimoji="1" lang="en-US" altLang="zh-CN" sz="105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Pr>
                        <m:num>
                          <m:r>
                            <a:rPr kumimoji="1" lang="en-US" altLang="zh-CN" sz="1050" b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𝐏𝐰𝐫</m:t>
                          </m:r>
                          <m:r>
                            <a:rPr kumimoji="1" lang="en-US" altLang="zh-CN" sz="1050" b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 </m:t>
                          </m:r>
                        </m:num>
                        <m:den>
                          <m:r>
                            <a:rPr kumimoji="1" lang="en-US" altLang="zh-CN" sz="1050" b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𝐏𝐔𝐄</m:t>
                          </m:r>
                        </m:den>
                      </m:f>
                      <m:r>
                        <a:rPr kumimoji="1" lang="en-US" altLang="zh-CN" sz="105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 </m:t>
                      </m:r>
                      <m:r>
                        <a:rPr kumimoji="1" lang="zh-CN" altLang="en-US" sz="105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∗</m:t>
                      </m:r>
                      <m:r>
                        <a:rPr kumimoji="1" lang="en-US" altLang="zh-CN" sz="1050" b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 </m:t>
                      </m:r>
                      <m:r>
                        <a:rPr kumimoji="1" lang="en-US" altLang="zh-CN" sz="1050" b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𝐩</m:t>
                      </m:r>
                      <m:r>
                        <a:rPr kumimoji="1" lang="en-US" altLang="zh-CN" sz="1050" b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 </m:t>
                      </m:r>
                      <m:r>
                        <a:rPr kumimoji="1" lang="zh-CN" altLang="en-US" sz="105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∗</m:t>
                      </m:r>
                      <m:r>
                        <a:rPr kumimoji="1" lang="en-US" altLang="zh-CN" sz="1050" b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 </m:t>
                      </m:r>
                      <m:r>
                        <a:rPr kumimoji="1" lang="en-US" altLang="zh-CN" sz="1050" b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𝐄𝐄</m:t>
                      </m:r>
                      <m:r>
                        <a:rPr kumimoji="1" lang="en-US" altLang="zh-CN" sz="1050" b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,  </m:t>
                      </m:r>
                      <m:r>
                        <a:rPr kumimoji="1" lang="en-US" altLang="zh-CN" sz="1050" b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𝐀</m:t>
                      </m:r>
                      <m:r>
                        <a:rPr kumimoji="1" lang="en-US" altLang="zh-CN" sz="105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 </m:t>
                      </m:r>
                      <m:r>
                        <a:rPr kumimoji="1" lang="zh-CN" altLang="en-US" sz="105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∗</m:t>
                      </m:r>
                      <m:r>
                        <a:rPr kumimoji="1" lang="en-US" altLang="zh-CN" sz="105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 </m:t>
                      </m:r>
                      <m:r>
                        <a:rPr kumimoji="1" lang="en-US" altLang="zh-CN" sz="1050" b="1">
                          <a:solidFill>
                            <a:srgbClr val="1D1D1A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𝐬</m:t>
                      </m:r>
                      <m:r>
                        <a:rPr kumimoji="1" lang="en-US" altLang="zh-CN" sz="1050" b="1">
                          <a:solidFill>
                            <a:srgbClr val="1D1D1A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 </m:t>
                      </m:r>
                      <m:r>
                        <a:rPr kumimoji="1" lang="zh-CN" altLang="en-US" sz="1050" b="1" i="1">
                          <a:solidFill>
                            <a:srgbClr val="1D1D1A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∗</m:t>
                      </m:r>
                      <m:r>
                        <a:rPr kumimoji="1" lang="en-US" altLang="zh-CN" sz="1050" b="1">
                          <a:solidFill>
                            <a:srgbClr val="1D1D1A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 </m:t>
                      </m:r>
                      <m:r>
                        <a:rPr kumimoji="1" lang="en-US" altLang="zh-CN" sz="1050" b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𝐃</m:t>
                      </m:r>
                      <m:r>
                        <a:rPr kumimoji="1" lang="en-US" altLang="zh-CN" sz="1050" b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}</m:t>
                      </m:r>
                    </m:oMath>
                  </m:oMathPara>
                </a14:m>
                <a:endParaRPr kumimoji="1" lang="en-US" altLang="zh-CN" sz="1200" b="1" dirty="0">
                  <a:solidFill>
                    <a:srgbClr val="000000"/>
                  </a:solidFill>
                  <a:latin typeface="Cambria Math" panose="02040503050406030204" pitchFamily="18" charset="0"/>
                  <a:ea typeface="微软雅黑" panose="020B0503020204020204" pitchFamily="34" charset="-122"/>
                </a:endParaRPr>
              </a:p>
              <a:p>
                <a:pPr defTabSz="914400">
                  <a:defRPr/>
                </a:pPr>
                <a:endParaRPr kumimoji="1" lang="en-US" altLang="zh-CN" sz="500" dirty="0">
                  <a:solidFill>
                    <a:srgbClr val="000000"/>
                  </a:solidFill>
                  <a:latin typeface="Calibri" panose="020F0502020204030204"/>
                  <a:ea typeface="微软雅黑" panose="020B0503020204020204" pitchFamily="34" charset="-122"/>
                </a:endParaRPr>
              </a:p>
              <a:p>
                <a:pPr defTabSz="914400">
                  <a:defRPr/>
                </a:pPr>
                <a:r>
                  <a:rPr kumimoji="1" lang="en-US" altLang="zh-CN" sz="800" dirty="0">
                    <a:solidFill>
                      <a:srgbClr val="000000"/>
                    </a:solidFill>
                    <a:latin typeface="Calibri" panose="020F0502020204030204"/>
                    <a:ea typeface="微软雅黑" panose="020B0503020204020204" pitchFamily="34" charset="-122"/>
                  </a:rPr>
                  <a:t>C</a:t>
                </a:r>
                <a:r>
                  <a:rPr kumimoji="1" lang="zh-CN" altLang="en-US" sz="800" dirty="0">
                    <a:solidFill>
                      <a:srgbClr val="000000"/>
                    </a:solidFill>
                    <a:latin typeface="Calibri" panose="020F0502020204030204"/>
                    <a:ea typeface="微软雅黑" panose="020B0503020204020204" pitchFamily="34" charset="-122"/>
                  </a:rPr>
                  <a:t>为单卡算力，</a:t>
                </a:r>
                <a:r>
                  <a:rPr kumimoji="1" lang="en-US" altLang="zh-CN" sz="800" dirty="0">
                    <a:solidFill>
                      <a:srgbClr val="000000"/>
                    </a:solidFill>
                    <a:latin typeface="Calibri" panose="020F0502020204030204"/>
                    <a:ea typeface="微软雅黑" panose="020B0503020204020204" pitchFamily="34" charset="-122"/>
                  </a:rPr>
                  <a:t>N</a:t>
                </a:r>
                <a:r>
                  <a:rPr kumimoji="1" lang="zh-CN" altLang="en-US" sz="800" dirty="0">
                    <a:solidFill>
                      <a:srgbClr val="000000"/>
                    </a:solidFill>
                    <a:latin typeface="Calibri" panose="020F0502020204030204"/>
                    <a:ea typeface="微软雅黑" panose="020B0503020204020204" pitchFamily="34" charset="-122"/>
                  </a:rPr>
                  <a:t>为</a:t>
                </a:r>
                <a:r>
                  <a:rPr kumimoji="1" lang="en-US" altLang="zh-CN" sz="800" dirty="0">
                    <a:solidFill>
                      <a:srgbClr val="000000"/>
                    </a:solidFill>
                    <a:latin typeface="Calibri" panose="020F0502020204030204"/>
                    <a:ea typeface="微软雅黑" panose="020B0503020204020204" pitchFamily="34" charset="-122"/>
                  </a:rPr>
                  <a:t>NPU</a:t>
                </a:r>
                <a:r>
                  <a:rPr kumimoji="1" lang="zh-CN" altLang="en-US" sz="800" dirty="0">
                    <a:solidFill>
                      <a:srgbClr val="000000"/>
                    </a:solidFill>
                    <a:latin typeface="Calibri" panose="020F0502020204030204"/>
                    <a:ea typeface="微软雅黑" panose="020B0503020204020204" pitchFamily="34" charset="-122"/>
                  </a:rPr>
                  <a:t>卡数；</a:t>
                </a:r>
                <a:r>
                  <a:rPr kumimoji="1" lang="en-US" altLang="zh-CN" sz="800" dirty="0">
                    <a:solidFill>
                      <a:srgbClr val="000000"/>
                    </a:solidFill>
                    <a:latin typeface="Calibri" panose="020F0502020204030204"/>
                    <a:ea typeface="微软雅黑" panose="020B0503020204020204" pitchFamily="34" charset="-122"/>
                  </a:rPr>
                  <a:t>Pwr</a:t>
                </a:r>
                <a:r>
                  <a:rPr kumimoji="1" lang="zh-CN" altLang="en-US" sz="800" dirty="0">
                    <a:solidFill>
                      <a:srgbClr val="000000"/>
                    </a:solidFill>
                    <a:latin typeface="Calibri" panose="020F0502020204030204"/>
                    <a:ea typeface="微软雅黑" panose="020B0503020204020204" pitchFamily="34" charset="-122"/>
                  </a:rPr>
                  <a:t>为供电总功率，</a:t>
                </a:r>
                <a:r>
                  <a:rPr kumimoji="1" lang="en-US" altLang="zh-CN" sz="800" dirty="0">
                    <a:solidFill>
                      <a:srgbClr val="000000"/>
                    </a:solidFill>
                    <a:latin typeface="Calibri" panose="020F0502020204030204"/>
                    <a:ea typeface="微软雅黑" panose="020B0503020204020204" pitchFamily="34" charset="-122"/>
                  </a:rPr>
                  <a:t>PUE</a:t>
                </a:r>
                <a:r>
                  <a:rPr kumimoji="1" lang="zh-CN" altLang="en-US" sz="800" dirty="0">
                    <a:solidFill>
                      <a:srgbClr val="000000"/>
                    </a:solidFill>
                    <a:latin typeface="Calibri" panose="020F0502020204030204"/>
                    <a:ea typeface="微软雅黑" panose="020B0503020204020204" pitchFamily="34" charset="-122"/>
                  </a:rPr>
                  <a:t>为能源利用率，</a:t>
                </a:r>
                <a:r>
                  <a:rPr kumimoji="1" lang="en-US" altLang="zh-CN" sz="800" dirty="0">
                    <a:solidFill>
                      <a:srgbClr val="000000"/>
                    </a:solidFill>
                    <a:latin typeface="Calibri" panose="020F0502020204030204"/>
                    <a:ea typeface="微软雅黑" panose="020B0503020204020204" pitchFamily="34" charset="-122"/>
                  </a:rPr>
                  <a:t>p</a:t>
                </a:r>
                <a:r>
                  <a:rPr kumimoji="1" lang="zh-CN" altLang="en-US" sz="800" dirty="0">
                    <a:solidFill>
                      <a:srgbClr val="000000"/>
                    </a:solidFill>
                    <a:latin typeface="Calibri" panose="020F0502020204030204"/>
                    <a:ea typeface="微软雅黑" panose="020B0503020204020204" pitchFamily="34" charset="-122"/>
                  </a:rPr>
                  <a:t>为计算功耗占比系数，</a:t>
                </a:r>
                <a:r>
                  <a:rPr kumimoji="1" lang="en-US" altLang="zh-CN" sz="800" dirty="0">
                    <a:solidFill>
                      <a:srgbClr val="000000"/>
                    </a:solidFill>
                    <a:latin typeface="Calibri" panose="020F0502020204030204"/>
                    <a:ea typeface="微软雅黑" panose="020B0503020204020204" pitchFamily="34" charset="-122"/>
                  </a:rPr>
                  <a:t>EE</a:t>
                </a:r>
                <a:r>
                  <a:rPr kumimoji="1" lang="zh-CN" altLang="en-US" sz="800" dirty="0">
                    <a:solidFill>
                      <a:srgbClr val="000000"/>
                    </a:solidFill>
                    <a:latin typeface="Calibri" panose="020F0502020204030204"/>
                    <a:ea typeface="微软雅黑" panose="020B0503020204020204" pitchFamily="34" charset="-122"/>
                  </a:rPr>
                  <a:t>为算力能效比；</a:t>
                </a:r>
                <a:r>
                  <a:rPr kumimoji="1" lang="en-US" altLang="zh-CN" sz="800" dirty="0">
                    <a:solidFill>
                      <a:srgbClr val="000000"/>
                    </a:solidFill>
                    <a:latin typeface="Calibri" panose="020F0502020204030204"/>
                    <a:ea typeface="微软雅黑" panose="020B0503020204020204" pitchFamily="34" charset="-122"/>
                  </a:rPr>
                  <a:t>A</a:t>
                </a:r>
                <a:r>
                  <a:rPr kumimoji="1" lang="zh-CN" altLang="en-US" sz="800" dirty="0">
                    <a:solidFill>
                      <a:srgbClr val="000000"/>
                    </a:solidFill>
                    <a:latin typeface="Calibri" panose="020F0502020204030204"/>
                    <a:ea typeface="微软雅黑" panose="020B0503020204020204" pitchFamily="34" charset="-122"/>
                  </a:rPr>
                  <a:t>为设备占地面积，</a:t>
                </a:r>
                <a:r>
                  <a:rPr kumimoji="1" lang="en-US" altLang="zh-CN" sz="800" dirty="0">
                    <a:solidFill>
                      <a:srgbClr val="000000"/>
                    </a:solidFill>
                    <a:latin typeface="Calibri" panose="020F0502020204030204"/>
                    <a:ea typeface="微软雅黑" panose="020B0503020204020204" pitchFamily="34" charset="-122"/>
                  </a:rPr>
                  <a:t>s</a:t>
                </a:r>
                <a:r>
                  <a:rPr kumimoji="1" lang="zh-CN" altLang="en-US" sz="800" dirty="0">
                    <a:solidFill>
                      <a:srgbClr val="000000"/>
                    </a:solidFill>
                    <a:latin typeface="Calibri" panose="020F0502020204030204"/>
                    <a:ea typeface="微软雅黑" panose="020B0503020204020204" pitchFamily="34" charset="-122"/>
                  </a:rPr>
                  <a:t>为计算面效因子，</a:t>
                </a:r>
                <a:r>
                  <a:rPr kumimoji="1" lang="en-US" altLang="zh-CN" sz="800" dirty="0">
                    <a:solidFill>
                      <a:srgbClr val="000000"/>
                    </a:solidFill>
                    <a:latin typeface="Calibri" panose="020F0502020204030204"/>
                    <a:ea typeface="微软雅黑" panose="020B0503020204020204" pitchFamily="34" charset="-122"/>
                  </a:rPr>
                  <a:t>D</a:t>
                </a:r>
                <a:r>
                  <a:rPr kumimoji="1" lang="zh-CN" altLang="en-US" sz="800" dirty="0">
                    <a:solidFill>
                      <a:srgbClr val="000000"/>
                    </a:solidFill>
                    <a:latin typeface="Calibri" panose="020F0502020204030204"/>
                    <a:ea typeface="微软雅黑" panose="020B0503020204020204" pitchFamily="34" charset="-122"/>
                  </a:rPr>
                  <a:t>为单柜算力密度</a:t>
                </a:r>
                <a:endParaRPr kumimoji="1" lang="en-US" altLang="zh-CN" sz="800" b="1" dirty="0">
                  <a:solidFill>
                    <a:srgbClr val="000000"/>
                  </a:solidFill>
                  <a:latin typeface="Calibri" panose="020F0502020204030204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61" name="文本框 60">
                <a:extLst>
                  <a:ext uri="{FF2B5EF4-FFF2-40B4-BE49-F238E27FC236}">
                    <a16:creationId xmlns:a16="http://schemas.microsoft.com/office/drawing/2014/main" id="{B3CB9628-93BF-4EA8-8E60-05922FE00F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602" y="2451287"/>
                <a:ext cx="3755500" cy="821498"/>
              </a:xfrm>
              <a:prstGeom prst="rect">
                <a:avLst/>
              </a:prstGeom>
              <a:blipFill>
                <a:blip r:embed="rId11"/>
                <a:stretch>
                  <a:fillRect l="-1014" b="-30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文本框 61">
                <a:extLst>
                  <a:ext uri="{FF2B5EF4-FFF2-40B4-BE49-F238E27FC236}">
                    <a16:creationId xmlns:a16="http://schemas.microsoft.com/office/drawing/2014/main" id="{03386CAD-01D6-47D2-B5A2-98DF3D7D5187}"/>
                  </a:ext>
                </a:extLst>
              </p:cNvPr>
              <p:cNvSpPr txBox="1"/>
              <p:nvPr/>
            </p:nvSpPr>
            <p:spPr>
              <a:xfrm>
                <a:off x="4150303" y="2451288"/>
                <a:ext cx="3792853" cy="815535"/>
              </a:xfrm>
              <a:prstGeom prst="rect">
                <a:avLst/>
              </a:prstGeom>
              <a:solidFill>
                <a:schemeClr val="tx2">
                  <a:lumMod val="95000"/>
                </a:schemeClr>
              </a:solidFill>
            </p:spPr>
            <p:txBody>
              <a:bodyPr wrap="square" lIns="36000" tIns="36000" rIns="36000" bIns="36000" rtlCol="0">
                <a:spAutoFit/>
              </a:bodyPr>
              <a:lstStyle/>
              <a:p>
                <a:pPr defTabSz="91440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100" b="1">
                          <a:solidFill>
                            <a:srgbClr val="1D1D1A"/>
                          </a:solidFill>
                          <a:latin typeface="Cambria Math" panose="02040503050406030204" pitchFamily="18" charset="0"/>
                        </a:rPr>
                        <m:t>𝐌𝐅𝐔</m:t>
                      </m:r>
                      <m:r>
                        <a:rPr lang="en-US" altLang="zh-CN" sz="1100" b="1">
                          <a:solidFill>
                            <a:srgbClr val="1D1D1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zh-CN" altLang="en-US" sz="1100" b="1" i="1">
                          <a:solidFill>
                            <a:srgbClr val="1D1D1A"/>
                          </a:solidFill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lang="en-US" altLang="zh-CN" sz="1100" b="1" i="1">
                          <a:solidFill>
                            <a:srgbClr val="1D1D1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altLang="zh-CN" sz="1100" b="1" i="1">
                              <a:solidFill>
                                <a:srgbClr val="1D1D1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100" b="1">
                              <a:solidFill>
                                <a:srgbClr val="1D1D1A"/>
                              </a:solidFill>
                              <a:latin typeface="Cambria Math" panose="02040503050406030204" pitchFamily="18" charset="0"/>
                            </a:rPr>
                            <m:t>𝟖</m:t>
                          </m:r>
                          <m:r>
                            <a:rPr lang="en-US" altLang="zh-CN" sz="1100" b="1" i="1">
                              <a:solidFill>
                                <a:srgbClr val="1D1D1A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zh-CN" altLang="en-US" sz="1100" b="1" i="1">
                              <a:solidFill>
                                <a:srgbClr val="1D1D1A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altLang="zh-CN" sz="1100" b="1" i="1">
                              <a:solidFill>
                                <a:srgbClr val="1D1D1A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altLang="zh-CN" sz="11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100" b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𝐓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CN" sz="11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k</m:t>
                              </m:r>
                            </m:sub>
                          </m:sSub>
                          <m:r>
                            <a:rPr lang="en-US" altLang="zh-CN" sz="11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zh-CN" altLang="en-US" sz="11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altLang="zh-CN" sz="1100" b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1100" b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𝐏</m:t>
                          </m:r>
                          <m:r>
                            <a:rPr lang="en-US" altLang="zh-CN" sz="11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zh-CN" altLang="en-US" sz="11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zh-CN" altLang="en-US" sz="1100" b="1">
                              <a:solidFill>
                                <a:srgbClr val="1D1D1A"/>
                              </a:solidFill>
                              <a:latin typeface="Cambria Math" panose="02040503050406030204" pitchFamily="18" charset="0"/>
                            </a:rPr>
                            <m:t>（</m:t>
                          </m:r>
                          <m:r>
                            <a:rPr lang="zh-CN" altLang="en-US" sz="1100" b="1">
                              <a:solidFill>
                                <a:srgbClr val="1D1D1A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zh-CN" altLang="en-US" sz="1100" b="1">
                              <a:solidFill>
                                <a:srgbClr val="1D1D1A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1100" b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𝐒</m:t>
                          </m:r>
                          <m:r>
                            <a:rPr lang="en-US" altLang="zh-CN" sz="1100" b="1">
                              <a:solidFill>
                                <a:srgbClr val="1D1D1A"/>
                              </a:solidFill>
                              <a:latin typeface="Cambria Math" panose="02040503050406030204" pitchFamily="18" charset="0"/>
                            </a:rPr>
                            <m:t>/(</m:t>
                          </m:r>
                          <m:r>
                            <a:rPr lang="zh-CN" altLang="en-US" sz="1100" b="1">
                              <a:solidFill>
                                <a:srgbClr val="1D1D1A"/>
                              </a:solidFill>
                              <a:latin typeface="Cambria Math" panose="02040503050406030204" pitchFamily="18" charset="0"/>
                            </a:rPr>
                            <m:t>𝟔</m:t>
                          </m:r>
                          <m:r>
                            <a:rPr lang="zh-CN" altLang="en-US" sz="1100" b="1">
                              <a:solidFill>
                                <a:srgbClr val="1D1D1A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zh-CN" altLang="en-US" sz="1100" b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𝐡𝐢𝐝𝐞𝐧</m:t>
                          </m:r>
                          <m:r>
                            <a:rPr lang="zh-CN" altLang="en-US" sz="1100" b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zh-CN" altLang="en-US" sz="1100" b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𝐬𝐢𝐳𝐞</m:t>
                          </m:r>
                          <m:r>
                            <a:rPr lang="zh-CN" altLang="en-US" sz="1100" b="1">
                              <a:solidFill>
                                <a:srgbClr val="1D1D1A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zh-CN" altLang="en-US" sz="1100" b="1">
                              <a:solidFill>
                                <a:srgbClr val="1D1D1A"/>
                              </a:solidFill>
                              <a:latin typeface="Cambria Math" panose="02040503050406030204" pitchFamily="18" charset="0"/>
                            </a:rPr>
                            <m:t>）</m:t>
                          </m:r>
                        </m:num>
                        <m:den>
                          <m:r>
                            <a:rPr lang="en-US" altLang="zh-CN" sz="1100" b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𝐂</m:t>
                          </m:r>
                          <m:r>
                            <a:rPr lang="en-US" altLang="zh-CN" sz="11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zh-CN" altLang="en-US" sz="11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altLang="zh-CN" sz="11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1100" b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𝐍</m:t>
                          </m:r>
                          <m:r>
                            <a:rPr lang="en-US" altLang="zh-CN" sz="1100" b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zh-CN" altLang="en-US" sz="11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altLang="zh-CN" sz="11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altLang="zh-CN" sz="11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100" b="1">
                                  <a:solidFill>
                                    <a:srgbClr val="1D1D1A"/>
                                  </a:solidFill>
                                  <a:latin typeface="Cambria Math" panose="02040503050406030204" pitchFamily="18" charset="0"/>
                                </a:rPr>
                                <m:t>𝐓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CN" sz="1100" b="1" i="1">
                                  <a:solidFill>
                                    <a:srgbClr val="1D1D1A"/>
                                  </a:solidFill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sub>
                          </m:sSub>
                        </m:den>
                      </m:f>
                      <m:r>
                        <a:rPr lang="en-US" altLang="zh-CN" sz="1100" b="1">
                          <a:solidFill>
                            <a:srgbClr val="1D1D1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altLang="zh-CN" sz="1100" b="1" dirty="0">
                  <a:solidFill>
                    <a:srgbClr val="1D1D1A"/>
                  </a:solidFill>
                  <a:latin typeface="Cambria Math" panose="02040503050406030204" pitchFamily="18" charset="0"/>
                  <a:ea typeface="微软雅黑"/>
                </a:endParaRPr>
              </a:p>
              <a:p>
                <a:pPr defTabSz="914400">
                  <a:defRPr/>
                </a:pPr>
                <a:endParaRPr kumimoji="1" lang="en-US" altLang="zh-CN" sz="400" dirty="0">
                  <a:solidFill>
                    <a:srgbClr val="000000"/>
                  </a:solidFill>
                  <a:latin typeface="Calibri" panose="020F0502020204030204"/>
                  <a:ea typeface="微软雅黑" panose="020B0503020204020204" pitchFamily="34" charset="-122"/>
                </a:endParaRPr>
              </a:p>
              <a:p>
                <a:pPr defTabSz="914400">
                  <a:defRPr/>
                </a:pPr>
                <a:endParaRPr kumimoji="1" lang="en-US" altLang="zh-CN" sz="300" dirty="0">
                  <a:solidFill>
                    <a:srgbClr val="000000"/>
                  </a:solidFill>
                  <a:latin typeface="Calibri" panose="020F0502020204030204"/>
                  <a:ea typeface="微软雅黑" panose="020B0503020204020204" pitchFamily="34" charset="-122"/>
                </a:endParaRPr>
              </a:p>
              <a:p>
                <a:pPr defTabSz="914400">
                  <a:defRPr/>
                </a:pPr>
                <a:r>
                  <a:rPr kumimoji="1" lang="en-US" altLang="zh-CN" sz="900" b="1" dirty="0">
                    <a:solidFill>
                      <a:srgbClr val="000000"/>
                    </a:solidFill>
                    <a:latin typeface="Calibri" panose="020F0502020204030204"/>
                    <a:ea typeface="微软雅黑" panose="020B0503020204020204" pitchFamily="34" charset="-122"/>
                  </a:rPr>
                  <a:t>T</a:t>
                </a:r>
                <a:r>
                  <a:rPr kumimoji="1" lang="en-US" altLang="zh-CN" sz="900" b="1" baseline="-25000" dirty="0">
                    <a:solidFill>
                      <a:srgbClr val="000000"/>
                    </a:solidFill>
                    <a:latin typeface="Calibri" panose="020F0502020204030204"/>
                    <a:ea typeface="微软雅黑" panose="020B0503020204020204" pitchFamily="34" charset="-122"/>
                  </a:rPr>
                  <a:t>k</a:t>
                </a:r>
                <a:r>
                  <a:rPr kumimoji="1" lang="zh-CN" altLang="en-US" sz="900" dirty="0">
                    <a:solidFill>
                      <a:srgbClr val="000000"/>
                    </a:solidFill>
                    <a:latin typeface="Calibri" panose="020F0502020204030204"/>
                    <a:ea typeface="微软雅黑" panose="020B0503020204020204" pitchFamily="34" charset="-122"/>
                  </a:rPr>
                  <a:t>为</a:t>
                </a:r>
                <a:r>
                  <a:rPr kumimoji="1" lang="en-US" altLang="zh-CN" sz="900" b="1" dirty="0">
                    <a:solidFill>
                      <a:srgbClr val="000000"/>
                    </a:solidFill>
                    <a:latin typeface="Calibri" panose="020F0502020204030204"/>
                    <a:ea typeface="微软雅黑" panose="020B0503020204020204" pitchFamily="34" charset="-122"/>
                  </a:rPr>
                  <a:t>T</a:t>
                </a:r>
                <a:r>
                  <a:rPr kumimoji="1" lang="en-US" altLang="zh-CN" sz="900" b="1" baseline="-25000" dirty="0">
                    <a:solidFill>
                      <a:srgbClr val="000000"/>
                    </a:solidFill>
                    <a:latin typeface="Calibri" panose="020F0502020204030204"/>
                    <a:ea typeface="微软雅黑" panose="020B0503020204020204" pitchFamily="34" charset="-122"/>
                  </a:rPr>
                  <a:t>c</a:t>
                </a:r>
                <a:r>
                  <a:rPr kumimoji="1" lang="zh-CN" altLang="en-US" sz="900" dirty="0">
                    <a:solidFill>
                      <a:srgbClr val="000000"/>
                    </a:solidFill>
                    <a:latin typeface="Calibri" panose="020F0502020204030204"/>
                    <a:ea typeface="微软雅黑" panose="020B0503020204020204" pitchFamily="34" charset="-122"/>
                  </a:rPr>
                  <a:t>时段实际消耗样本量，</a:t>
                </a:r>
                <a:r>
                  <a:rPr kumimoji="1" lang="en-US" altLang="zh-CN" sz="900" b="1" dirty="0">
                    <a:solidFill>
                      <a:srgbClr val="000000"/>
                    </a:solidFill>
                    <a:latin typeface="Calibri" panose="020F0502020204030204"/>
                    <a:ea typeface="微软雅黑" panose="020B0503020204020204" pitchFamily="34" charset="-122"/>
                  </a:rPr>
                  <a:t>P</a:t>
                </a:r>
                <a:r>
                  <a:rPr kumimoji="1" lang="zh-CN" altLang="en-US" sz="900" dirty="0">
                    <a:solidFill>
                      <a:srgbClr val="000000"/>
                    </a:solidFill>
                    <a:latin typeface="Calibri" panose="020F0502020204030204"/>
                    <a:ea typeface="微软雅黑" panose="020B0503020204020204" pitchFamily="34" charset="-122"/>
                  </a:rPr>
                  <a:t>为大模型参数量，</a:t>
                </a:r>
                <a:r>
                  <a:rPr kumimoji="1" lang="en-US" altLang="zh-CN" sz="900" dirty="0">
                    <a:solidFill>
                      <a:srgbClr val="000000"/>
                    </a:solidFill>
                    <a:latin typeface="Calibri" panose="020F0502020204030204"/>
                    <a:ea typeface="微软雅黑" panose="020B0503020204020204" pitchFamily="34" charset="-122"/>
                  </a:rPr>
                  <a:t> </a:t>
                </a:r>
                <a:r>
                  <a:rPr kumimoji="1" lang="en-US" altLang="zh-CN" sz="900" b="1" dirty="0">
                    <a:solidFill>
                      <a:srgbClr val="000000"/>
                    </a:solidFill>
                    <a:latin typeface="Calibri" panose="020F0502020204030204"/>
                    <a:ea typeface="微软雅黑" panose="020B0503020204020204" pitchFamily="34" charset="-122"/>
                  </a:rPr>
                  <a:t>S</a:t>
                </a:r>
                <a:r>
                  <a:rPr kumimoji="1" lang="zh-CN" altLang="en-US" sz="900" dirty="0">
                    <a:solidFill>
                      <a:srgbClr val="000000"/>
                    </a:solidFill>
                    <a:latin typeface="Calibri" panose="020F0502020204030204"/>
                    <a:ea typeface="微软雅黑" panose="020B0503020204020204" pitchFamily="34" charset="-122"/>
                  </a:rPr>
                  <a:t>为序列长度，</a:t>
                </a:r>
                <a:r>
                  <a:rPr kumimoji="1" lang="en-US" altLang="zh-CN" sz="900" b="1" dirty="0">
                    <a:solidFill>
                      <a:srgbClr val="000000"/>
                    </a:solidFill>
                    <a:latin typeface="Calibri" panose="020F0502020204030204"/>
                    <a:ea typeface="微软雅黑" panose="020B0503020204020204" pitchFamily="34" charset="-122"/>
                  </a:rPr>
                  <a:t>hidden size</a:t>
                </a:r>
                <a:r>
                  <a:rPr kumimoji="1" lang="zh-CN" altLang="en-US" sz="900" dirty="0">
                    <a:solidFill>
                      <a:srgbClr val="000000"/>
                    </a:solidFill>
                    <a:latin typeface="Calibri" panose="020F0502020204030204"/>
                    <a:ea typeface="微软雅黑" panose="020B0503020204020204" pitchFamily="34" charset="-122"/>
                  </a:rPr>
                  <a:t>是隐层维度；</a:t>
                </a:r>
                <a:r>
                  <a:rPr kumimoji="1" lang="en-US" altLang="zh-CN" sz="900" b="1" dirty="0">
                    <a:solidFill>
                      <a:srgbClr val="000000"/>
                    </a:solidFill>
                    <a:latin typeface="Calibri" panose="020F0502020204030204"/>
                    <a:ea typeface="微软雅黑" panose="020B0503020204020204" pitchFamily="34" charset="-122"/>
                  </a:rPr>
                  <a:t>C</a:t>
                </a:r>
                <a:r>
                  <a:rPr kumimoji="1" lang="zh-CN" altLang="en-US" sz="900" dirty="0">
                    <a:solidFill>
                      <a:srgbClr val="000000"/>
                    </a:solidFill>
                    <a:latin typeface="Calibri" panose="020F0502020204030204"/>
                    <a:ea typeface="微软雅黑" panose="020B0503020204020204" pitchFamily="34" charset="-122"/>
                  </a:rPr>
                  <a:t>为单卡理论算力，</a:t>
                </a:r>
                <a:r>
                  <a:rPr kumimoji="1" lang="en-US" altLang="zh-CN" sz="900" b="1" dirty="0">
                    <a:solidFill>
                      <a:srgbClr val="000000"/>
                    </a:solidFill>
                    <a:latin typeface="Calibri" panose="020F0502020204030204"/>
                    <a:ea typeface="微软雅黑" panose="020B0503020204020204" pitchFamily="34" charset="-122"/>
                  </a:rPr>
                  <a:t>N</a:t>
                </a:r>
                <a:r>
                  <a:rPr kumimoji="1" lang="zh-CN" altLang="en-US" sz="900" dirty="0">
                    <a:solidFill>
                      <a:srgbClr val="000000"/>
                    </a:solidFill>
                    <a:latin typeface="Calibri" panose="020F0502020204030204"/>
                    <a:ea typeface="微软雅黑" panose="020B0503020204020204" pitchFamily="34" charset="-122"/>
                  </a:rPr>
                  <a:t>为</a:t>
                </a:r>
                <a:r>
                  <a:rPr kumimoji="1" lang="en-US" altLang="zh-CN" sz="900" dirty="0">
                    <a:solidFill>
                      <a:srgbClr val="000000"/>
                    </a:solidFill>
                    <a:latin typeface="Calibri" panose="020F0502020204030204"/>
                    <a:ea typeface="微软雅黑" panose="020B0503020204020204" pitchFamily="34" charset="-122"/>
                  </a:rPr>
                  <a:t>NPU</a:t>
                </a:r>
                <a:r>
                  <a:rPr kumimoji="1" lang="zh-CN" altLang="en-US" sz="900" dirty="0">
                    <a:solidFill>
                      <a:srgbClr val="000000"/>
                    </a:solidFill>
                    <a:latin typeface="Calibri" panose="020F0502020204030204"/>
                    <a:ea typeface="微软雅黑" panose="020B0503020204020204" pitchFamily="34" charset="-122"/>
                  </a:rPr>
                  <a:t>卡数；</a:t>
                </a:r>
                <a:r>
                  <a:rPr kumimoji="1" lang="en-US" altLang="zh-CN" sz="900" b="1" dirty="0">
                    <a:solidFill>
                      <a:srgbClr val="000000"/>
                    </a:solidFill>
                    <a:latin typeface="Calibri" panose="020F0502020204030204"/>
                    <a:ea typeface="微软雅黑" panose="020B0503020204020204" pitchFamily="34" charset="-122"/>
                  </a:rPr>
                  <a:t>T</a:t>
                </a:r>
                <a:r>
                  <a:rPr kumimoji="1" lang="en-US" altLang="zh-CN" sz="900" b="1" baseline="-25000" dirty="0">
                    <a:solidFill>
                      <a:srgbClr val="000000"/>
                    </a:solidFill>
                    <a:latin typeface="Calibri" panose="020F0502020204030204"/>
                    <a:ea typeface="微软雅黑" panose="020B0503020204020204" pitchFamily="34" charset="-122"/>
                  </a:rPr>
                  <a:t>c</a:t>
                </a:r>
                <a:r>
                  <a:rPr kumimoji="1" lang="zh-CN" altLang="en-US" sz="900" dirty="0">
                    <a:solidFill>
                      <a:srgbClr val="000000"/>
                    </a:solidFill>
                    <a:latin typeface="Calibri" panose="020F0502020204030204"/>
                    <a:ea typeface="微软雅黑" panose="020B0503020204020204" pitchFamily="34" charset="-122"/>
                  </a:rPr>
                  <a:t>是非故障有效训练时长</a:t>
                </a:r>
                <a:endParaRPr kumimoji="1" lang="en-US" altLang="zh-CN" sz="1000" b="1" dirty="0">
                  <a:solidFill>
                    <a:srgbClr val="000000"/>
                  </a:solidFill>
                  <a:latin typeface="Calibri" panose="020F0502020204030204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62" name="文本框 61">
                <a:extLst>
                  <a:ext uri="{FF2B5EF4-FFF2-40B4-BE49-F238E27FC236}">
                    <a16:creationId xmlns:a16="http://schemas.microsoft.com/office/drawing/2014/main" id="{03386CAD-01D6-47D2-B5A2-98DF3D7D51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0303" y="2451288"/>
                <a:ext cx="3792853" cy="815535"/>
              </a:xfrm>
              <a:prstGeom prst="rect">
                <a:avLst/>
              </a:prstGeom>
              <a:blipFill>
                <a:blip r:embed="rId12"/>
                <a:stretch>
                  <a:fillRect l="-667" r="-667" b="-30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矩形 62">
            <a:extLst>
              <a:ext uri="{FF2B5EF4-FFF2-40B4-BE49-F238E27FC236}">
                <a16:creationId xmlns:a16="http://schemas.microsoft.com/office/drawing/2014/main" id="{F57A83C2-E9F6-40F7-A426-83BC1FBA1781}"/>
              </a:ext>
            </a:extLst>
          </p:cNvPr>
          <p:cNvSpPr/>
          <p:nvPr/>
        </p:nvSpPr>
        <p:spPr>
          <a:xfrm>
            <a:off x="4081557" y="5837099"/>
            <a:ext cx="128112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 defTabSz="914400">
              <a:buFont typeface="Wingdings" panose="05000000000000000000" pitchFamily="2" charset="2"/>
              <a:buChar char="n"/>
              <a:defRPr/>
            </a:pPr>
            <a:r>
              <a:rPr lang="zh-CN" altLang="en-US" sz="120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单机执行最优</a:t>
            </a:r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96C522E2-5DEC-4805-A84C-B2D38DBA723F}"/>
              </a:ext>
            </a:extLst>
          </p:cNvPr>
          <p:cNvSpPr/>
          <p:nvPr/>
        </p:nvSpPr>
        <p:spPr>
          <a:xfrm>
            <a:off x="4201262" y="6030618"/>
            <a:ext cx="3937737" cy="3366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lvl="1" indent="-265113" defTabSz="914400"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r>
              <a:rPr lang="en-US" altLang="zh-CN" sz="120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CANN</a:t>
            </a:r>
            <a:r>
              <a:rPr lang="zh-CN" altLang="en-US" sz="120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层架构亲和、算子调优、选择性重计算</a:t>
            </a:r>
            <a:r>
              <a:rPr lang="en-US" altLang="zh-CN" sz="120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endParaRPr lang="en-US" altLang="zh-CN" sz="1200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3107A516-73D0-4C3C-824E-A5663979BF65}"/>
              </a:ext>
            </a:extLst>
          </p:cNvPr>
          <p:cNvSpPr/>
          <p:nvPr/>
        </p:nvSpPr>
        <p:spPr>
          <a:xfrm>
            <a:off x="4318488" y="6467010"/>
            <a:ext cx="772198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>
              <a:defRPr/>
            </a:pPr>
            <a:r>
              <a:rPr lang="zh-CN" altLang="en-US" sz="1100" b="1" kern="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注：</a:t>
            </a:r>
            <a:r>
              <a:rPr lang="zh-CN" altLang="en-US" sz="1100" kern="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本页公式中</a:t>
            </a:r>
            <a:r>
              <a:rPr lang="zh-CN" altLang="en-US" sz="1100" b="1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红色项</a:t>
            </a:r>
            <a:r>
              <a:rPr lang="zh-CN" altLang="en-US" sz="1100" kern="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为集群建设</a:t>
            </a:r>
            <a:r>
              <a:rPr lang="en-US" altLang="zh-CN" sz="1100" kern="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100" kern="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大模型训练应用参数，</a:t>
            </a:r>
            <a:r>
              <a:rPr lang="zh-CN" altLang="en-US" sz="1100" b="1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蓝色项</a:t>
            </a:r>
            <a:r>
              <a:rPr lang="zh-CN" altLang="en-US" sz="1100" kern="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为解决方案提供商规格参数，</a:t>
            </a:r>
            <a:r>
              <a:rPr lang="zh-CN" altLang="en-US" sz="1100" b="1" kern="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黑色项</a:t>
            </a:r>
            <a:r>
              <a:rPr lang="zh-CN" altLang="en-US" sz="1100" kern="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为常数或共同作用项</a:t>
            </a:r>
            <a:endParaRPr lang="zh-CN" altLang="en-US" sz="1100" dirty="0">
              <a:solidFill>
                <a:srgbClr val="666666"/>
              </a:solidFill>
              <a:latin typeface="Huawei Sans" panose="020B0604020202020204"/>
              <a:ea typeface="微软雅黑"/>
            </a:endParaRPr>
          </a:p>
        </p:txBody>
      </p:sp>
      <p:graphicFrame>
        <p:nvGraphicFramePr>
          <p:cNvPr id="52" name="表格 51">
            <a:extLst>
              <a:ext uri="{FF2B5EF4-FFF2-40B4-BE49-F238E27FC236}">
                <a16:creationId xmlns:a16="http://schemas.microsoft.com/office/drawing/2014/main" id="{F331A469-D165-43F4-A9B8-8EE1081C3402}"/>
              </a:ext>
            </a:extLst>
          </p:cNvPr>
          <p:cNvGraphicFramePr>
            <a:graphicFrameLocks noGrp="1"/>
          </p:cNvGraphicFramePr>
          <p:nvPr/>
        </p:nvGraphicFramePr>
        <p:xfrm>
          <a:off x="8951968" y="11106"/>
          <a:ext cx="3239961" cy="239231"/>
        </p:xfrm>
        <a:graphic>
          <a:graphicData uri="http://schemas.openxmlformats.org/drawingml/2006/table">
            <a:tbl>
              <a:tblPr firstRow="1" bandRow="1"/>
              <a:tblGrid>
                <a:gridCol w="779237">
                  <a:extLst>
                    <a:ext uri="{9D8B030D-6E8A-4147-A177-3AD203B41FA5}">
                      <a16:colId xmlns:a16="http://schemas.microsoft.com/office/drawing/2014/main" val="2976551844"/>
                    </a:ext>
                  </a:extLst>
                </a:gridCol>
                <a:gridCol w="779237">
                  <a:extLst>
                    <a:ext uri="{9D8B030D-6E8A-4147-A177-3AD203B41FA5}">
                      <a16:colId xmlns:a16="http://schemas.microsoft.com/office/drawing/2014/main" val="602428761"/>
                    </a:ext>
                  </a:extLst>
                </a:gridCol>
                <a:gridCol w="857341">
                  <a:extLst>
                    <a:ext uri="{9D8B030D-6E8A-4147-A177-3AD203B41FA5}">
                      <a16:colId xmlns:a16="http://schemas.microsoft.com/office/drawing/2014/main" val="1209602728"/>
                    </a:ext>
                  </a:extLst>
                </a:gridCol>
                <a:gridCol w="824146">
                  <a:extLst>
                    <a:ext uri="{9D8B030D-6E8A-4147-A177-3AD203B41FA5}">
                      <a16:colId xmlns:a16="http://schemas.microsoft.com/office/drawing/2014/main" val="335595839"/>
                    </a:ext>
                  </a:extLst>
                </a:gridCol>
              </a:tblGrid>
              <a:tr h="239231">
                <a:tc>
                  <a:txBody>
                    <a:bodyPr/>
                    <a:lstStyle>
                      <a:lvl1pPr marL="0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1pPr>
                      <a:lvl2pPr marL="593900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2pPr>
                      <a:lvl3pPr marL="1187798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3pPr>
                      <a:lvl4pPr marL="1781699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4pPr>
                      <a:lvl5pPr marL="2375598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5pPr>
                      <a:lvl6pPr marL="2969497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6pPr>
                      <a:lvl7pPr marL="3563396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7pPr>
                      <a:lvl8pPr marL="4157297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8pPr>
                      <a:lvl9pPr marL="4751195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9pPr>
                    </a:lstStyle>
                    <a:p>
                      <a:pPr marL="0" algn="ctr" defTabSz="1187323" rtl="0" eaLnBrk="1" latinLnBrk="0" hangingPunct="1"/>
                      <a:r>
                        <a:rPr lang="zh-CN" altLang="en-US" sz="900" b="1" kern="1200" dirty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挑战</a:t>
                      </a:r>
                      <a:r>
                        <a:rPr lang="en-US" altLang="zh-CN" sz="900" b="1" kern="1200" dirty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/</a:t>
                      </a:r>
                      <a:r>
                        <a:rPr lang="zh-CN" altLang="en-US" sz="900" b="1" kern="1200" dirty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架构</a:t>
                      </a:r>
                    </a:p>
                  </a:txBody>
                  <a:tcPr marL="91404" marR="91404" marT="45702" marB="45702">
                    <a:lnL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1pPr>
                      <a:lvl2pPr marL="593662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2pPr>
                      <a:lvl3pPr marL="1187323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3pPr>
                      <a:lvl4pPr marL="1780986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4pPr>
                      <a:lvl5pPr marL="2374648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5pPr>
                      <a:lvl6pPr marL="2968309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6pPr>
                      <a:lvl7pPr marL="3561971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7pPr>
                      <a:lvl8pPr marL="4155634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8pPr>
                      <a:lvl9pPr marL="4749295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9pPr>
                    </a:lstStyle>
                    <a:p>
                      <a:pPr marL="0" algn="ctr" defTabSz="1187323" rtl="0" eaLnBrk="1" latinLnBrk="0" hangingPunct="1"/>
                      <a:r>
                        <a:rPr lang="en-US" altLang="zh-CN" sz="9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L0/L1</a:t>
                      </a:r>
                      <a:r>
                        <a:rPr lang="zh-CN" altLang="en-US" sz="9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机房</a:t>
                      </a:r>
                    </a:p>
                  </a:txBody>
                  <a:tcPr marL="91404" marR="91404" marT="45702" marB="45702">
                    <a:lnL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F4F6"/>
                    </a:solidFill>
                  </a:tcPr>
                </a:tc>
                <a:tc>
                  <a:txBody>
                    <a:bodyPr/>
                    <a:lstStyle>
                      <a:lvl1pPr marL="0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1pPr>
                      <a:lvl2pPr marL="593662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2pPr>
                      <a:lvl3pPr marL="1187323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3pPr>
                      <a:lvl4pPr marL="1780986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4pPr>
                      <a:lvl5pPr marL="2374648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5pPr>
                      <a:lvl6pPr marL="2968309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6pPr>
                      <a:lvl7pPr marL="3561971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7pPr>
                      <a:lvl8pPr marL="4155634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8pPr>
                      <a:lvl9pPr marL="4749295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9pPr>
                    </a:lstStyle>
                    <a:p>
                      <a:pPr marL="0" algn="ctr" defTabSz="1187323" rtl="0" eaLnBrk="1" latinLnBrk="0" hangingPunct="1"/>
                      <a:r>
                        <a:rPr lang="en-US" altLang="zh-CN" sz="9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L2</a:t>
                      </a:r>
                      <a:r>
                        <a:rPr lang="zh-CN" altLang="en-US" sz="9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算力底座</a:t>
                      </a:r>
                    </a:p>
                  </a:txBody>
                  <a:tcPr marL="91404" marR="91404" marT="45702" marB="45702">
                    <a:lnL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F4F6"/>
                    </a:solidFill>
                  </a:tcPr>
                </a:tc>
                <a:tc>
                  <a:txBody>
                    <a:bodyPr/>
                    <a:lstStyle>
                      <a:lvl1pPr marL="0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1pPr>
                      <a:lvl2pPr marL="593662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2pPr>
                      <a:lvl3pPr marL="1187323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3pPr>
                      <a:lvl4pPr marL="1780986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4pPr>
                      <a:lvl5pPr marL="2374648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5pPr>
                      <a:lvl6pPr marL="2968309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6pPr>
                      <a:lvl7pPr marL="3561971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7pPr>
                      <a:lvl8pPr marL="4155634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8pPr>
                      <a:lvl9pPr marL="4749295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9pPr>
                    </a:lstStyle>
                    <a:p>
                      <a:pPr marL="0" algn="ctr" defTabSz="1187323" rtl="0" eaLnBrk="1" latinLnBrk="0" hangingPunct="1"/>
                      <a:r>
                        <a:rPr lang="en-US" altLang="zh-CN" sz="9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L3</a:t>
                      </a:r>
                      <a:r>
                        <a:rPr lang="zh-CN" altLang="en-US" sz="9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智算使能</a:t>
                      </a:r>
                    </a:p>
                  </a:txBody>
                  <a:tcPr marL="91404" marR="91404" marT="45702" marB="45702">
                    <a:lnL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F4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19452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214867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>
            <a:extLst>
              <a:ext uri="{FF2B5EF4-FFF2-40B4-BE49-F238E27FC236}">
                <a16:creationId xmlns:a16="http://schemas.microsoft.com/office/drawing/2014/main" id="{ECE4D0D0-56DA-4523-A1ED-B674D2EF8DFB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221456" y="241169"/>
            <a:ext cx="11760200" cy="511175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zh-CN" sz="2799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lang="zh-CN" altLang="en-US" sz="2799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智算集群架构顶层设计：系统提升集群可用性，提升有效训练时间</a:t>
            </a:r>
            <a:endParaRPr lang="zh-CN" altLang="en-US" sz="2799" b="1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B8FCB44C-66CB-49E0-9E9C-2E3E4170EE39}"/>
              </a:ext>
            </a:extLst>
          </p:cNvPr>
          <p:cNvSpPr/>
          <p:nvPr/>
        </p:nvSpPr>
        <p:spPr>
          <a:xfrm>
            <a:off x="312536" y="764335"/>
            <a:ext cx="11227035" cy="957436"/>
          </a:xfrm>
          <a:prstGeom prst="rect">
            <a:avLst/>
          </a:prstGeom>
          <a:solidFill>
            <a:schemeClr val="tx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34">
              <a:defRPr/>
            </a:pPr>
            <a:endParaRPr lang="zh-CN" altLang="en-US" sz="3998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4" name="直接连接符 63">
            <a:extLst>
              <a:ext uri="{FF2B5EF4-FFF2-40B4-BE49-F238E27FC236}">
                <a16:creationId xmlns:a16="http://schemas.microsoft.com/office/drawing/2014/main" id="{FAF94E84-7118-4B25-9FEC-B8CA7A98B4B7}"/>
              </a:ext>
            </a:extLst>
          </p:cNvPr>
          <p:cNvCxnSpPr>
            <a:cxnSpLocks/>
          </p:cNvCxnSpPr>
          <p:nvPr/>
        </p:nvCxnSpPr>
        <p:spPr>
          <a:xfrm flipV="1">
            <a:off x="6628789" y="895932"/>
            <a:ext cx="0" cy="356861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solid"/>
          </a:ln>
          <a:effectLst/>
        </p:spPr>
      </p:cxnSp>
      <p:cxnSp>
        <p:nvCxnSpPr>
          <p:cNvPr id="66" name="直接连接符 65">
            <a:extLst>
              <a:ext uri="{FF2B5EF4-FFF2-40B4-BE49-F238E27FC236}">
                <a16:creationId xmlns:a16="http://schemas.microsoft.com/office/drawing/2014/main" id="{44DC86E0-73D4-4632-8900-268E894AA07D}"/>
              </a:ext>
            </a:extLst>
          </p:cNvPr>
          <p:cNvCxnSpPr>
            <a:cxnSpLocks/>
          </p:cNvCxnSpPr>
          <p:nvPr/>
        </p:nvCxnSpPr>
        <p:spPr>
          <a:xfrm flipV="1">
            <a:off x="9062126" y="964941"/>
            <a:ext cx="0" cy="309629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solid"/>
          </a:ln>
          <a:effectLst/>
        </p:spPr>
      </p:cxnSp>
      <p:grpSp>
        <p:nvGrpSpPr>
          <p:cNvPr id="67" name="组合 66">
            <a:extLst>
              <a:ext uri="{FF2B5EF4-FFF2-40B4-BE49-F238E27FC236}">
                <a16:creationId xmlns:a16="http://schemas.microsoft.com/office/drawing/2014/main" id="{53FF3559-2526-44D6-B70F-7C3798AB514E}"/>
              </a:ext>
            </a:extLst>
          </p:cNvPr>
          <p:cNvGrpSpPr/>
          <p:nvPr/>
        </p:nvGrpSpPr>
        <p:grpSpPr>
          <a:xfrm>
            <a:off x="6606682" y="1112392"/>
            <a:ext cx="2398746" cy="184594"/>
            <a:chOff x="5725061" y="1037555"/>
            <a:chExt cx="6228000" cy="412745"/>
          </a:xfrm>
        </p:grpSpPr>
        <p:cxnSp>
          <p:nvCxnSpPr>
            <p:cNvPr id="68" name="直接箭头连接符 67">
              <a:extLst>
                <a:ext uri="{FF2B5EF4-FFF2-40B4-BE49-F238E27FC236}">
                  <a16:creationId xmlns:a16="http://schemas.microsoft.com/office/drawing/2014/main" id="{5FD28E94-7952-4660-87EA-7CEAF44A52A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25061" y="1158836"/>
              <a:ext cx="6228000" cy="444"/>
            </a:xfrm>
            <a:prstGeom prst="straightConnector1">
              <a:avLst/>
            </a:prstGeom>
            <a:noFill/>
            <a:ln w="9525" cap="flat" cmpd="sng" algn="ctr">
              <a:solidFill>
                <a:srgbClr val="000000"/>
              </a:solidFill>
              <a:prstDash val="dash"/>
              <a:headEnd type="triangle" w="med" len="med"/>
              <a:tailEnd type="triangle" w="med" len="med"/>
            </a:ln>
            <a:effectLst/>
          </p:spPr>
        </p:cxnSp>
        <p:sp>
          <p:nvSpPr>
            <p:cNvPr id="69" name="文本框 68">
              <a:extLst>
                <a:ext uri="{FF2B5EF4-FFF2-40B4-BE49-F238E27FC236}">
                  <a16:creationId xmlns:a16="http://schemas.microsoft.com/office/drawing/2014/main" id="{1C8F8927-618A-4F41-B40A-D831CDE682D2}"/>
                </a:ext>
              </a:extLst>
            </p:cNvPr>
            <p:cNvSpPr txBox="1"/>
            <p:nvPr/>
          </p:nvSpPr>
          <p:spPr>
            <a:xfrm>
              <a:off x="6714907" y="1037555"/>
              <a:ext cx="4059900" cy="412745"/>
            </a:xfrm>
            <a:prstGeom prst="rect">
              <a:avLst/>
            </a:prstGeom>
            <a:solidFill>
              <a:schemeClr val="tx2"/>
            </a:solidFill>
            <a:ln>
              <a:noFill/>
              <a:prstDash val="dash"/>
            </a:ln>
          </p:spPr>
          <p:txBody>
            <a:bodyPr wrap="square" lIns="0" tIns="0" rIns="0" bIns="0" rtlCol="0">
              <a:spAutoFit/>
            </a:bodyPr>
            <a:lstStyle/>
            <a:p>
              <a:pPr algn="ctr" defTabSz="913212">
                <a:defRPr/>
              </a:pPr>
              <a:r>
                <a:rPr lang="zh-CN" altLang="en-US" sz="1200" b="1" kern="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故障恢复时长</a:t>
              </a:r>
              <a:r>
                <a:rPr lang="en-US" altLang="zh-CN" sz="1200" b="1" kern="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MTTR</a:t>
              </a:r>
              <a:endParaRPr lang="zh-CN" altLang="en-US" sz="1200" b="1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0" name="组合 69">
            <a:extLst>
              <a:ext uri="{FF2B5EF4-FFF2-40B4-BE49-F238E27FC236}">
                <a16:creationId xmlns:a16="http://schemas.microsoft.com/office/drawing/2014/main" id="{148C0BCC-2CAE-4822-9E30-C31CDA6A2622}"/>
              </a:ext>
            </a:extLst>
          </p:cNvPr>
          <p:cNvGrpSpPr/>
          <p:nvPr/>
        </p:nvGrpSpPr>
        <p:grpSpPr>
          <a:xfrm>
            <a:off x="6628789" y="834984"/>
            <a:ext cx="3836082" cy="184594"/>
            <a:chOff x="335412" y="1047897"/>
            <a:chExt cx="5383393" cy="320685"/>
          </a:xfrm>
        </p:grpSpPr>
        <p:cxnSp>
          <p:nvCxnSpPr>
            <p:cNvPr id="71" name="直接箭头连接符 70">
              <a:extLst>
                <a:ext uri="{FF2B5EF4-FFF2-40B4-BE49-F238E27FC236}">
                  <a16:creationId xmlns:a16="http://schemas.microsoft.com/office/drawing/2014/main" id="{C694A078-3F8F-4600-99A1-C60CB3DFF0EE}"/>
                </a:ext>
              </a:extLst>
            </p:cNvPr>
            <p:cNvCxnSpPr>
              <a:cxnSpLocks/>
            </p:cNvCxnSpPr>
            <p:nvPr/>
          </p:nvCxnSpPr>
          <p:spPr>
            <a:xfrm>
              <a:off x="335412" y="1155048"/>
              <a:ext cx="5383393" cy="0"/>
            </a:xfrm>
            <a:prstGeom prst="straightConnector1">
              <a:avLst/>
            </a:prstGeom>
            <a:noFill/>
            <a:ln w="9525" cap="flat" cmpd="sng" algn="ctr">
              <a:solidFill>
                <a:srgbClr val="000000"/>
              </a:solidFill>
              <a:prstDash val="dash"/>
              <a:headEnd type="triangle" w="med" len="med"/>
              <a:tailEnd type="triangle" w="med" len="med"/>
            </a:ln>
            <a:effectLst/>
          </p:spPr>
        </p:cxnSp>
        <p:sp>
          <p:nvSpPr>
            <p:cNvPr id="72" name="文本框 71">
              <a:extLst>
                <a:ext uri="{FF2B5EF4-FFF2-40B4-BE49-F238E27FC236}">
                  <a16:creationId xmlns:a16="http://schemas.microsoft.com/office/drawing/2014/main" id="{A51E7225-11A3-4B82-A03C-E11BA872887B}"/>
                </a:ext>
              </a:extLst>
            </p:cNvPr>
            <p:cNvSpPr txBox="1"/>
            <p:nvPr/>
          </p:nvSpPr>
          <p:spPr>
            <a:xfrm>
              <a:off x="1788108" y="1047897"/>
              <a:ext cx="2194417" cy="320685"/>
            </a:xfrm>
            <a:prstGeom prst="rect">
              <a:avLst/>
            </a:prstGeom>
            <a:solidFill>
              <a:schemeClr val="tx2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 defTabSz="913212">
                <a:defRPr/>
              </a:pPr>
              <a:r>
                <a:rPr lang="zh-CN" altLang="en-US" sz="1200" b="1" kern="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平均故障间隔</a:t>
              </a:r>
              <a:r>
                <a:rPr lang="en-US" altLang="zh-CN" sz="1200" b="1" kern="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MTBF</a:t>
              </a:r>
              <a:endParaRPr lang="zh-CN" altLang="en-US" sz="1200" b="1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82" name="直接连接符 81">
            <a:extLst>
              <a:ext uri="{FF2B5EF4-FFF2-40B4-BE49-F238E27FC236}">
                <a16:creationId xmlns:a16="http://schemas.microsoft.com/office/drawing/2014/main" id="{335C4AC0-11FD-4EF3-B3BB-80AB6A4187FE}"/>
              </a:ext>
            </a:extLst>
          </p:cNvPr>
          <p:cNvCxnSpPr>
            <a:cxnSpLocks/>
          </p:cNvCxnSpPr>
          <p:nvPr/>
        </p:nvCxnSpPr>
        <p:spPr>
          <a:xfrm flipV="1">
            <a:off x="10464871" y="1010177"/>
            <a:ext cx="0" cy="257606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solid"/>
          </a:ln>
          <a:effectLst/>
        </p:spPr>
      </p:cxnSp>
      <p:cxnSp>
        <p:nvCxnSpPr>
          <p:cNvPr id="141" name="直接连接符 140">
            <a:extLst>
              <a:ext uri="{FF2B5EF4-FFF2-40B4-BE49-F238E27FC236}">
                <a16:creationId xmlns:a16="http://schemas.microsoft.com/office/drawing/2014/main" id="{F8C630DA-0009-444B-B62B-C56DA840CC5A}"/>
              </a:ext>
            </a:extLst>
          </p:cNvPr>
          <p:cNvCxnSpPr>
            <a:cxnSpLocks/>
          </p:cNvCxnSpPr>
          <p:nvPr/>
        </p:nvCxnSpPr>
        <p:spPr>
          <a:xfrm flipV="1">
            <a:off x="5470276" y="1138215"/>
            <a:ext cx="0" cy="129568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solid"/>
          </a:ln>
          <a:effectLst/>
        </p:spPr>
      </p:cxnSp>
      <p:grpSp>
        <p:nvGrpSpPr>
          <p:cNvPr id="7" name="组合 6">
            <a:extLst>
              <a:ext uri="{FF2B5EF4-FFF2-40B4-BE49-F238E27FC236}">
                <a16:creationId xmlns:a16="http://schemas.microsoft.com/office/drawing/2014/main" id="{51367994-BAB9-4749-8D65-0F5E029C9D32}"/>
              </a:ext>
            </a:extLst>
          </p:cNvPr>
          <p:cNvGrpSpPr/>
          <p:nvPr/>
        </p:nvGrpSpPr>
        <p:grpSpPr>
          <a:xfrm>
            <a:off x="5483079" y="1000206"/>
            <a:ext cx="1128630" cy="369188"/>
            <a:chOff x="5132819" y="1026732"/>
            <a:chExt cx="3861092" cy="825493"/>
          </a:xfrm>
        </p:grpSpPr>
        <p:cxnSp>
          <p:nvCxnSpPr>
            <p:cNvPr id="145" name="直接箭头连接符 144">
              <a:extLst>
                <a:ext uri="{FF2B5EF4-FFF2-40B4-BE49-F238E27FC236}">
                  <a16:creationId xmlns:a16="http://schemas.microsoft.com/office/drawing/2014/main" id="{39ADEA63-65C7-473B-8A93-D1A9CC1CD2EB}"/>
                </a:ext>
              </a:extLst>
            </p:cNvPr>
            <p:cNvCxnSpPr>
              <a:cxnSpLocks/>
            </p:cNvCxnSpPr>
            <p:nvPr/>
          </p:nvCxnSpPr>
          <p:spPr>
            <a:xfrm>
              <a:off x="5132819" y="1399147"/>
              <a:ext cx="3861092" cy="2"/>
            </a:xfrm>
            <a:prstGeom prst="straightConnector1">
              <a:avLst/>
            </a:prstGeom>
            <a:noFill/>
            <a:ln w="9525" cap="flat" cmpd="sng" algn="ctr">
              <a:solidFill>
                <a:srgbClr val="000000"/>
              </a:solidFill>
              <a:prstDash val="dash"/>
              <a:headEnd type="triangle" w="med" len="med"/>
              <a:tailEnd type="triangle" w="med" len="med"/>
            </a:ln>
            <a:effectLst/>
          </p:spPr>
        </p:cxnSp>
        <p:sp>
          <p:nvSpPr>
            <p:cNvPr id="146" name="文本框 145">
              <a:extLst>
                <a:ext uri="{FF2B5EF4-FFF2-40B4-BE49-F238E27FC236}">
                  <a16:creationId xmlns:a16="http://schemas.microsoft.com/office/drawing/2014/main" id="{5D32AE63-75AB-42AB-8C94-A0906A00A4CF}"/>
                </a:ext>
              </a:extLst>
            </p:cNvPr>
            <p:cNvSpPr txBox="1"/>
            <p:nvPr/>
          </p:nvSpPr>
          <p:spPr>
            <a:xfrm>
              <a:off x="5743336" y="1026732"/>
              <a:ext cx="2557992" cy="825493"/>
            </a:xfrm>
            <a:prstGeom prst="rect">
              <a:avLst/>
            </a:prstGeom>
            <a:solidFill>
              <a:schemeClr val="tx2"/>
            </a:solidFill>
            <a:ln>
              <a:noFill/>
              <a:prstDash val="dash"/>
            </a:ln>
          </p:spPr>
          <p:txBody>
            <a:bodyPr wrap="square" lIns="0" tIns="0" rIns="0" bIns="0" rtlCol="0">
              <a:spAutoFit/>
            </a:bodyPr>
            <a:lstStyle/>
            <a:p>
              <a:pPr algn="ctr" defTabSz="913212">
                <a:defRPr/>
              </a:pPr>
              <a:r>
                <a:rPr lang="en-US" altLang="zh-CN" sz="1200" b="1" kern="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CKPT</a:t>
              </a:r>
            </a:p>
            <a:p>
              <a:pPr algn="ctr" defTabSz="913212">
                <a:defRPr/>
              </a:pPr>
              <a:r>
                <a:rPr lang="zh-CN" altLang="en-US" sz="1200" b="1" kern="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保存周期</a:t>
              </a:r>
            </a:p>
          </p:txBody>
        </p:sp>
      </p:grpSp>
      <p:sp>
        <p:nvSpPr>
          <p:cNvPr id="149" name="文本框 148">
            <a:extLst>
              <a:ext uri="{FF2B5EF4-FFF2-40B4-BE49-F238E27FC236}">
                <a16:creationId xmlns:a16="http://schemas.microsoft.com/office/drawing/2014/main" id="{28C9E594-B68A-4B9C-9671-6336AFBE9B1C}"/>
              </a:ext>
            </a:extLst>
          </p:cNvPr>
          <p:cNvSpPr txBox="1"/>
          <p:nvPr/>
        </p:nvSpPr>
        <p:spPr>
          <a:xfrm>
            <a:off x="6185150" y="1434918"/>
            <a:ext cx="867662" cy="18459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13212">
              <a:defRPr/>
            </a:pPr>
            <a:r>
              <a:rPr lang="zh-CN" altLang="en-US" sz="1200" b="1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故障发生</a:t>
            </a:r>
          </a:p>
        </p:txBody>
      </p:sp>
      <p:sp>
        <p:nvSpPr>
          <p:cNvPr id="151" name="文本框 150">
            <a:extLst>
              <a:ext uri="{FF2B5EF4-FFF2-40B4-BE49-F238E27FC236}">
                <a16:creationId xmlns:a16="http://schemas.microsoft.com/office/drawing/2014/main" id="{070D8ABB-D526-4E7C-A0E1-91CD7259B80C}"/>
              </a:ext>
            </a:extLst>
          </p:cNvPr>
          <p:cNvSpPr txBox="1"/>
          <p:nvPr/>
        </p:nvSpPr>
        <p:spPr>
          <a:xfrm>
            <a:off x="10154834" y="1430874"/>
            <a:ext cx="867662" cy="18459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13212">
              <a:defRPr/>
            </a:pPr>
            <a:r>
              <a:rPr lang="zh-CN" altLang="en-US" sz="1200" b="1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再次故障</a:t>
            </a:r>
          </a:p>
        </p:txBody>
      </p:sp>
      <p:sp>
        <p:nvSpPr>
          <p:cNvPr id="166" name="爆炸形: 8 pt  165">
            <a:extLst>
              <a:ext uri="{FF2B5EF4-FFF2-40B4-BE49-F238E27FC236}">
                <a16:creationId xmlns:a16="http://schemas.microsoft.com/office/drawing/2014/main" id="{72CC96C1-E9F5-42D3-86E0-0F4CD5BA453A}"/>
              </a:ext>
            </a:extLst>
          </p:cNvPr>
          <p:cNvSpPr/>
          <p:nvPr/>
        </p:nvSpPr>
        <p:spPr>
          <a:xfrm>
            <a:off x="10386455" y="1299495"/>
            <a:ext cx="156835" cy="106550"/>
          </a:xfrm>
          <a:prstGeom prst="irregularSeal1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65" tIns="45683" rIns="91365" bIns="4568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655">
              <a:defRPr/>
            </a:pPr>
            <a:endParaRPr lang="zh-CN" altLang="en-US" sz="1599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3" name="直接箭头连接符 82">
            <a:extLst>
              <a:ext uri="{FF2B5EF4-FFF2-40B4-BE49-F238E27FC236}">
                <a16:creationId xmlns:a16="http://schemas.microsoft.com/office/drawing/2014/main" id="{FEE751A4-6A7A-4FCD-806D-29D9705B1417}"/>
              </a:ext>
            </a:extLst>
          </p:cNvPr>
          <p:cNvCxnSpPr>
            <a:cxnSpLocks/>
          </p:cNvCxnSpPr>
          <p:nvPr/>
        </p:nvCxnSpPr>
        <p:spPr>
          <a:xfrm>
            <a:off x="5404927" y="1360504"/>
            <a:ext cx="5738882" cy="0"/>
          </a:xfrm>
          <a:prstGeom prst="straightConnector1">
            <a:avLst/>
          </a:prstGeom>
          <a:noFill/>
          <a:ln w="38100" cap="flat" cmpd="sng" algn="ctr">
            <a:solidFill>
              <a:srgbClr val="000000"/>
            </a:solidFill>
            <a:prstDash val="solid"/>
            <a:headEnd type="oval" w="med" len="med"/>
            <a:tailEnd type="triangle" w="med" len="med"/>
          </a:ln>
          <a:effectLst/>
        </p:spPr>
      </p:cxnSp>
      <p:sp>
        <p:nvSpPr>
          <p:cNvPr id="84" name="爆炸形: 8 pt  83">
            <a:extLst>
              <a:ext uri="{FF2B5EF4-FFF2-40B4-BE49-F238E27FC236}">
                <a16:creationId xmlns:a16="http://schemas.microsoft.com/office/drawing/2014/main" id="{28F1CCCF-10DE-4FE6-A5ED-322EAD6600D6}"/>
              </a:ext>
            </a:extLst>
          </p:cNvPr>
          <p:cNvSpPr/>
          <p:nvPr/>
        </p:nvSpPr>
        <p:spPr>
          <a:xfrm>
            <a:off x="6550373" y="1299495"/>
            <a:ext cx="156835" cy="106550"/>
          </a:xfrm>
          <a:prstGeom prst="irregularSeal1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65" tIns="45683" rIns="91365" bIns="4568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655">
              <a:defRPr/>
            </a:pPr>
            <a:endParaRPr lang="zh-CN" altLang="en-US" sz="1599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5" name="文本框 84">
            <a:extLst>
              <a:ext uri="{FF2B5EF4-FFF2-40B4-BE49-F238E27FC236}">
                <a16:creationId xmlns:a16="http://schemas.microsoft.com/office/drawing/2014/main" id="{D87347B5-4D06-495D-A970-281E94188C60}"/>
              </a:ext>
            </a:extLst>
          </p:cNvPr>
          <p:cNvSpPr txBox="1"/>
          <p:nvPr/>
        </p:nvSpPr>
        <p:spPr>
          <a:xfrm>
            <a:off x="8686504" y="1434918"/>
            <a:ext cx="977557" cy="18459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13212">
              <a:defRPr/>
            </a:pPr>
            <a:r>
              <a:rPr lang="zh-CN" altLang="en-US" sz="1200" b="1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故障恢复</a:t>
            </a: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E75F72A3-25EE-48B3-BA2A-A82EE15B7849}"/>
              </a:ext>
            </a:extLst>
          </p:cNvPr>
          <p:cNvSpPr/>
          <p:nvPr/>
        </p:nvSpPr>
        <p:spPr>
          <a:xfrm>
            <a:off x="9005428" y="1299496"/>
            <a:ext cx="156817" cy="130983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34">
              <a:defRPr/>
            </a:pPr>
            <a:endParaRPr lang="zh-CN" altLang="en-US" sz="1799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矩形 137">
                <a:extLst>
                  <a:ext uri="{FF2B5EF4-FFF2-40B4-BE49-F238E27FC236}">
                    <a16:creationId xmlns:a16="http://schemas.microsoft.com/office/drawing/2014/main" id="{F184CFCA-5F68-4846-B7E8-4285158328CB}"/>
                  </a:ext>
                </a:extLst>
              </p:cNvPr>
              <p:cNvSpPr/>
              <p:nvPr/>
            </p:nvSpPr>
            <p:spPr>
              <a:xfrm>
                <a:off x="2312847" y="705321"/>
                <a:ext cx="2760607" cy="86759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914034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999" b="1" i="1" ker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m:t>𝟏</m:t>
                      </m:r>
                      <m:r>
                        <a:rPr lang="en-US" altLang="zh-CN" sz="1999" b="1" i="1" ker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m:t>−</m:t>
                      </m:r>
                      <m:f>
                        <m:fPr>
                          <m:ctrlPr>
                            <a:rPr lang="en-US" altLang="zh-CN" sz="1999" b="1" i="1" ker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US" altLang="zh-CN" sz="1999" b="1" i="1" ker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Arial" panose="020B0604020202020204" pitchFamily="34" charset="0"/>
                            </a:rPr>
                            <m:t>(</m:t>
                          </m:r>
                          <m:f>
                            <m:fPr>
                              <m:ctrlPr>
                                <a:rPr lang="en-US" altLang="zh-CN" sz="1999" b="1" i="1" ker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Arial" panose="020B0604020202020204" pitchFamily="34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1999" b="1" i="1" ker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Arial" panose="020B0604020202020204" pitchFamily="34" charset="0"/>
                                </a:rPr>
                                <m:t>𝑪𝑲𝑷𝑻</m:t>
                              </m:r>
                            </m:num>
                            <m:den>
                              <m:r>
                                <a:rPr lang="en-US" altLang="zh-CN" sz="1999" b="1" i="1" ker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Arial" panose="020B0604020202020204" pitchFamily="34" charset="0"/>
                                </a:rPr>
                                <m:t>𝟐</m:t>
                              </m:r>
                            </m:den>
                          </m:f>
                          <m:r>
                            <a:rPr lang="en-US" altLang="zh-CN" sz="1999" b="1" i="1" ker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Arial" panose="020B0604020202020204" pitchFamily="34" charset="0"/>
                            </a:rPr>
                            <m:t>+</m:t>
                          </m:r>
                          <m:r>
                            <a:rPr lang="en-US" altLang="zh-CN" sz="1999" b="1" i="1" ker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Arial" panose="020B0604020202020204" pitchFamily="34" charset="0"/>
                            </a:rPr>
                            <m:t>𝑴𝑻𝑻𝑹</m:t>
                          </m:r>
                          <m:r>
                            <a:rPr lang="en-US" altLang="zh-CN" sz="1999" b="1" i="1" ker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Arial" panose="020B0604020202020204" pitchFamily="34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zh-CN" sz="1999" b="1" i="1" ker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Arial" panose="020B0604020202020204" pitchFamily="34" charset="0"/>
                            </a:rPr>
                            <m:t>𝑴𝑻𝑩𝑭</m:t>
                          </m:r>
                        </m:den>
                      </m:f>
                    </m:oMath>
                  </m:oMathPara>
                </a14:m>
                <a:endParaRPr lang="zh-CN" altLang="en-US" sz="1999" b="1" kern="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38" name="矩形 137">
                <a:extLst>
                  <a:ext uri="{FF2B5EF4-FFF2-40B4-BE49-F238E27FC236}">
                    <a16:creationId xmlns:a16="http://schemas.microsoft.com/office/drawing/2014/main" id="{F184CFCA-5F68-4846-B7E8-4285158328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2847" y="705321"/>
                <a:ext cx="2760607" cy="867591"/>
              </a:xfrm>
              <a:prstGeom prst="rect">
                <a:avLst/>
              </a:prstGeom>
              <a:blipFill>
                <a:blip r:embed="rId3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矩形 7">
            <a:extLst>
              <a:ext uri="{FF2B5EF4-FFF2-40B4-BE49-F238E27FC236}">
                <a16:creationId xmlns:a16="http://schemas.microsoft.com/office/drawing/2014/main" id="{C074C152-87FC-4EE7-B7C9-0CFB569C9444}"/>
              </a:ext>
            </a:extLst>
          </p:cNvPr>
          <p:cNvSpPr/>
          <p:nvPr/>
        </p:nvSpPr>
        <p:spPr>
          <a:xfrm>
            <a:off x="516689" y="1030004"/>
            <a:ext cx="2048959" cy="46153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034">
              <a:defRPr/>
            </a:pPr>
            <a:r>
              <a:rPr lang="zh-CN" altLang="en-US" sz="2399" b="1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集群可用度 </a:t>
            </a:r>
            <a:r>
              <a:rPr lang="zh-CN" altLang="en-US" sz="2399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≈</a:t>
            </a:r>
            <a:endParaRPr lang="en-US" altLang="zh-CN" sz="2399" b="1" kern="0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86" name="图片 85">
            <a:extLst>
              <a:ext uri="{FF2B5EF4-FFF2-40B4-BE49-F238E27FC236}">
                <a16:creationId xmlns:a16="http://schemas.microsoft.com/office/drawing/2014/main" id="{848C061E-1781-4FCC-ABA2-8229609CDA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741" y="1747588"/>
            <a:ext cx="4918327" cy="3893504"/>
          </a:xfrm>
          <a:prstGeom prst="rect">
            <a:avLst/>
          </a:prstGeom>
        </p:spPr>
      </p:pic>
      <p:grpSp>
        <p:nvGrpSpPr>
          <p:cNvPr id="87" name="Group 11">
            <a:extLst>
              <a:ext uri="{FF2B5EF4-FFF2-40B4-BE49-F238E27FC236}">
                <a16:creationId xmlns:a16="http://schemas.microsoft.com/office/drawing/2014/main" id="{AB4CDA3E-2088-4648-B2EA-0991BD5EF61E}"/>
              </a:ext>
            </a:extLst>
          </p:cNvPr>
          <p:cNvGrpSpPr>
            <a:grpSpLocks/>
          </p:cNvGrpSpPr>
          <p:nvPr/>
        </p:nvGrpSpPr>
        <p:grpSpPr bwMode="auto">
          <a:xfrm>
            <a:off x="604870" y="5671188"/>
            <a:ext cx="4428044" cy="721939"/>
            <a:chOff x="2422" y="2087"/>
            <a:chExt cx="2271" cy="681"/>
          </a:xfrm>
          <a:solidFill>
            <a:srgbClr val="4472C4">
              <a:lumMod val="60000"/>
              <a:lumOff val="40000"/>
            </a:srgbClr>
          </a:solidFill>
        </p:grpSpPr>
        <p:sp>
          <p:nvSpPr>
            <p:cNvPr id="88" name="Freeform 12">
              <a:extLst>
                <a:ext uri="{FF2B5EF4-FFF2-40B4-BE49-F238E27FC236}">
                  <a16:creationId xmlns:a16="http://schemas.microsoft.com/office/drawing/2014/main" id="{E5E14224-B9D3-44FB-9FD9-3DE23BBBF663}"/>
                </a:ext>
              </a:extLst>
            </p:cNvPr>
            <p:cNvSpPr>
              <a:spLocks/>
            </p:cNvSpPr>
            <p:nvPr/>
          </p:nvSpPr>
          <p:spPr bwMode="gray">
            <a:xfrm>
              <a:off x="4167" y="2087"/>
              <a:ext cx="526" cy="681"/>
            </a:xfrm>
            <a:custGeom>
              <a:avLst/>
              <a:gdLst>
                <a:gd name="T0" fmla="*/ 0 w 655"/>
                <a:gd name="T1" fmla="*/ 6 h 849"/>
                <a:gd name="T2" fmla="*/ 11 w 655"/>
                <a:gd name="T3" fmla="*/ 25 h 849"/>
                <a:gd name="T4" fmla="*/ 20 w 655"/>
                <a:gd name="T5" fmla="*/ 15 h 849"/>
                <a:gd name="T6" fmla="*/ 6 w 655"/>
                <a:gd name="T7" fmla="*/ 0 h 849"/>
                <a:gd name="T8" fmla="*/ 0 w 655"/>
                <a:gd name="T9" fmla="*/ 6 h 84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55"/>
                <a:gd name="T16" fmla="*/ 0 h 849"/>
                <a:gd name="T17" fmla="*/ 655 w 655"/>
                <a:gd name="T18" fmla="*/ 849 h 84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55" h="849">
                  <a:moveTo>
                    <a:pt x="0" y="230"/>
                  </a:moveTo>
                  <a:lnTo>
                    <a:pt x="387" y="848"/>
                  </a:lnTo>
                  <a:lnTo>
                    <a:pt x="654" y="531"/>
                  </a:lnTo>
                  <a:lnTo>
                    <a:pt x="188" y="0"/>
                  </a:lnTo>
                  <a:lnTo>
                    <a:pt x="0" y="23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12700" cap="rnd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217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799" ker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9" name="Freeform 13">
              <a:extLst>
                <a:ext uri="{FF2B5EF4-FFF2-40B4-BE49-F238E27FC236}">
                  <a16:creationId xmlns:a16="http://schemas.microsoft.com/office/drawing/2014/main" id="{71893222-069C-4EDE-AB62-AB256B83F571}"/>
                </a:ext>
              </a:extLst>
            </p:cNvPr>
            <p:cNvSpPr>
              <a:spLocks/>
            </p:cNvSpPr>
            <p:nvPr/>
          </p:nvSpPr>
          <p:spPr bwMode="gray">
            <a:xfrm>
              <a:off x="2728" y="2087"/>
              <a:ext cx="1589" cy="184"/>
            </a:xfrm>
            <a:custGeom>
              <a:avLst/>
              <a:gdLst>
                <a:gd name="T0" fmla="*/ 0 w 1980"/>
                <a:gd name="T1" fmla="*/ 6 h 229"/>
                <a:gd name="T2" fmla="*/ 54 w 1980"/>
                <a:gd name="T3" fmla="*/ 6 h 229"/>
                <a:gd name="T4" fmla="*/ 59 w 1980"/>
                <a:gd name="T5" fmla="*/ 0 h 229"/>
                <a:gd name="T6" fmla="*/ 14 w 1980"/>
                <a:gd name="T7" fmla="*/ 0 h 229"/>
                <a:gd name="T8" fmla="*/ 0 w 1980"/>
                <a:gd name="T9" fmla="*/ 6 h 2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80"/>
                <a:gd name="T16" fmla="*/ 0 h 229"/>
                <a:gd name="T17" fmla="*/ 1980 w 1980"/>
                <a:gd name="T18" fmla="*/ 229 h 22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80" h="229">
                  <a:moveTo>
                    <a:pt x="0" y="228"/>
                  </a:moveTo>
                  <a:lnTo>
                    <a:pt x="1791" y="228"/>
                  </a:lnTo>
                  <a:lnTo>
                    <a:pt x="1979" y="0"/>
                  </a:lnTo>
                  <a:lnTo>
                    <a:pt x="500" y="0"/>
                  </a:lnTo>
                  <a:lnTo>
                    <a:pt x="0" y="228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12700" cap="rnd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217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799" ker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0" name="Freeform 14">
              <a:extLst>
                <a:ext uri="{FF2B5EF4-FFF2-40B4-BE49-F238E27FC236}">
                  <a16:creationId xmlns:a16="http://schemas.microsoft.com/office/drawing/2014/main" id="{185A14F1-0A5B-4573-A139-95F9B1F82ADE}"/>
                </a:ext>
              </a:extLst>
            </p:cNvPr>
            <p:cNvSpPr>
              <a:spLocks/>
            </p:cNvSpPr>
            <p:nvPr/>
          </p:nvSpPr>
          <p:spPr bwMode="gray">
            <a:xfrm>
              <a:off x="2422" y="2270"/>
              <a:ext cx="2056" cy="498"/>
            </a:xfrm>
            <a:custGeom>
              <a:avLst/>
              <a:gdLst>
                <a:gd name="T0" fmla="*/ 0 w 2561"/>
                <a:gd name="T1" fmla="*/ 18 h 621"/>
                <a:gd name="T2" fmla="*/ 77 w 2561"/>
                <a:gd name="T3" fmla="*/ 18 h 621"/>
                <a:gd name="T4" fmla="*/ 64 w 2561"/>
                <a:gd name="T5" fmla="*/ 0 h 621"/>
                <a:gd name="T6" fmla="*/ 11 w 2561"/>
                <a:gd name="T7" fmla="*/ 0 h 621"/>
                <a:gd name="T8" fmla="*/ 0 w 2561"/>
                <a:gd name="T9" fmla="*/ 18 h 62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61"/>
                <a:gd name="T16" fmla="*/ 0 h 621"/>
                <a:gd name="T17" fmla="*/ 2561 w 2561"/>
                <a:gd name="T18" fmla="*/ 621 h 62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61" h="621">
                  <a:moveTo>
                    <a:pt x="0" y="620"/>
                  </a:moveTo>
                  <a:lnTo>
                    <a:pt x="2560" y="620"/>
                  </a:lnTo>
                  <a:lnTo>
                    <a:pt x="2172" y="0"/>
                  </a:lnTo>
                  <a:lnTo>
                    <a:pt x="382" y="0"/>
                  </a:lnTo>
                  <a:lnTo>
                    <a:pt x="0" y="62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12700" cap="rnd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217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799" ker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91" name="矩形 90">
            <a:extLst>
              <a:ext uri="{FF2B5EF4-FFF2-40B4-BE49-F238E27FC236}">
                <a16:creationId xmlns:a16="http://schemas.microsoft.com/office/drawing/2014/main" id="{5E0DB94E-8DA1-4BE1-A3AE-56179F11976B}"/>
              </a:ext>
            </a:extLst>
          </p:cNvPr>
          <p:cNvSpPr/>
          <p:nvPr/>
        </p:nvSpPr>
        <p:spPr>
          <a:xfrm>
            <a:off x="892981" y="5870110"/>
            <a:ext cx="3616244" cy="5230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218784">
              <a:defRPr/>
            </a:pPr>
            <a:r>
              <a:rPr lang="zh-CN" altLang="en-US" sz="1399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基于模型的可靠性系统工程</a:t>
            </a:r>
            <a:r>
              <a:rPr lang="zh-CN" altLang="en-US" sz="11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1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MBRSE</a:t>
            </a:r>
            <a:r>
              <a:rPr lang="zh-CN" altLang="en-US" sz="11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1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defTabSz="1218784">
              <a:defRPr/>
            </a:pPr>
            <a:r>
              <a:rPr lang="zh-CN" altLang="en-US" sz="1399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全栈故障注入验证</a:t>
            </a:r>
          </a:p>
        </p:txBody>
      </p:sp>
      <p:sp>
        <p:nvSpPr>
          <p:cNvPr id="34" name="圆角矩形 244">
            <a:extLst>
              <a:ext uri="{FF2B5EF4-FFF2-40B4-BE49-F238E27FC236}">
                <a16:creationId xmlns:a16="http://schemas.microsoft.com/office/drawing/2014/main" id="{42B0CDBE-0AE6-4A3E-85E8-88B45233E20A}"/>
              </a:ext>
            </a:extLst>
          </p:cNvPr>
          <p:cNvSpPr/>
          <p:nvPr/>
        </p:nvSpPr>
        <p:spPr>
          <a:xfrm>
            <a:off x="5519839" y="1819392"/>
            <a:ext cx="6168528" cy="2572127"/>
          </a:xfrm>
          <a:prstGeom prst="roundRect">
            <a:avLst>
              <a:gd name="adj" fmla="val 0"/>
            </a:avLst>
          </a:prstGeom>
          <a:noFill/>
          <a:ln w="3175" cap="flat" cmpd="sng" algn="ctr">
            <a:solidFill>
              <a:schemeClr val="tx2">
                <a:lumMod val="85000"/>
              </a:schemeClr>
            </a:solidFill>
            <a:prstDash val="solid"/>
            <a:miter lim="800000"/>
          </a:ln>
          <a:effectLst/>
        </p:spPr>
        <p:txBody>
          <a:bodyPr lIns="71972" tIns="107958" rIns="71972" bIns="35986" rtlCol="0" anchor="b" anchorCtr="0"/>
          <a:lstStyle/>
          <a:p>
            <a:pPr defTabSz="914112">
              <a:lnSpc>
                <a:spcPct val="125000"/>
              </a:lnSpc>
              <a:defRPr/>
            </a:pPr>
            <a:r>
              <a:rPr lang="zh-CN" altLang="en-US" sz="1799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提升故障检测能力：</a:t>
            </a:r>
            <a:endParaRPr lang="en-US" altLang="zh-CN" sz="1100" b="1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381" indent="-171381" defTabSz="914112">
              <a:lnSpc>
                <a:spcPct val="125000"/>
              </a:lnSpc>
              <a:buFont typeface="Wingdings" panose="05000000000000000000" pitchFamily="2" charset="2"/>
              <a:buChar char="Ø"/>
              <a:defRPr/>
            </a:pPr>
            <a:r>
              <a:rPr lang="zh-CN" altLang="en-US" sz="120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多层拦截：</a:t>
            </a:r>
            <a:endParaRPr lang="zh-CN" altLang="en-US" sz="1200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49083" lvl="1" indent="-285636" defTabSz="914112">
              <a:lnSpc>
                <a:spcPct val="125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1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上线前冒烟拦截：针对重点模块压测，拦截早期失效；重点拦截现网高频问题</a:t>
            </a:r>
          </a:p>
          <a:p>
            <a:pPr marL="171381" indent="-171381" defTabSz="914034" fontAlgn="ctr">
              <a:lnSpc>
                <a:spcPct val="125000"/>
              </a:lnSpc>
              <a:buFont typeface="Wingdings" panose="05000000000000000000" pitchFamily="2" charset="2"/>
              <a:buChar char="Ø"/>
              <a:defRPr/>
            </a:pPr>
            <a:r>
              <a:rPr kumimoji="1" lang="zh-CN" altLang="en-US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准入检查</a:t>
            </a:r>
            <a:r>
              <a:rPr lang="zh-CN" altLang="en-US" sz="120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1200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49083" lvl="1" indent="-285636" defTabSz="914112">
              <a:lnSpc>
                <a:spcPct val="125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1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节点的基础配置、关键系统服务检查、单机压力测试</a:t>
            </a:r>
            <a:endParaRPr lang="en-US" altLang="zh-CN" sz="1100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49083" lvl="1" indent="-285636" defTabSz="914112">
              <a:lnSpc>
                <a:spcPct val="125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1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慢节点检测：增加硬件性能检查，检出慢节点</a:t>
            </a:r>
            <a:endParaRPr lang="en-US" altLang="zh-CN" sz="1100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381" indent="-171381" defTabSz="914112">
              <a:lnSpc>
                <a:spcPct val="125000"/>
              </a:lnSpc>
              <a:buFont typeface="Wingdings" panose="05000000000000000000" pitchFamily="2" charset="2"/>
              <a:buChar char="Ø"/>
              <a:defRPr/>
            </a:pPr>
            <a:r>
              <a:rPr lang="zh-CN" altLang="en-US" sz="120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任务运行中实时故障诊断：</a:t>
            </a:r>
            <a:endParaRPr lang="en-US" altLang="zh-CN" sz="1200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449083" lvl="1" indent="-285636" defTabSz="914112">
              <a:lnSpc>
                <a:spcPct val="125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1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启动前环境检查，驱动版本，系统配置，环境变量等预检</a:t>
            </a:r>
            <a:endParaRPr lang="zh-CN" altLang="zh-CN" sz="1100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171381" indent="-171381" defTabSz="914112">
              <a:lnSpc>
                <a:spcPct val="125000"/>
              </a:lnSpc>
              <a:buFont typeface="Wingdings" panose="05000000000000000000" pitchFamily="2" charset="2"/>
              <a:buChar char="Ø"/>
              <a:defRPr/>
            </a:pPr>
            <a:r>
              <a:rPr lang="zh-CN" altLang="en-US" sz="120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资源定期巡检：</a:t>
            </a:r>
            <a:endParaRPr lang="en-US" altLang="zh-CN" sz="1200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449083" lvl="1" indent="-285636" defTabSz="914112">
              <a:lnSpc>
                <a:spcPct val="125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1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优化检测方法：增加故障订阅处理，缩短故障发现时长</a:t>
            </a:r>
            <a:endParaRPr lang="en-US" altLang="zh-CN" sz="1100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49083" lvl="1" indent="-285636" defTabSz="914112">
              <a:lnSpc>
                <a:spcPct val="125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1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分层检测：增加带外故障处理，分层故障快速汇总处理</a:t>
            </a:r>
            <a:endParaRPr lang="en-US" altLang="zh-CN" sz="1100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圆角矩形 244">
            <a:extLst>
              <a:ext uri="{FF2B5EF4-FFF2-40B4-BE49-F238E27FC236}">
                <a16:creationId xmlns:a16="http://schemas.microsoft.com/office/drawing/2014/main" id="{5C124C8C-0C8F-4B66-A94A-78AC1CAE39F9}"/>
              </a:ext>
            </a:extLst>
          </p:cNvPr>
          <p:cNvSpPr/>
          <p:nvPr/>
        </p:nvSpPr>
        <p:spPr>
          <a:xfrm>
            <a:off x="5519840" y="4497847"/>
            <a:ext cx="6168529" cy="2037963"/>
          </a:xfrm>
          <a:prstGeom prst="roundRect">
            <a:avLst>
              <a:gd name="adj" fmla="val 0"/>
            </a:avLst>
          </a:prstGeom>
          <a:noFill/>
          <a:ln w="3175" cap="flat" cmpd="sng" algn="ctr">
            <a:solidFill>
              <a:schemeClr val="tx2">
                <a:lumMod val="85000"/>
              </a:schemeClr>
            </a:solidFill>
            <a:prstDash val="solid"/>
            <a:miter lim="800000"/>
          </a:ln>
          <a:effectLst/>
        </p:spPr>
        <p:txBody>
          <a:bodyPr lIns="71972" tIns="107958" rIns="71972" bIns="35986" rtlCol="0" anchor="b" anchorCtr="0"/>
          <a:lstStyle/>
          <a:p>
            <a:pPr defTabSz="914034" fontAlgn="ctr">
              <a:lnSpc>
                <a:spcPct val="150000"/>
              </a:lnSpc>
              <a:defRPr/>
            </a:pPr>
            <a:r>
              <a:rPr lang="zh-CN" altLang="en-US" sz="1599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提升故障快速恢复能力：</a:t>
            </a:r>
            <a:endParaRPr lang="en-US" altLang="zh-CN" sz="1599" b="1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381" indent="-171381" defTabSz="914034" fontAlgn="ctr"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r>
              <a:rPr lang="zh-CN" altLang="en-US" sz="120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故障快速感知：</a:t>
            </a:r>
            <a:r>
              <a:rPr lang="zh-CN" altLang="en-US" sz="11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构建昇腾故障模式库，</a:t>
            </a:r>
            <a:r>
              <a:rPr lang="zh-CN" altLang="zh-CN" sz="11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提升硬件故障的感知能力，缩短硬件故障的响应时间</a:t>
            </a:r>
            <a:endParaRPr lang="en-US" altLang="zh-CN" sz="1200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381" indent="-171381" defTabSz="914034" fontAlgn="ctr"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r>
              <a:rPr lang="zh-CN" altLang="en-US" sz="120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数据和</a:t>
            </a:r>
            <a:r>
              <a:rPr lang="en-US" altLang="zh-CN" sz="120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CKPT</a:t>
            </a:r>
            <a:r>
              <a:rPr lang="zh-CN" altLang="en-US" sz="120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快速保存：</a:t>
            </a:r>
            <a:r>
              <a:rPr lang="zh-CN" altLang="zh-CN" sz="12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支持重调度时数据快速搬运</a:t>
            </a:r>
            <a:r>
              <a:rPr lang="en-US" altLang="zh-CN" sz="12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zh-CN" sz="12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包括数据</a:t>
            </a:r>
            <a:r>
              <a:rPr lang="en-US" altLang="zh-CN" sz="12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/checkpoint/</a:t>
            </a:r>
            <a:r>
              <a:rPr lang="zh-CN" altLang="zh-CN" sz="12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镜像</a:t>
            </a:r>
            <a:r>
              <a:rPr lang="en-US" altLang="zh-CN" sz="12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12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zh-CN" sz="12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降低节点重调度数据复原时长，提升快速恢复效率</a:t>
            </a:r>
            <a:endParaRPr lang="en-US" altLang="zh-CN" sz="1200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381" indent="-171381" defTabSz="914112"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r>
              <a:rPr lang="zh-CN" altLang="en-US" sz="120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计算图和算子编译缓存：</a:t>
            </a:r>
            <a:r>
              <a:rPr lang="zh-CN" altLang="en-US" sz="12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支持图编译缓存加载，快速恢复用户业务作业</a:t>
            </a:r>
            <a:endParaRPr lang="en-US" altLang="zh-CN" sz="1200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171381" indent="-171381" defTabSz="914112"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r>
              <a:rPr lang="en-US" altLang="zh-CN" sz="120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NPU</a:t>
            </a:r>
            <a:r>
              <a:rPr lang="zh-CN" altLang="en-US" sz="120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在线复位：</a:t>
            </a:r>
            <a:r>
              <a:rPr lang="zh-CN" altLang="en-US" sz="120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支持</a:t>
            </a:r>
            <a:r>
              <a:rPr lang="en-US" altLang="zh-CN" sz="120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NPU</a:t>
            </a:r>
            <a:r>
              <a:rPr lang="zh-CN" altLang="en-US" sz="12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热复位</a:t>
            </a:r>
            <a:r>
              <a:rPr lang="en-US" altLang="zh-CN" sz="12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&amp;</a:t>
            </a:r>
            <a:r>
              <a:rPr lang="zh-CN" altLang="en-US" sz="12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原地作业复位，提升快恢能力、稳定性和连续性</a:t>
            </a:r>
            <a:endParaRPr lang="en-US" altLang="zh-CN" sz="1200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171381" indent="-171381" defTabSz="914112"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r>
              <a:rPr lang="en-US" altLang="zh-CN" sz="120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Pod/Job</a:t>
            </a:r>
            <a:r>
              <a:rPr lang="zh-CN" altLang="zh-CN" sz="120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重调度</a:t>
            </a:r>
            <a:r>
              <a:rPr lang="zh-CN" altLang="en-US" sz="120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zh-CN" sz="12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感知故障后支持单节点</a:t>
            </a:r>
            <a:r>
              <a:rPr lang="en-US" altLang="zh-CN" sz="12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zh-CN" sz="12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训练作业重调度</a:t>
            </a:r>
          </a:p>
        </p:txBody>
      </p:sp>
      <p:graphicFrame>
        <p:nvGraphicFramePr>
          <p:cNvPr id="36" name="表格 35">
            <a:extLst>
              <a:ext uri="{FF2B5EF4-FFF2-40B4-BE49-F238E27FC236}">
                <a16:creationId xmlns:a16="http://schemas.microsoft.com/office/drawing/2014/main" id="{BF47A3C8-A44D-42EF-95F5-C17A587015C5}"/>
              </a:ext>
            </a:extLst>
          </p:cNvPr>
          <p:cNvGraphicFramePr>
            <a:graphicFrameLocks noGrp="1"/>
          </p:cNvGraphicFramePr>
          <p:nvPr/>
        </p:nvGraphicFramePr>
        <p:xfrm>
          <a:off x="8951968" y="11106"/>
          <a:ext cx="3239961" cy="239231"/>
        </p:xfrm>
        <a:graphic>
          <a:graphicData uri="http://schemas.openxmlformats.org/drawingml/2006/table">
            <a:tbl>
              <a:tblPr firstRow="1" bandRow="1"/>
              <a:tblGrid>
                <a:gridCol w="779237">
                  <a:extLst>
                    <a:ext uri="{9D8B030D-6E8A-4147-A177-3AD203B41FA5}">
                      <a16:colId xmlns:a16="http://schemas.microsoft.com/office/drawing/2014/main" val="2976551844"/>
                    </a:ext>
                  </a:extLst>
                </a:gridCol>
                <a:gridCol w="779237">
                  <a:extLst>
                    <a:ext uri="{9D8B030D-6E8A-4147-A177-3AD203B41FA5}">
                      <a16:colId xmlns:a16="http://schemas.microsoft.com/office/drawing/2014/main" val="602428761"/>
                    </a:ext>
                  </a:extLst>
                </a:gridCol>
                <a:gridCol w="857341">
                  <a:extLst>
                    <a:ext uri="{9D8B030D-6E8A-4147-A177-3AD203B41FA5}">
                      <a16:colId xmlns:a16="http://schemas.microsoft.com/office/drawing/2014/main" val="1209602728"/>
                    </a:ext>
                  </a:extLst>
                </a:gridCol>
                <a:gridCol w="824146">
                  <a:extLst>
                    <a:ext uri="{9D8B030D-6E8A-4147-A177-3AD203B41FA5}">
                      <a16:colId xmlns:a16="http://schemas.microsoft.com/office/drawing/2014/main" val="335595839"/>
                    </a:ext>
                  </a:extLst>
                </a:gridCol>
              </a:tblGrid>
              <a:tr h="239231">
                <a:tc>
                  <a:txBody>
                    <a:bodyPr/>
                    <a:lstStyle>
                      <a:lvl1pPr marL="0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1pPr>
                      <a:lvl2pPr marL="593900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2pPr>
                      <a:lvl3pPr marL="1187798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3pPr>
                      <a:lvl4pPr marL="1781699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4pPr>
                      <a:lvl5pPr marL="2375598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5pPr>
                      <a:lvl6pPr marL="2969497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6pPr>
                      <a:lvl7pPr marL="3563396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7pPr>
                      <a:lvl8pPr marL="4157297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8pPr>
                      <a:lvl9pPr marL="4751195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9pPr>
                    </a:lstStyle>
                    <a:p>
                      <a:pPr marL="0" algn="ctr" defTabSz="1187323" rtl="0" eaLnBrk="1" latinLnBrk="0" hangingPunct="1"/>
                      <a:r>
                        <a:rPr lang="zh-CN" altLang="en-US" sz="900" b="1" kern="1200" dirty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挑战</a:t>
                      </a:r>
                      <a:r>
                        <a:rPr lang="en-US" altLang="zh-CN" sz="900" b="1" kern="1200" dirty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/</a:t>
                      </a:r>
                      <a:r>
                        <a:rPr lang="zh-CN" altLang="en-US" sz="900" b="1" kern="1200" dirty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架构</a:t>
                      </a:r>
                    </a:p>
                  </a:txBody>
                  <a:tcPr marL="91404" marR="91404" marT="45702" marB="45702">
                    <a:lnL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1pPr>
                      <a:lvl2pPr marL="593662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2pPr>
                      <a:lvl3pPr marL="1187323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3pPr>
                      <a:lvl4pPr marL="1780986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4pPr>
                      <a:lvl5pPr marL="2374648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5pPr>
                      <a:lvl6pPr marL="2968309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6pPr>
                      <a:lvl7pPr marL="3561971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7pPr>
                      <a:lvl8pPr marL="4155634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8pPr>
                      <a:lvl9pPr marL="4749295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9pPr>
                    </a:lstStyle>
                    <a:p>
                      <a:pPr marL="0" algn="ctr" defTabSz="1187323" rtl="0" eaLnBrk="1" latinLnBrk="0" hangingPunct="1"/>
                      <a:r>
                        <a:rPr lang="en-US" altLang="zh-CN" sz="9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L0/L1</a:t>
                      </a:r>
                      <a:r>
                        <a:rPr lang="zh-CN" altLang="en-US" sz="9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机房</a:t>
                      </a:r>
                    </a:p>
                  </a:txBody>
                  <a:tcPr marL="91404" marR="91404" marT="45702" marB="45702">
                    <a:lnL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F4F6"/>
                    </a:solidFill>
                  </a:tcPr>
                </a:tc>
                <a:tc>
                  <a:txBody>
                    <a:bodyPr/>
                    <a:lstStyle>
                      <a:lvl1pPr marL="0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1pPr>
                      <a:lvl2pPr marL="593662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2pPr>
                      <a:lvl3pPr marL="1187323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3pPr>
                      <a:lvl4pPr marL="1780986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4pPr>
                      <a:lvl5pPr marL="2374648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5pPr>
                      <a:lvl6pPr marL="2968309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6pPr>
                      <a:lvl7pPr marL="3561971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7pPr>
                      <a:lvl8pPr marL="4155634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8pPr>
                      <a:lvl9pPr marL="4749295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9pPr>
                    </a:lstStyle>
                    <a:p>
                      <a:pPr marL="0" algn="ctr" defTabSz="1187323" rtl="0" eaLnBrk="1" latinLnBrk="0" hangingPunct="1"/>
                      <a:r>
                        <a:rPr lang="en-US" altLang="zh-CN" sz="9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L2</a:t>
                      </a:r>
                      <a:r>
                        <a:rPr lang="zh-CN" altLang="en-US" sz="9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算力底座</a:t>
                      </a:r>
                    </a:p>
                  </a:txBody>
                  <a:tcPr marL="91404" marR="91404" marT="45702" marB="45702">
                    <a:lnL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F4F6"/>
                    </a:solidFill>
                  </a:tcPr>
                </a:tc>
                <a:tc>
                  <a:txBody>
                    <a:bodyPr/>
                    <a:lstStyle>
                      <a:lvl1pPr marL="0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1pPr>
                      <a:lvl2pPr marL="593662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2pPr>
                      <a:lvl3pPr marL="1187323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3pPr>
                      <a:lvl4pPr marL="1780986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4pPr>
                      <a:lvl5pPr marL="2374648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5pPr>
                      <a:lvl6pPr marL="2968309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6pPr>
                      <a:lvl7pPr marL="3561971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7pPr>
                      <a:lvl8pPr marL="4155634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8pPr>
                      <a:lvl9pPr marL="4749295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9pPr>
                    </a:lstStyle>
                    <a:p>
                      <a:pPr marL="0" algn="ctr" defTabSz="1187323" rtl="0" eaLnBrk="1" latinLnBrk="0" hangingPunct="1"/>
                      <a:r>
                        <a:rPr lang="en-US" altLang="zh-CN" sz="9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L3</a:t>
                      </a:r>
                      <a:r>
                        <a:rPr lang="zh-CN" altLang="en-US" sz="9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智算使能</a:t>
                      </a:r>
                    </a:p>
                  </a:txBody>
                  <a:tcPr marL="91404" marR="91404" marT="45702" marB="45702">
                    <a:lnL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F4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19452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71759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23318274-4988-A24C-A300-D395CB35B714}"/>
              </a:ext>
            </a:extLst>
          </p:cNvPr>
          <p:cNvSpPr txBox="1"/>
          <p:nvPr/>
        </p:nvSpPr>
        <p:spPr>
          <a:xfrm>
            <a:off x="1241074" y="2990247"/>
            <a:ext cx="101324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96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99700D0-0E5A-4E5C-0761-B33E2775D9F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i="0" dirty="0">
                <a:effectLst/>
                <a:latin typeface="+mj-ea"/>
                <a:ea typeface="+mj-ea"/>
              </a:rPr>
              <a:t>总结与思考</a:t>
            </a:r>
            <a:endParaRPr lang="en-US" altLang="zh-CN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9207139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E58EE555-8149-40E8-97C5-F1886B94299B}"/>
              </a:ext>
            </a:extLst>
          </p:cNvPr>
          <p:cNvSpPr/>
          <p:nvPr/>
        </p:nvSpPr>
        <p:spPr>
          <a:xfrm>
            <a:off x="458821" y="254691"/>
            <a:ext cx="11481561" cy="5291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184950">
              <a:lnSpc>
                <a:spcPts val="3425"/>
              </a:lnSpc>
              <a:defRPr/>
            </a:pPr>
            <a:r>
              <a:rPr lang="zh-CN" altLang="en-US" sz="3195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面向十年百倍增长，定义未来集群计算</a:t>
            </a:r>
            <a:r>
              <a:rPr lang="en-US" altLang="zh-CN" sz="3195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3195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大技术特征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92F2E26-0A53-442F-B28E-FE45B8E4EAD9}"/>
              </a:ext>
            </a:extLst>
          </p:cNvPr>
          <p:cNvSpPr txBox="1"/>
          <p:nvPr/>
        </p:nvSpPr>
        <p:spPr>
          <a:xfrm>
            <a:off x="2505502" y="1162536"/>
            <a:ext cx="1494408" cy="11413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800"/>
              </a:lnSpc>
              <a:defRPr/>
            </a:pPr>
            <a:r>
              <a:rPr lang="zh-CN" altLang="en-US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柔性资源</a:t>
            </a:r>
            <a:endParaRPr lang="en-US" altLang="zh-CN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 algn="ctr">
              <a:lnSpc>
                <a:spcPts val="2200"/>
              </a:lnSpc>
              <a:buClr>
                <a:srgbClr val="FF0000"/>
              </a:buClr>
              <a:defRPr/>
            </a:pP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全池化</a:t>
            </a:r>
            <a:endParaRPr lang="en-US" altLang="zh-CN" sz="1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 algn="ctr">
              <a:lnSpc>
                <a:spcPts val="2200"/>
              </a:lnSpc>
              <a:buClr>
                <a:srgbClr val="FF0000"/>
              </a:buClr>
              <a:defRPr/>
            </a:pP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柔计算</a:t>
            </a:r>
            <a:endParaRPr lang="en-US" altLang="zh-CN" sz="1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 algn="ctr">
              <a:lnSpc>
                <a:spcPts val="2200"/>
              </a:lnSpc>
              <a:buClr>
                <a:srgbClr val="FF0000"/>
              </a:buClr>
              <a:defRPr/>
            </a:pP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泛协作</a:t>
            </a:r>
            <a:endParaRPr lang="en-US" altLang="zh-CN" sz="1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7DFF58F-5C8D-42A1-9CC5-E257F8D0C6C2}"/>
              </a:ext>
            </a:extLst>
          </p:cNvPr>
          <p:cNvSpPr txBox="1"/>
          <p:nvPr/>
        </p:nvSpPr>
        <p:spPr>
          <a:xfrm>
            <a:off x="4715710" y="2454304"/>
            <a:ext cx="1225891" cy="11413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4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lnSpc>
                <a:spcPts val="1800"/>
              </a:lnSpc>
              <a:defRPr/>
            </a:pPr>
            <a:r>
              <a:rPr lang="zh-CN" altLang="en-US" sz="1800" dirty="0">
                <a:solidFill>
                  <a:srgbClr val="0070C0"/>
                </a:solidFill>
                <a:cs typeface="+mn-ea"/>
                <a:sym typeface="Arial" panose="020B0604020202020204" pitchFamily="34" charset="0"/>
              </a:rPr>
              <a:t>安全智慧</a:t>
            </a:r>
            <a:endParaRPr lang="en-US" altLang="zh-CN" sz="1800" dirty="0">
              <a:solidFill>
                <a:srgbClr val="0070C0"/>
              </a:solidFill>
              <a:cs typeface="+mn-ea"/>
              <a:sym typeface="Arial" panose="020B0604020202020204" pitchFamily="34" charset="0"/>
            </a:endParaRPr>
          </a:p>
          <a:p>
            <a:pPr>
              <a:lnSpc>
                <a:spcPts val="2200"/>
              </a:lnSpc>
              <a:buClr>
                <a:srgbClr val="FF0000"/>
              </a:buClr>
              <a:defRPr/>
            </a:pPr>
            <a:r>
              <a:rPr lang="zh-CN" altLang="en-US" b="0" dirty="0">
                <a:solidFill>
                  <a:prstClr val="black"/>
                </a:solidFill>
                <a:cs typeface="+mn-ea"/>
                <a:sym typeface="Arial" panose="020B0604020202020204" pitchFamily="34" charset="0"/>
              </a:rPr>
              <a:t>高安全</a:t>
            </a:r>
            <a:endParaRPr lang="en-US" altLang="zh-CN" b="0" dirty="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  <a:p>
            <a:pPr>
              <a:lnSpc>
                <a:spcPts val="2200"/>
              </a:lnSpc>
              <a:buClr>
                <a:srgbClr val="FF0000"/>
              </a:buClr>
              <a:defRPr/>
            </a:pPr>
            <a:r>
              <a:rPr lang="zh-CN" altLang="en-US" b="0" dirty="0">
                <a:solidFill>
                  <a:prstClr val="black"/>
                </a:solidFill>
                <a:cs typeface="+mn-ea"/>
                <a:sym typeface="Arial" panose="020B0604020202020204" pitchFamily="34" charset="0"/>
              </a:rPr>
              <a:t>高可靠</a:t>
            </a:r>
            <a:endParaRPr lang="en-US" altLang="zh-CN" b="0" dirty="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  <a:p>
            <a:pPr>
              <a:lnSpc>
                <a:spcPts val="2200"/>
              </a:lnSpc>
              <a:buClr>
                <a:srgbClr val="FF0000"/>
              </a:buClr>
              <a:defRPr/>
            </a:pPr>
            <a:r>
              <a:rPr lang="zh-CN" altLang="en-US" b="0" dirty="0">
                <a:solidFill>
                  <a:prstClr val="black"/>
                </a:solidFill>
                <a:cs typeface="+mn-ea"/>
                <a:sym typeface="Arial" panose="020B0604020202020204" pitchFamily="34" charset="0"/>
              </a:rPr>
              <a:t>高智能</a:t>
            </a:r>
            <a:endParaRPr lang="en-US" altLang="zh-CN" b="0" dirty="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2CB76F5-29F6-42DA-9E1C-8DACA58730C5}"/>
              </a:ext>
            </a:extLst>
          </p:cNvPr>
          <p:cNvSpPr txBox="1"/>
          <p:nvPr/>
        </p:nvSpPr>
        <p:spPr>
          <a:xfrm>
            <a:off x="568695" y="2444369"/>
            <a:ext cx="1285151" cy="11417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4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lnSpc>
                <a:spcPts val="1800"/>
              </a:lnSpc>
              <a:defRPr/>
            </a:pPr>
            <a:r>
              <a:rPr lang="zh-CN" altLang="en-US" sz="1800" dirty="0">
                <a:solidFill>
                  <a:srgbClr val="0070C0"/>
                </a:solidFill>
                <a:cs typeface="+mn-ea"/>
                <a:sym typeface="Arial" panose="020B0604020202020204" pitchFamily="34" charset="0"/>
              </a:rPr>
              <a:t>多样泛在</a:t>
            </a:r>
            <a:endParaRPr lang="en-US" altLang="zh-CN" sz="1800" dirty="0">
              <a:solidFill>
                <a:srgbClr val="0070C0"/>
              </a:solidFill>
              <a:cs typeface="+mn-ea"/>
              <a:sym typeface="Arial" panose="020B0604020202020204" pitchFamily="34" charset="0"/>
            </a:endParaRPr>
          </a:p>
          <a:p>
            <a:pPr>
              <a:lnSpc>
                <a:spcPts val="2200"/>
              </a:lnSpc>
              <a:buClr>
                <a:srgbClr val="FF0000"/>
              </a:buClr>
              <a:defRPr/>
            </a:pPr>
            <a:r>
              <a:rPr lang="zh-CN" altLang="en-US" b="0" dirty="0">
                <a:solidFill>
                  <a:prstClr val="black"/>
                </a:solidFill>
                <a:cs typeface="+mn-ea"/>
                <a:sym typeface="Arial" panose="020B0604020202020204" pitchFamily="34" charset="0"/>
              </a:rPr>
              <a:t>大集群</a:t>
            </a:r>
            <a:endParaRPr lang="en-US" altLang="zh-CN" b="0" dirty="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  <a:p>
            <a:pPr>
              <a:lnSpc>
                <a:spcPts val="2200"/>
              </a:lnSpc>
              <a:buClr>
                <a:srgbClr val="FF0000"/>
              </a:buClr>
              <a:defRPr/>
            </a:pPr>
            <a:r>
              <a:rPr lang="zh-CN" altLang="en-US" b="0" dirty="0">
                <a:solidFill>
                  <a:prstClr val="black"/>
                </a:solidFill>
                <a:cs typeface="+mn-ea"/>
                <a:sym typeface="Arial" panose="020B0604020202020204" pitchFamily="34" charset="0"/>
              </a:rPr>
              <a:t>新型态</a:t>
            </a:r>
            <a:endParaRPr lang="en-US" altLang="zh-CN" b="0" dirty="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  <a:p>
            <a:pPr>
              <a:lnSpc>
                <a:spcPts val="2200"/>
              </a:lnSpc>
              <a:buClr>
                <a:srgbClr val="FF0000"/>
              </a:buClr>
              <a:defRPr/>
            </a:pPr>
            <a:r>
              <a:rPr lang="zh-CN" altLang="en-US" b="0" dirty="0">
                <a:solidFill>
                  <a:prstClr val="black"/>
                </a:solidFill>
                <a:cs typeface="+mn-ea"/>
                <a:sym typeface="Arial" panose="020B0604020202020204" pitchFamily="34" charset="0"/>
              </a:rPr>
              <a:t>融算力</a:t>
            </a:r>
            <a:endParaRPr lang="en-US" altLang="zh-CN" b="0" dirty="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80E61DD-7588-4E47-ABEC-F0E007C80536}"/>
              </a:ext>
            </a:extLst>
          </p:cNvPr>
          <p:cNvSpPr txBox="1"/>
          <p:nvPr/>
        </p:nvSpPr>
        <p:spPr>
          <a:xfrm>
            <a:off x="597817" y="4043947"/>
            <a:ext cx="1226904" cy="11417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>
              <a:lnSpc>
                <a:spcPts val="1800"/>
              </a:lnSpc>
              <a:defRPr/>
            </a:pPr>
            <a:r>
              <a:rPr lang="zh-CN" altLang="en-US" sz="1800" dirty="0">
                <a:solidFill>
                  <a:srgbClr val="0070C0"/>
                </a:solidFill>
                <a:cs typeface="+mn-ea"/>
                <a:sym typeface="Arial" panose="020B0604020202020204" pitchFamily="34" charset="0"/>
              </a:rPr>
              <a:t>负载亲和</a:t>
            </a:r>
            <a:endParaRPr lang="en-US" altLang="zh-CN" sz="1800" dirty="0">
              <a:solidFill>
                <a:srgbClr val="0070C0"/>
              </a:solidFill>
              <a:cs typeface="+mn-ea"/>
              <a:sym typeface="Arial" panose="020B0604020202020204" pitchFamily="34" charset="0"/>
            </a:endParaRPr>
          </a:p>
          <a:p>
            <a:pPr algn="ctr">
              <a:lnSpc>
                <a:spcPts val="2200"/>
              </a:lnSpc>
              <a:buClr>
                <a:srgbClr val="FF0000"/>
              </a:buClr>
              <a:defRPr/>
            </a:pPr>
            <a:r>
              <a:rPr lang="zh-CN" altLang="en-US" sz="1400" b="0" dirty="0">
                <a:solidFill>
                  <a:prstClr val="black"/>
                </a:solidFill>
                <a:cs typeface="+mn-ea"/>
                <a:sym typeface="Arial" panose="020B0604020202020204" pitchFamily="34" charset="0"/>
              </a:rPr>
              <a:t>大小芯</a:t>
            </a:r>
            <a:endParaRPr lang="en-US" altLang="zh-CN" sz="1400" b="0" dirty="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  <a:p>
            <a:pPr algn="ctr">
              <a:lnSpc>
                <a:spcPts val="2200"/>
              </a:lnSpc>
              <a:buClr>
                <a:srgbClr val="FF0000"/>
              </a:buClr>
              <a:defRPr/>
            </a:pPr>
            <a:r>
              <a:rPr lang="zh-CN" altLang="en-US" sz="1400" b="0" dirty="0">
                <a:solidFill>
                  <a:prstClr val="black"/>
                </a:solidFill>
                <a:cs typeface="+mn-ea"/>
                <a:sym typeface="Arial" panose="020B0604020202020204" pitchFamily="34" charset="0"/>
              </a:rPr>
              <a:t>新算力</a:t>
            </a:r>
            <a:endParaRPr lang="en-US" altLang="zh-CN" sz="1400" b="0" dirty="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  <a:p>
            <a:pPr algn="ctr">
              <a:lnSpc>
                <a:spcPts val="2200"/>
              </a:lnSpc>
              <a:buClr>
                <a:srgbClr val="FF0000"/>
              </a:buClr>
              <a:defRPr/>
            </a:pPr>
            <a:r>
              <a:rPr lang="zh-CN" altLang="en-US" sz="1400" b="0" dirty="0">
                <a:solidFill>
                  <a:prstClr val="black"/>
                </a:solidFill>
                <a:cs typeface="+mn-ea"/>
                <a:sym typeface="Arial" panose="020B0604020202020204" pitchFamily="34" charset="0"/>
              </a:rPr>
              <a:t>新存储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85809EC-9B3F-452F-A83A-7C550C7D2534}"/>
              </a:ext>
            </a:extLst>
          </p:cNvPr>
          <p:cNvSpPr txBox="1"/>
          <p:nvPr/>
        </p:nvSpPr>
        <p:spPr>
          <a:xfrm>
            <a:off x="4710906" y="4043945"/>
            <a:ext cx="1235499" cy="11413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>
              <a:lnSpc>
                <a:spcPts val="1800"/>
              </a:lnSpc>
              <a:defRPr/>
            </a:pPr>
            <a:r>
              <a:rPr lang="zh-CN" altLang="en-US" sz="1800" dirty="0">
                <a:solidFill>
                  <a:srgbClr val="0070C0"/>
                </a:solidFill>
                <a:cs typeface="+mn-ea"/>
                <a:sym typeface="Arial" panose="020B0604020202020204" pitchFamily="34" charset="0"/>
              </a:rPr>
              <a:t>对等互联</a:t>
            </a:r>
            <a:endParaRPr lang="en-US" altLang="zh-CN" sz="1800" dirty="0">
              <a:solidFill>
                <a:srgbClr val="0070C0"/>
              </a:solidFill>
              <a:cs typeface="+mn-ea"/>
              <a:sym typeface="Arial" panose="020B0604020202020204" pitchFamily="34" charset="0"/>
            </a:endParaRPr>
          </a:p>
          <a:p>
            <a:pPr algn="ctr">
              <a:lnSpc>
                <a:spcPts val="2200"/>
              </a:lnSpc>
              <a:buClr>
                <a:srgbClr val="FF0000"/>
              </a:buClr>
              <a:defRPr/>
            </a:pPr>
            <a:r>
              <a:rPr lang="zh-CN" altLang="en-US" sz="1400" b="0" dirty="0">
                <a:solidFill>
                  <a:prstClr val="black"/>
                </a:solidFill>
                <a:cs typeface="+mn-ea"/>
                <a:sym typeface="Arial" panose="020B0604020202020204" pitchFamily="34" charset="0"/>
              </a:rPr>
              <a:t>超融合</a:t>
            </a:r>
            <a:endParaRPr lang="en-US" altLang="zh-CN" sz="1400" b="0" dirty="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  <a:p>
            <a:pPr algn="ctr">
              <a:lnSpc>
                <a:spcPts val="2200"/>
              </a:lnSpc>
              <a:buClr>
                <a:srgbClr val="FF0000"/>
              </a:buClr>
              <a:defRPr/>
            </a:pPr>
            <a:r>
              <a:rPr lang="zh-CN" altLang="en-US" sz="1400" b="0" dirty="0">
                <a:solidFill>
                  <a:prstClr val="black"/>
                </a:solidFill>
                <a:cs typeface="+mn-ea"/>
                <a:sym typeface="Arial" panose="020B0604020202020204" pitchFamily="34" charset="0"/>
              </a:rPr>
              <a:t>高性能</a:t>
            </a:r>
            <a:endParaRPr lang="en-US" altLang="zh-CN" sz="1400" b="0" dirty="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  <a:p>
            <a:pPr algn="ctr">
              <a:lnSpc>
                <a:spcPts val="2200"/>
              </a:lnSpc>
              <a:buClr>
                <a:srgbClr val="FF0000"/>
              </a:buClr>
              <a:defRPr/>
            </a:pPr>
            <a:r>
              <a:rPr lang="zh-CN" altLang="en-US" sz="1400" b="0" dirty="0">
                <a:solidFill>
                  <a:prstClr val="black"/>
                </a:solidFill>
                <a:cs typeface="+mn-ea"/>
                <a:sym typeface="Arial" panose="020B0604020202020204" pitchFamily="34" charset="0"/>
              </a:rPr>
              <a:t>光内生</a:t>
            </a:r>
            <a:endParaRPr lang="en-US" altLang="zh-CN" sz="1400" b="0" dirty="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F9A2E13-F35D-4922-AB1F-BF38B6D0F0BF}"/>
              </a:ext>
            </a:extLst>
          </p:cNvPr>
          <p:cNvSpPr txBox="1"/>
          <p:nvPr/>
        </p:nvSpPr>
        <p:spPr>
          <a:xfrm>
            <a:off x="2631376" y="4975485"/>
            <a:ext cx="1242663" cy="11413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>
              <a:lnSpc>
                <a:spcPts val="1800"/>
              </a:lnSpc>
              <a:defRPr/>
            </a:pPr>
            <a:r>
              <a:rPr lang="zh-CN" altLang="en-US" sz="1800" dirty="0">
                <a:solidFill>
                  <a:srgbClr val="0070C0"/>
                </a:solidFill>
                <a:cs typeface="+mn-ea"/>
                <a:sym typeface="Arial" panose="020B0604020202020204" pitchFamily="34" charset="0"/>
              </a:rPr>
              <a:t>零碳节能</a:t>
            </a:r>
            <a:endParaRPr lang="en-US" altLang="zh-CN" sz="1800" dirty="0">
              <a:solidFill>
                <a:srgbClr val="0070C0"/>
              </a:solidFill>
              <a:cs typeface="+mn-ea"/>
              <a:sym typeface="Arial" panose="020B0604020202020204" pitchFamily="34" charset="0"/>
            </a:endParaRPr>
          </a:p>
          <a:p>
            <a:pPr algn="ctr">
              <a:lnSpc>
                <a:spcPts val="2200"/>
              </a:lnSpc>
              <a:buClr>
                <a:srgbClr val="FF0000"/>
              </a:buClr>
              <a:defRPr/>
            </a:pPr>
            <a:r>
              <a:rPr lang="zh-CN" altLang="en-US" sz="1400" b="0" dirty="0">
                <a:solidFill>
                  <a:prstClr val="black"/>
                </a:solidFill>
                <a:cs typeface="+mn-ea"/>
                <a:sym typeface="Arial" panose="020B0604020202020204" pitchFamily="34" charset="0"/>
              </a:rPr>
              <a:t>绿供电</a:t>
            </a:r>
            <a:endParaRPr lang="en-US" altLang="zh-CN" sz="1400" b="0" dirty="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  <a:p>
            <a:pPr algn="ctr">
              <a:lnSpc>
                <a:spcPts val="2200"/>
              </a:lnSpc>
              <a:buClr>
                <a:srgbClr val="FF0000"/>
              </a:buClr>
              <a:defRPr/>
            </a:pPr>
            <a:r>
              <a:rPr lang="zh-CN" altLang="en-US" sz="1400" b="0" dirty="0">
                <a:solidFill>
                  <a:prstClr val="black"/>
                </a:solidFill>
                <a:cs typeface="+mn-ea"/>
                <a:sym typeface="Arial" panose="020B0604020202020204" pitchFamily="34" charset="0"/>
              </a:rPr>
              <a:t>新储能</a:t>
            </a:r>
            <a:endParaRPr lang="en-US" altLang="zh-CN" sz="1400" b="0" dirty="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  <a:p>
            <a:pPr algn="ctr">
              <a:lnSpc>
                <a:spcPts val="2200"/>
              </a:lnSpc>
              <a:buClr>
                <a:srgbClr val="FF0000"/>
              </a:buClr>
              <a:defRPr/>
            </a:pPr>
            <a:r>
              <a:rPr lang="zh-CN" altLang="en-US" sz="1400" b="0" dirty="0">
                <a:solidFill>
                  <a:prstClr val="black"/>
                </a:solidFill>
                <a:cs typeface="+mn-ea"/>
                <a:sym typeface="Arial" panose="020B0604020202020204" pitchFamily="34" charset="0"/>
              </a:rPr>
              <a:t>液制冷</a:t>
            </a:r>
            <a:endParaRPr lang="en-US" altLang="zh-CN" sz="1400" b="0" dirty="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A8F893F4-A0B3-465D-A5B8-2B97E038C714}"/>
              </a:ext>
            </a:extLst>
          </p:cNvPr>
          <p:cNvGrpSpPr/>
          <p:nvPr/>
        </p:nvGrpSpPr>
        <p:grpSpPr>
          <a:xfrm>
            <a:off x="2117861" y="2346951"/>
            <a:ext cx="2269690" cy="2531696"/>
            <a:chOff x="4904898" y="2757597"/>
            <a:chExt cx="2269690" cy="2214440"/>
          </a:xfrm>
        </p:grpSpPr>
        <p:sp>
          <p:nvSpPr>
            <p:cNvPr id="10" name="任意多边形: 形状 9">
              <a:extLst>
                <a:ext uri="{FF2B5EF4-FFF2-40B4-BE49-F238E27FC236}">
                  <a16:creationId xmlns:a16="http://schemas.microsoft.com/office/drawing/2014/main" id="{D355970B-38EF-4E6F-999E-A362F6E2654F}"/>
                </a:ext>
              </a:extLst>
            </p:cNvPr>
            <p:cNvSpPr/>
            <p:nvPr/>
          </p:nvSpPr>
          <p:spPr>
            <a:xfrm rot="10800000">
              <a:off x="4977261" y="2838841"/>
              <a:ext cx="2119227" cy="1536901"/>
            </a:xfrm>
            <a:custGeom>
              <a:avLst/>
              <a:gdLst>
                <a:gd name="connsiteX0" fmla="*/ 0 w 3245453"/>
                <a:gd name="connsiteY0" fmla="*/ 0 h 2810637"/>
                <a:gd name="connsiteX1" fmla="*/ 1622679 w 3245453"/>
                <a:gd name="connsiteY1" fmla="*/ 2810637 h 2810637"/>
                <a:gd name="connsiteX2" fmla="*/ 3245453 w 3245453"/>
                <a:gd name="connsiteY2" fmla="*/ 0 h 2810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245453" h="2810637">
                  <a:moveTo>
                    <a:pt x="0" y="0"/>
                  </a:moveTo>
                  <a:lnTo>
                    <a:pt x="1622679" y="2810637"/>
                  </a:lnTo>
                  <a:lnTo>
                    <a:pt x="3245453" y="0"/>
                  </a:lnTo>
                  <a:close/>
                </a:path>
              </a:pathLst>
            </a:custGeom>
            <a:solidFill>
              <a:sysClr val="window" lastClr="FFFFFF">
                <a:lumMod val="65000"/>
                <a:alpha val="50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sz="1600" ker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1" name="任意多边形: 形状 10">
              <a:extLst>
                <a:ext uri="{FF2B5EF4-FFF2-40B4-BE49-F238E27FC236}">
                  <a16:creationId xmlns:a16="http://schemas.microsoft.com/office/drawing/2014/main" id="{CD564D6E-180A-4A76-9685-27558F757D8F}"/>
                </a:ext>
              </a:extLst>
            </p:cNvPr>
            <p:cNvSpPr/>
            <p:nvPr/>
          </p:nvSpPr>
          <p:spPr>
            <a:xfrm rot="10800000">
              <a:off x="4904898" y="2757597"/>
              <a:ext cx="2269690" cy="2214440"/>
            </a:xfrm>
            <a:custGeom>
              <a:avLst/>
              <a:gdLst>
                <a:gd name="connsiteX0" fmla="*/ 1133215 w 2266497"/>
                <a:gd name="connsiteY0" fmla="*/ 2502164 h 2502164"/>
                <a:gd name="connsiteX1" fmla="*/ 0 w 2266497"/>
                <a:gd name="connsiteY1" fmla="*/ 1876623 h 2502164"/>
                <a:gd name="connsiteX2" fmla="*/ 0 w 2266497"/>
                <a:gd name="connsiteY2" fmla="*/ 625541 h 2502164"/>
                <a:gd name="connsiteX3" fmla="*/ 1133215 w 2266497"/>
                <a:gd name="connsiteY3" fmla="*/ 0 h 2502164"/>
                <a:gd name="connsiteX4" fmla="*/ 2266497 w 2266497"/>
                <a:gd name="connsiteY4" fmla="*/ 625541 h 2502164"/>
                <a:gd name="connsiteX5" fmla="*/ 2266497 w 2266497"/>
                <a:gd name="connsiteY5" fmla="*/ 633908 h 2502164"/>
                <a:gd name="connsiteX6" fmla="*/ 1 w 2266497"/>
                <a:gd name="connsiteY6" fmla="*/ 633908 h 2502164"/>
                <a:gd name="connsiteX7" fmla="*/ 1133216 w 2266497"/>
                <a:gd name="connsiteY7" fmla="*/ 2493796 h 2502164"/>
                <a:gd name="connsiteX8" fmla="*/ 2266497 w 2266497"/>
                <a:gd name="connsiteY8" fmla="*/ 633910 h 2502164"/>
                <a:gd name="connsiteX9" fmla="*/ 2266497 w 2266497"/>
                <a:gd name="connsiteY9" fmla="*/ 1876623 h 2502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66497" h="2502164">
                  <a:moveTo>
                    <a:pt x="1133215" y="2502164"/>
                  </a:moveTo>
                  <a:lnTo>
                    <a:pt x="0" y="1876623"/>
                  </a:lnTo>
                  <a:lnTo>
                    <a:pt x="0" y="625541"/>
                  </a:lnTo>
                  <a:lnTo>
                    <a:pt x="1133215" y="0"/>
                  </a:lnTo>
                  <a:lnTo>
                    <a:pt x="2266497" y="625541"/>
                  </a:lnTo>
                  <a:lnTo>
                    <a:pt x="2266497" y="633908"/>
                  </a:lnTo>
                  <a:lnTo>
                    <a:pt x="1" y="633908"/>
                  </a:lnTo>
                  <a:lnTo>
                    <a:pt x="1133216" y="2493796"/>
                  </a:lnTo>
                  <a:lnTo>
                    <a:pt x="2266497" y="633910"/>
                  </a:lnTo>
                  <a:lnTo>
                    <a:pt x="2266497" y="1876623"/>
                  </a:lnTo>
                  <a:close/>
                </a:path>
              </a:pathLst>
            </a:custGeom>
            <a:solidFill>
              <a:sysClr val="window" lastClr="FFFFFF">
                <a:lumMod val="75000"/>
                <a:alpha val="10000"/>
              </a:sysClr>
            </a:solidFill>
            <a:ln w="3175" cap="flat" cmpd="sng" algn="ctr">
              <a:gradFill flip="none" rotWithShape="1">
                <a:gsLst>
                  <a:gs pos="50000">
                    <a:srgbClr val="595757">
                      <a:alpha val="0"/>
                    </a:srgbClr>
                  </a:gs>
                  <a:gs pos="0">
                    <a:srgbClr val="595757"/>
                  </a:gs>
                  <a:gs pos="100000">
                    <a:srgbClr val="595757">
                      <a:alpha val="40000"/>
                    </a:srgbClr>
                  </a:gs>
                </a:gsLst>
                <a:lin ang="16200000" scaled="1"/>
                <a:tileRect/>
              </a:gradFill>
              <a:prstDash val="solid"/>
              <a:round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defTabSz="905148" eaLnBrk="0">
                <a:defRPr/>
              </a:pPr>
              <a:endParaRPr lang="zh-CN" altLang="en-US" sz="1999" b="1" kern="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2" name="标题 1">
              <a:extLst>
                <a:ext uri="{FF2B5EF4-FFF2-40B4-BE49-F238E27FC236}">
                  <a16:creationId xmlns:a16="http://schemas.microsoft.com/office/drawing/2014/main" id="{911AE7BA-1911-4F3B-8045-2DF88CA15B3C}"/>
                </a:ext>
              </a:extLst>
            </p:cNvPr>
            <p:cNvSpPr txBox="1">
              <a:spLocks/>
            </p:cNvSpPr>
            <p:nvPr/>
          </p:nvSpPr>
          <p:spPr>
            <a:xfrm>
              <a:off x="5219574" y="3559957"/>
              <a:ext cx="1652587" cy="484575"/>
            </a:xfrm>
            <a:prstGeom prst="rect">
              <a:avLst/>
            </a:prstGeom>
            <a:ln>
              <a:noFill/>
            </a:ln>
          </p:spPr>
          <p:txBody>
            <a:bodyPr wrap="square" lIns="0" tIns="0" rIns="0" bIns="0" anchor="ctr">
              <a:spAutoFit/>
            </a:bodyPr>
            <a:lstStyle>
              <a:lvl1pPr marL="0" marR="0" indent="0" algn="l" defTabSz="9134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sz="3597" b="1" kern="1200" baseline="0">
                  <a:solidFill>
                    <a:srgbClr val="C00000"/>
                  </a:solidFill>
                  <a:latin typeface="微软雅黑" pitchFamily="34" charset="-122"/>
                  <a:ea typeface="微软雅黑" pitchFamily="34" charset="-122"/>
                  <a:cs typeface="+mj-cs"/>
                </a:defRPr>
              </a:lvl1pPr>
            </a:lstStyle>
            <a:p>
              <a:pPr algn="ctr">
                <a:defRPr/>
              </a:pPr>
              <a:r>
                <a:rPr lang="zh-CN" altLang="en-US" sz="1800" dirty="0">
                  <a:solidFill>
                    <a:prstClr val="black"/>
                  </a:solidFill>
                  <a:cs typeface="+mn-ea"/>
                  <a:sym typeface="Arial" panose="020B0604020202020204" pitchFamily="34" charset="0"/>
                </a:rPr>
                <a:t>集群计算</a:t>
              </a:r>
              <a:endParaRPr lang="en-US" altLang="zh-CN" sz="1800" dirty="0">
                <a:solidFill>
                  <a:prstClr val="black"/>
                </a:solidFill>
                <a:cs typeface="+mn-ea"/>
                <a:sym typeface="Arial" panose="020B0604020202020204" pitchFamily="34" charset="0"/>
              </a:endParaRPr>
            </a:p>
            <a:p>
              <a:pPr algn="ctr">
                <a:defRPr/>
              </a:pPr>
              <a:r>
                <a:rPr lang="en-US" altLang="zh-CN" sz="1800" dirty="0">
                  <a:solidFill>
                    <a:prstClr val="black"/>
                  </a:solidFill>
                  <a:cs typeface="+mn-ea"/>
                  <a:sym typeface="Arial" panose="020B0604020202020204" pitchFamily="34" charset="0"/>
                </a:rPr>
                <a:t>2030</a:t>
              </a:r>
            </a:p>
          </p:txBody>
        </p:sp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5C0750D8-0D3C-46DB-8A12-70A14C5D30AE}"/>
                </a:ext>
              </a:extLst>
            </p:cNvPr>
            <p:cNvGrpSpPr/>
            <p:nvPr/>
          </p:nvGrpSpPr>
          <p:grpSpPr>
            <a:xfrm>
              <a:off x="4977259" y="4248289"/>
              <a:ext cx="170872" cy="127456"/>
              <a:chOff x="2282862" y="4019012"/>
              <a:chExt cx="170632" cy="144016"/>
            </a:xfrm>
          </p:grpSpPr>
          <p:cxnSp>
            <p:nvCxnSpPr>
              <p:cNvPr id="20" name="直接连接符 19">
                <a:extLst>
                  <a:ext uri="{FF2B5EF4-FFF2-40B4-BE49-F238E27FC236}">
                    <a16:creationId xmlns:a16="http://schemas.microsoft.com/office/drawing/2014/main" id="{01B4B6B0-03C9-4DCA-B918-3B45EF53D8EC}"/>
                  </a:ext>
                </a:extLst>
              </p:cNvPr>
              <p:cNvCxnSpPr>
                <a:cxnSpLocks/>
                <a:endCxn id="10" idx="2"/>
              </p:cNvCxnSpPr>
              <p:nvPr/>
            </p:nvCxnSpPr>
            <p:spPr>
              <a:xfrm flipH="1">
                <a:off x="2282862" y="4163023"/>
                <a:ext cx="170632" cy="0"/>
              </a:xfrm>
              <a:prstGeom prst="line">
                <a:avLst/>
              </a:prstGeom>
              <a:noFill/>
              <a:ln w="12700" cap="flat" cmpd="sng" algn="ctr">
                <a:solidFill>
                  <a:srgbClr val="C7000B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21" name="直接连接符 20">
                <a:extLst>
                  <a:ext uri="{FF2B5EF4-FFF2-40B4-BE49-F238E27FC236}">
                    <a16:creationId xmlns:a16="http://schemas.microsoft.com/office/drawing/2014/main" id="{60E0488D-340A-4684-8F3B-F830D8477D3B}"/>
                  </a:ext>
                </a:extLst>
              </p:cNvPr>
              <p:cNvCxnSpPr>
                <a:cxnSpLocks/>
                <a:endCxn id="10" idx="2"/>
              </p:cNvCxnSpPr>
              <p:nvPr/>
            </p:nvCxnSpPr>
            <p:spPr>
              <a:xfrm flipH="1">
                <a:off x="2282869" y="4019012"/>
                <a:ext cx="95366" cy="144016"/>
              </a:xfrm>
              <a:prstGeom prst="line">
                <a:avLst/>
              </a:prstGeom>
              <a:noFill/>
              <a:ln w="12700" cap="flat" cmpd="sng" algn="ctr">
                <a:solidFill>
                  <a:srgbClr val="C7000B"/>
                </a:solidFill>
                <a:prstDash val="solid"/>
                <a:miter lim="800000"/>
              </a:ln>
              <a:effectLst/>
            </p:spPr>
          </p:cxnSp>
        </p:grp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99D8827C-F217-41B2-9648-3FD8CC65B18A}"/>
                </a:ext>
              </a:extLst>
            </p:cNvPr>
            <p:cNvGrpSpPr/>
            <p:nvPr/>
          </p:nvGrpSpPr>
          <p:grpSpPr>
            <a:xfrm flipH="1">
              <a:off x="6918280" y="4241943"/>
              <a:ext cx="170872" cy="127456"/>
              <a:chOff x="2858016" y="4415010"/>
              <a:chExt cx="170632" cy="144016"/>
            </a:xfrm>
          </p:grpSpPr>
          <p:cxnSp>
            <p:nvCxnSpPr>
              <p:cNvPr id="18" name="直接连接符 17">
                <a:extLst>
                  <a:ext uri="{FF2B5EF4-FFF2-40B4-BE49-F238E27FC236}">
                    <a16:creationId xmlns:a16="http://schemas.microsoft.com/office/drawing/2014/main" id="{F1E0EEC5-0131-4074-87B2-22F4E1929B1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858016" y="4559026"/>
                <a:ext cx="170632" cy="0"/>
              </a:xfrm>
              <a:prstGeom prst="line">
                <a:avLst/>
              </a:prstGeom>
              <a:noFill/>
              <a:ln w="12700" cap="flat" cmpd="sng" algn="ctr">
                <a:solidFill>
                  <a:srgbClr val="C7000B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19" name="直接连接符 18">
                <a:extLst>
                  <a:ext uri="{FF2B5EF4-FFF2-40B4-BE49-F238E27FC236}">
                    <a16:creationId xmlns:a16="http://schemas.microsoft.com/office/drawing/2014/main" id="{7B54E00B-D0C8-4AFA-819B-CE8F3AD0EAF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858016" y="4415010"/>
                <a:ext cx="95366" cy="144016"/>
              </a:xfrm>
              <a:prstGeom prst="line">
                <a:avLst/>
              </a:prstGeom>
              <a:noFill/>
              <a:ln w="12700" cap="flat" cmpd="sng" algn="ctr">
                <a:solidFill>
                  <a:srgbClr val="C7000B"/>
                </a:solidFill>
                <a:prstDash val="solid"/>
                <a:miter lim="800000"/>
              </a:ln>
              <a:effectLst/>
            </p:spPr>
          </p:cxnSp>
        </p:grp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4547FCFF-94D4-4CCF-BFDD-1BE45A4BFF0C}"/>
                </a:ext>
              </a:extLst>
            </p:cNvPr>
            <p:cNvGrpSpPr/>
            <p:nvPr/>
          </p:nvGrpSpPr>
          <p:grpSpPr>
            <a:xfrm rot="14549325" flipH="1">
              <a:off x="5942478" y="2856948"/>
              <a:ext cx="151011" cy="144219"/>
              <a:chOff x="2858015" y="4415010"/>
              <a:chExt cx="170632" cy="144016"/>
            </a:xfrm>
          </p:grpSpPr>
          <p:cxnSp>
            <p:nvCxnSpPr>
              <p:cNvPr id="16" name="直接连接符 15">
                <a:extLst>
                  <a:ext uri="{FF2B5EF4-FFF2-40B4-BE49-F238E27FC236}">
                    <a16:creationId xmlns:a16="http://schemas.microsoft.com/office/drawing/2014/main" id="{E0238E21-CBBB-4590-B5CA-7B85BFB9E3B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858016" y="4559026"/>
                <a:ext cx="170632" cy="0"/>
              </a:xfrm>
              <a:prstGeom prst="line">
                <a:avLst/>
              </a:prstGeom>
              <a:noFill/>
              <a:ln w="12700" cap="flat" cmpd="sng" algn="ctr">
                <a:solidFill>
                  <a:srgbClr val="C7000B">
                    <a:alpha val="80000"/>
                  </a:srgbClr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17" name="直接连接符 16">
                <a:extLst>
                  <a:ext uri="{FF2B5EF4-FFF2-40B4-BE49-F238E27FC236}">
                    <a16:creationId xmlns:a16="http://schemas.microsoft.com/office/drawing/2014/main" id="{F9DA7552-3A6A-43AB-BD21-D4E3F6A5499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858016" y="4415010"/>
                <a:ext cx="95366" cy="144016"/>
              </a:xfrm>
              <a:prstGeom prst="line">
                <a:avLst/>
              </a:prstGeom>
              <a:noFill/>
              <a:ln w="12700" cap="flat" cmpd="sng" algn="ctr">
                <a:solidFill>
                  <a:srgbClr val="C7000B">
                    <a:alpha val="80000"/>
                  </a:srgbClr>
                </a:solidFill>
                <a:prstDash val="solid"/>
                <a:miter lim="800000"/>
              </a:ln>
              <a:effectLst/>
            </p:spPr>
          </p:cxnSp>
        </p:grpSp>
      </p:grpSp>
      <p:sp>
        <p:nvSpPr>
          <p:cNvPr id="22" name="矩形 21">
            <a:extLst>
              <a:ext uri="{FF2B5EF4-FFF2-40B4-BE49-F238E27FC236}">
                <a16:creationId xmlns:a16="http://schemas.microsoft.com/office/drawing/2014/main" id="{F4D35EF2-899C-4581-A669-0BEF2CD57E46}"/>
              </a:ext>
            </a:extLst>
          </p:cNvPr>
          <p:cNvSpPr/>
          <p:nvPr/>
        </p:nvSpPr>
        <p:spPr>
          <a:xfrm>
            <a:off x="6947730" y="1989009"/>
            <a:ext cx="443743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12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全球</a:t>
            </a:r>
            <a:r>
              <a:rPr lang="en-US" altLang="zh-CN" sz="12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AI</a:t>
            </a:r>
            <a:r>
              <a:rPr lang="zh-CN" altLang="en-US" sz="12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算力规模</a:t>
            </a:r>
            <a:endParaRPr lang="en-US" altLang="zh-CN" sz="1200" dirty="0">
              <a:solidFill>
                <a:prstClr val="black">
                  <a:lumMod val="50000"/>
                  <a:lumOff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defRPr/>
            </a:pPr>
            <a:r>
              <a:rPr lang="en-US" altLang="zh-CN" sz="2000" b="1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105 </a:t>
            </a:r>
            <a:r>
              <a:rPr lang="en-US" altLang="zh-CN" sz="2000" b="1" dirty="0" err="1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ZFlops</a:t>
            </a:r>
            <a:r>
              <a:rPr lang="zh-CN" altLang="en-US" sz="2000" b="1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（</a:t>
            </a:r>
            <a:r>
              <a:rPr lang="en-US" altLang="zh-CN" sz="2000" b="1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FP16</a:t>
            </a:r>
            <a:r>
              <a:rPr lang="zh-CN" altLang="en-US" sz="2000" b="1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），</a:t>
            </a:r>
            <a:r>
              <a:rPr lang="zh-CN" altLang="en-US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十</a:t>
            </a:r>
            <a:r>
              <a:rPr lang="zh-CN" altLang="en-US" sz="1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年增长</a:t>
            </a:r>
            <a:r>
              <a:rPr lang="en-US" altLang="zh-CN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500</a:t>
            </a:r>
            <a:r>
              <a:rPr lang="zh-CN" altLang="en-US" sz="1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倍</a:t>
            </a:r>
          </a:p>
        </p:txBody>
      </p: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19FBCEC8-E0D5-4E96-84DC-8B80CC9102FC}"/>
              </a:ext>
            </a:extLst>
          </p:cNvPr>
          <p:cNvCxnSpPr/>
          <p:nvPr/>
        </p:nvCxnSpPr>
        <p:spPr>
          <a:xfrm>
            <a:off x="6859580" y="2002699"/>
            <a:ext cx="0" cy="585216"/>
          </a:xfrm>
          <a:prstGeom prst="line">
            <a:avLst/>
          </a:prstGeom>
          <a:noFill/>
          <a:ln w="19050" cap="flat" cmpd="sng" algn="ctr">
            <a:solidFill>
              <a:srgbClr val="C00000"/>
            </a:solidFill>
            <a:prstDash val="solid"/>
            <a:miter lim="800000"/>
          </a:ln>
          <a:effectLst/>
        </p:spPr>
      </p:cxnSp>
      <p:sp>
        <p:nvSpPr>
          <p:cNvPr id="24" name="矩形 23">
            <a:extLst>
              <a:ext uri="{FF2B5EF4-FFF2-40B4-BE49-F238E27FC236}">
                <a16:creationId xmlns:a16="http://schemas.microsoft.com/office/drawing/2014/main" id="{8DFAB90C-245A-4993-A7BC-381F0208C0EC}"/>
              </a:ext>
            </a:extLst>
          </p:cNvPr>
          <p:cNvSpPr/>
          <p:nvPr/>
        </p:nvSpPr>
        <p:spPr>
          <a:xfrm>
            <a:off x="6947729" y="3302717"/>
            <a:ext cx="470994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12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算力能效 </a:t>
            </a:r>
            <a:endParaRPr lang="en-US" altLang="zh-CN" sz="1200" dirty="0">
              <a:solidFill>
                <a:prstClr val="black">
                  <a:lumMod val="50000"/>
                  <a:lumOff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defRPr/>
            </a:pPr>
            <a:r>
              <a:rPr lang="en-US" altLang="zh-CN" sz="2000" b="1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350TFlops</a:t>
            </a:r>
            <a:r>
              <a:rPr lang="zh-CN" altLang="en-US" sz="2000" b="1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（</a:t>
            </a:r>
            <a:r>
              <a:rPr lang="en-US" altLang="zh-CN" sz="2000" b="1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FP32</a:t>
            </a:r>
            <a:r>
              <a:rPr lang="zh-CN" altLang="en-US" sz="2000" b="1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）</a:t>
            </a:r>
            <a:r>
              <a:rPr lang="en-US" altLang="zh-CN" sz="2000" b="1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/KW</a:t>
            </a:r>
            <a:r>
              <a:rPr lang="zh-CN" altLang="en-US" sz="2000" b="1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，</a:t>
            </a:r>
            <a:r>
              <a:rPr lang="zh-CN" altLang="en-US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十</a:t>
            </a:r>
            <a:r>
              <a:rPr lang="zh-CN" altLang="en-US" sz="1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年增长</a:t>
            </a:r>
            <a:r>
              <a:rPr lang="zh-CN" altLang="en-US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百</a:t>
            </a:r>
            <a:r>
              <a:rPr lang="zh-CN" altLang="en-US" sz="1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倍</a:t>
            </a:r>
          </a:p>
        </p:txBody>
      </p: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D5FA7A19-F038-4D09-9B95-1C7DDAFB5195}"/>
              </a:ext>
            </a:extLst>
          </p:cNvPr>
          <p:cNvCxnSpPr/>
          <p:nvPr/>
        </p:nvCxnSpPr>
        <p:spPr>
          <a:xfrm>
            <a:off x="6871015" y="3357083"/>
            <a:ext cx="0" cy="585216"/>
          </a:xfrm>
          <a:prstGeom prst="line">
            <a:avLst/>
          </a:prstGeom>
          <a:noFill/>
          <a:ln w="19050" cap="flat" cmpd="sng" algn="ctr">
            <a:solidFill>
              <a:srgbClr val="C00000"/>
            </a:solidFill>
            <a:prstDash val="solid"/>
            <a:miter lim="800000"/>
          </a:ln>
          <a:effectLst/>
        </p:spPr>
      </p:cxn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CB9EA53C-A1C6-4243-9C27-41033E6679B7}"/>
              </a:ext>
            </a:extLst>
          </p:cNvPr>
          <p:cNvCxnSpPr/>
          <p:nvPr/>
        </p:nvCxnSpPr>
        <p:spPr>
          <a:xfrm>
            <a:off x="6859580" y="4626133"/>
            <a:ext cx="0" cy="585216"/>
          </a:xfrm>
          <a:prstGeom prst="line">
            <a:avLst/>
          </a:prstGeom>
          <a:noFill/>
          <a:ln w="19050" cap="flat" cmpd="sng" algn="ctr">
            <a:solidFill>
              <a:srgbClr val="C00000"/>
            </a:solidFill>
            <a:prstDash val="solid"/>
            <a:miter lim="800000"/>
          </a:ln>
          <a:effectLst/>
        </p:spPr>
      </p:cxnSp>
      <p:sp>
        <p:nvSpPr>
          <p:cNvPr id="27" name="矩形 26">
            <a:extLst>
              <a:ext uri="{FF2B5EF4-FFF2-40B4-BE49-F238E27FC236}">
                <a16:creationId xmlns:a16="http://schemas.microsoft.com/office/drawing/2014/main" id="{D9D9969C-08BE-4000-977B-F12EA66DF963}"/>
              </a:ext>
            </a:extLst>
          </p:cNvPr>
          <p:cNvSpPr/>
          <p:nvPr/>
        </p:nvSpPr>
        <p:spPr>
          <a:xfrm>
            <a:off x="6947730" y="4621432"/>
            <a:ext cx="231826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12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集群网络互连速率</a:t>
            </a:r>
          </a:p>
          <a:p>
            <a:pPr>
              <a:defRPr/>
            </a:pPr>
            <a:r>
              <a:rPr lang="en-US" altLang="zh-CN" sz="2000" b="1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3.2Tbps</a:t>
            </a:r>
            <a:r>
              <a:rPr lang="zh-CN" altLang="en-US" sz="2000" b="1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，</a:t>
            </a:r>
            <a:r>
              <a:rPr lang="zh-CN" altLang="en-US" sz="1400" b="1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增长</a:t>
            </a:r>
            <a:r>
              <a:rPr lang="en-US" altLang="zh-CN" sz="2000" b="1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10</a:t>
            </a:r>
            <a:r>
              <a:rPr lang="zh-CN" altLang="en-US" sz="1400" b="1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倍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27509433-3B66-4D85-8239-34595C18BAAC}"/>
              </a:ext>
            </a:extLst>
          </p:cNvPr>
          <p:cNvSpPr txBox="1"/>
          <p:nvPr/>
        </p:nvSpPr>
        <p:spPr>
          <a:xfrm>
            <a:off x="6925088" y="1426355"/>
            <a:ext cx="4139505" cy="276999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algn="ctr">
              <a:defRPr>
                <a:gradFill>
                  <a:gsLst>
                    <a:gs pos="100000">
                      <a:schemeClr val="accent2">
                        <a:lumMod val="75000"/>
                      </a:schemeClr>
                    </a:gs>
                    <a:gs pos="53000">
                      <a:srgbClr val="FFC000"/>
                    </a:gs>
                    <a:gs pos="0">
                      <a:srgbClr val="FFED90"/>
                    </a:gs>
                  </a:gsLst>
                  <a:lin ang="1800000" scaled="0"/>
                </a:gradFill>
                <a:effectLst>
                  <a:glow rad="76200">
                    <a:srgbClr val="C7000B">
                      <a:alpha val="16000"/>
                    </a:srgbClr>
                  </a:glow>
                </a:effectLst>
                <a:latin typeface="Impact" panose="020B080603090205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zh-CN" altLang="en-US" b="1" dirty="0">
                <a:solidFill>
                  <a:srgbClr val="0070C0"/>
                </a:solidFill>
                <a:effectLst/>
                <a:latin typeface="微软雅黑" panose="020B0503020204020204" pitchFamily="34" charset="-122"/>
              </a:rPr>
              <a:t>数据中心 算力和能效 实现十年百倍增长</a:t>
            </a:r>
          </a:p>
        </p:txBody>
      </p:sp>
    </p:spTree>
    <p:extLst>
      <p:ext uri="{BB962C8B-B14F-4D97-AF65-F5344CB8AC3E}">
        <p14:creationId xmlns:p14="http://schemas.microsoft.com/office/powerpoint/2010/main" val="17218855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>
            <a:extLst>
              <a:ext uri="{FF2B5EF4-FFF2-40B4-BE49-F238E27FC236}">
                <a16:creationId xmlns:a16="http://schemas.microsoft.com/office/drawing/2014/main" id="{00258604-1DD1-8879-E8EA-5F6B839889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en-US" altLang="zh-CN" dirty="0"/>
              <a:t>Summary</a:t>
            </a:r>
            <a:endParaRPr lang="zh-CN" altLang="en-US" dirty="0"/>
          </a:p>
        </p:txBody>
      </p:sp>
      <p:sp>
        <p:nvSpPr>
          <p:cNvPr id="13" name="内容占位符 12">
            <a:extLst>
              <a:ext uri="{FF2B5EF4-FFF2-40B4-BE49-F238E27FC236}">
                <a16:creationId xmlns:a16="http://schemas.microsoft.com/office/drawing/2014/main" id="{C552F297-6CC5-9F93-C6C7-09027AE55B7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6" name="Picture 2" descr="思考表情包图片-思考表情包模板下载-包图网">
            <a:extLst>
              <a:ext uri="{FF2B5EF4-FFF2-40B4-BE49-F238E27FC236}">
                <a16:creationId xmlns:a16="http://schemas.microsoft.com/office/drawing/2014/main" id="{004F2885-36E8-B539-D06A-3E91B56DA5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87838" y="3963343"/>
            <a:ext cx="2299270" cy="2299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CFA78EAD-54B7-B66E-1BB2-BA7E6D137B77}"/>
              </a:ext>
            </a:extLst>
          </p:cNvPr>
          <p:cNvSpPr txBox="1">
            <a:spLocks/>
          </p:cNvSpPr>
          <p:nvPr/>
        </p:nvSpPr>
        <p:spPr>
          <a:xfrm>
            <a:off x="1113741" y="1624765"/>
            <a:ext cx="9805987" cy="396875"/>
          </a:xfrm>
          <a:prstGeom prst="rect">
            <a:avLst/>
          </a:prstGeom>
        </p:spPr>
        <p:txBody>
          <a:bodyPr/>
          <a:lstStyle>
            <a:lvl1pPr marL="457200" indent="-4572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42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600" indent="-3810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40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1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104" indent="0">
              <a:lnSpc>
                <a:spcPct val="200000"/>
              </a:lnSpc>
              <a:buFont typeface="Arial" pitchFamily="34" charset="0"/>
              <a:buNone/>
            </a:pPr>
            <a:r>
              <a:rPr lang="en-US" altLang="zh-CN" sz="1999" b="1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999" b="1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、大模型训练负载呈现出 </a:t>
            </a:r>
            <a:r>
              <a:rPr lang="zh-CN" altLang="en-US" sz="1999" b="1">
                <a:solidFill>
                  <a:schemeClr val="accent4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高并行</a:t>
            </a:r>
            <a:r>
              <a:rPr lang="en-US" altLang="zh-CN" sz="1999" b="1">
                <a:solidFill>
                  <a:schemeClr val="accent4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sz="1999" b="1">
                <a:solidFill>
                  <a:schemeClr val="accent4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网络化 的特征</a:t>
            </a:r>
            <a:r>
              <a:rPr lang="zh-CN" altLang="en-US" sz="1999" b="1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sz="1999" b="1">
                <a:solidFill>
                  <a:schemeClr val="accent4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集群成为最佳算力平台</a:t>
            </a:r>
            <a:endParaRPr lang="zh-CN" altLang="en-US" sz="1999" b="1" dirty="0">
              <a:solidFill>
                <a:schemeClr val="accent4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20BC1B-068E-24DA-9813-9D3C9C0B95C6}"/>
              </a:ext>
            </a:extLst>
          </p:cNvPr>
          <p:cNvSpPr txBox="1">
            <a:spLocks/>
          </p:cNvSpPr>
          <p:nvPr/>
        </p:nvSpPr>
        <p:spPr>
          <a:xfrm>
            <a:off x="1196338" y="2376653"/>
            <a:ext cx="10203181" cy="396119"/>
          </a:xfrm>
          <a:prstGeom prst="rect">
            <a:avLst/>
          </a:prstGeom>
        </p:spPr>
        <p:txBody>
          <a:bodyPr lIns="0" tIns="0" rIns="0" bIns="0"/>
          <a:lstStyle>
            <a:lvl1pPr marL="179028" marR="0" indent="-167940" algn="l" defTabSz="118542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>
                <a:tab pos="1205674" algn="ctr"/>
              </a:tabLst>
              <a:defRPr sz="1795" kern="1200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328368" marR="0" indent="-167940" algn="l" defTabSz="118542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&gt;"/>
              <a:tabLst>
                <a:tab pos="1205674" algn="ctr"/>
              </a:tabLst>
              <a:defRPr sz="1595" kern="1200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2pPr>
            <a:lvl3pPr marL="1096380" marR="0" indent="-167940" algn="l" defTabSz="118542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-"/>
              <a:tabLst>
                <a:tab pos="1205674" algn="ctr"/>
              </a:tabLst>
              <a:defRPr sz="1294" kern="1200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3pPr>
            <a:lvl4pPr marL="524800" indent="-170819" algn="l" defTabSz="1184950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tabLst>
                <a:tab pos="1206005" algn="ctr"/>
              </a:tabLst>
              <a:defRPr sz="1294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24800" indent="-170819" algn="l" defTabSz="1184950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tabLst>
                <a:tab pos="1206005" algn="ctr"/>
              </a:tabLst>
              <a:defRPr sz="1294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258615" indent="-296236" algn="l" defTabSz="1184950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851090" indent="-296236" algn="l" defTabSz="1184950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443565" indent="-296236" algn="l" defTabSz="1184950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036041" indent="-296236" algn="l" defTabSz="1184950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104" indent="0">
              <a:lnSpc>
                <a:spcPct val="200000"/>
              </a:lnSpc>
              <a:buFont typeface="Arial" panose="020B0604020202020204" pitchFamily="34" charset="0"/>
              <a:buNone/>
            </a:pPr>
            <a:r>
              <a:rPr lang="en-US" altLang="zh-CN" sz="1999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999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、集群建设关键要素：</a:t>
            </a:r>
            <a:r>
              <a:rPr lang="zh-CN" altLang="en-US" sz="18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基础设施先进性、超大规模互连、极致算力效率、集群高可用</a:t>
            </a:r>
            <a:r>
              <a:rPr lang="en-US" altLang="zh-CN" sz="18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sz="18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易运维</a:t>
            </a:r>
            <a:endParaRPr lang="zh-CN" altLang="en-US" sz="1999" b="1" dirty="0">
              <a:solidFill>
                <a:schemeClr val="accent4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33BC6BF-315A-1498-4CBC-8E22AB1AE808}"/>
              </a:ext>
            </a:extLst>
          </p:cNvPr>
          <p:cNvSpPr txBox="1">
            <a:spLocks/>
          </p:cNvSpPr>
          <p:nvPr/>
        </p:nvSpPr>
        <p:spPr>
          <a:xfrm>
            <a:off x="1196338" y="3127785"/>
            <a:ext cx="10203181" cy="396119"/>
          </a:xfrm>
          <a:prstGeom prst="rect">
            <a:avLst/>
          </a:prstGeom>
        </p:spPr>
        <p:txBody>
          <a:bodyPr lIns="0" tIns="0" rIns="0" bIns="0"/>
          <a:lstStyle>
            <a:lvl1pPr marL="179028" marR="0" indent="-167940" algn="l" defTabSz="118542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>
                <a:tab pos="1205674" algn="ctr"/>
              </a:tabLst>
              <a:defRPr sz="1795" kern="1200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328368" marR="0" indent="-167940" algn="l" defTabSz="118542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&gt;"/>
              <a:tabLst>
                <a:tab pos="1205674" algn="ctr"/>
              </a:tabLst>
              <a:defRPr sz="1595" kern="1200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2pPr>
            <a:lvl3pPr marL="1096380" marR="0" indent="-167940" algn="l" defTabSz="118542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-"/>
              <a:tabLst>
                <a:tab pos="1205674" algn="ctr"/>
              </a:tabLst>
              <a:defRPr sz="1294" kern="1200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3pPr>
            <a:lvl4pPr marL="524800" indent="-170819" algn="l" defTabSz="1184950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tabLst>
                <a:tab pos="1206005" algn="ctr"/>
              </a:tabLst>
              <a:defRPr sz="1294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24800" indent="-170819" algn="l" defTabSz="1184950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tabLst>
                <a:tab pos="1206005" algn="ctr"/>
              </a:tabLst>
              <a:defRPr sz="1294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258615" indent="-296236" algn="l" defTabSz="1184950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851090" indent="-296236" algn="l" defTabSz="1184950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443565" indent="-296236" algn="l" defTabSz="1184950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036041" indent="-296236" algn="l" defTabSz="1184950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104" indent="0">
              <a:lnSpc>
                <a:spcPct val="200000"/>
              </a:lnSpc>
              <a:buFont typeface="Arial" panose="020B0604020202020204" pitchFamily="34" charset="0"/>
              <a:buNone/>
            </a:pPr>
            <a:r>
              <a:rPr lang="en-US" altLang="zh-CN" sz="1999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999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18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围绕</a:t>
            </a:r>
            <a:r>
              <a:rPr lang="zh-CN" altLang="en-US" sz="20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集群规模、计算效率、长稳运行</a:t>
            </a:r>
            <a:r>
              <a:rPr lang="zh-CN" altLang="en-US" sz="18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发力，打造</a:t>
            </a:r>
            <a:r>
              <a:rPr lang="zh-CN" altLang="en-US" sz="20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应用亲和</a:t>
            </a:r>
            <a:r>
              <a:rPr lang="zh-CN" altLang="en-US" sz="18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的集群架构</a:t>
            </a:r>
            <a:r>
              <a:rPr lang="zh-CN" altLang="en-US" sz="18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sz="18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最大化使能</a:t>
            </a:r>
            <a:r>
              <a:rPr lang="zh-CN" altLang="en-US" sz="20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有效算力</a:t>
            </a:r>
            <a:endParaRPr lang="en-US" altLang="zh-CN" sz="2000" b="1" dirty="0">
              <a:solidFill>
                <a:schemeClr val="accent4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1104" indent="0">
              <a:lnSpc>
                <a:spcPct val="200000"/>
              </a:lnSpc>
              <a:buFont typeface="Arial" panose="020B0604020202020204" pitchFamily="34" charset="0"/>
              <a:buNone/>
            </a:pPr>
            <a:r>
              <a:rPr lang="en-US" altLang="zh-CN" sz="20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0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、集群有效算力 </a:t>
            </a:r>
            <a:r>
              <a:rPr lang="en-US" altLang="zh-CN" sz="20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</a:t>
            </a:r>
            <a:endParaRPr lang="zh-CN" altLang="en-US" sz="1999" b="1" dirty="0">
              <a:solidFill>
                <a:schemeClr val="accent4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03B4DA3-A1F2-A4EC-B5D2-E1FEC0E6BD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3428" y="4645581"/>
            <a:ext cx="2058305" cy="765268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356A5D56-923B-1142-4A46-ED04955CB0D3}"/>
              </a:ext>
            </a:extLst>
          </p:cNvPr>
          <p:cNvSpPr/>
          <p:nvPr/>
        </p:nvSpPr>
        <p:spPr>
          <a:xfrm>
            <a:off x="1113741" y="4609089"/>
            <a:ext cx="2511906" cy="61504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1104" lvl="0">
              <a:lnSpc>
                <a:spcPct val="200000"/>
              </a:lnSpc>
            </a:pPr>
            <a:r>
              <a:rPr lang="en-US" altLang="zh-CN" sz="20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5</a:t>
            </a:r>
            <a:r>
              <a:rPr lang="zh-CN" altLang="en-US" sz="20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、集群可用度</a:t>
            </a:r>
            <a:r>
              <a:rPr lang="en-US" altLang="zh-CN" sz="20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A</a:t>
            </a:r>
            <a:r>
              <a:rPr lang="zh-CN" altLang="en-US" sz="20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 ≈</a:t>
            </a:r>
            <a:r>
              <a:rPr lang="en-US" altLang="zh-CN" sz="20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D6A6C72-F892-E056-75EB-8B39F81C05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3795" y="3853004"/>
            <a:ext cx="5687658" cy="691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0019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3" grpId="0" build="p"/>
      <p:bldP spid="4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2BFBBE79-88E7-3A14-9321-9FAA54474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Content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3D7EDB2-F34D-FBCD-23D8-A3E4627FE9B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7" r="1365" b="1215"/>
          <a:stretch/>
        </p:blipFill>
        <p:spPr>
          <a:xfrm>
            <a:off x="849357" y="1999612"/>
            <a:ext cx="10498047" cy="3527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3203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6880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B4F05058-0821-AFAF-0EBB-2167E84F8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引用与参考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4A85FFCC-0519-35D4-40F4-46CFF289709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algn="l">
              <a:lnSpc>
                <a:spcPct val="100000"/>
              </a:lnSpc>
            </a:pPr>
            <a:r>
              <a:rPr lang="en" altLang="zh-CN" sz="1200" b="1" i="0" dirty="0">
                <a:solidFill>
                  <a:srgbClr val="4D6BFE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  <a:hlinkClick r:id="rId2"/>
              </a:rPr>
              <a:t>https://zhuanlan.zhihu.com/p/683671511</a:t>
            </a:r>
            <a:endParaRPr lang="en" altLang="zh-CN" sz="1200" b="1" i="0" dirty="0">
              <a:solidFill>
                <a:srgbClr val="4D6BFE"/>
              </a:solidFill>
              <a:effectLst/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l">
              <a:lnSpc>
                <a:spcPct val="100000"/>
              </a:lnSpc>
            </a:pPr>
            <a:endParaRPr lang="en" altLang="zh-CN" sz="1200" b="1" i="0" dirty="0">
              <a:solidFill>
                <a:srgbClr val="4D6BFE"/>
              </a:solidFill>
              <a:effectLst/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l">
              <a:lnSpc>
                <a:spcPct val="100000"/>
              </a:lnSpc>
            </a:pPr>
            <a:endParaRPr lang="en" altLang="zh-CN" sz="1200" b="1" i="0" dirty="0">
              <a:solidFill>
                <a:srgbClr val="4D6BFE"/>
              </a:solidFill>
              <a:effectLst/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l"/>
            <a:r>
              <a:rPr lang="en" altLang="zh-CN" dirty="0"/>
              <a:t>PPT </a:t>
            </a:r>
            <a:r>
              <a:rPr lang="zh-CN" altLang="en" dirty="0"/>
              <a:t>开源</a:t>
            </a:r>
            <a:r>
              <a:rPr lang="zh-CN" altLang="en-US" dirty="0"/>
              <a:t>在：</a:t>
            </a:r>
            <a:r>
              <a:rPr lang="en" altLang="zh-CN" dirty="0">
                <a:hlinkClick r:id="rId3"/>
              </a:rPr>
              <a:t>https://github.com/chenzomi12/AIInfra</a:t>
            </a:r>
            <a:endParaRPr lang="en" altLang="zh-CN" dirty="0"/>
          </a:p>
        </p:txBody>
      </p:sp>
    </p:spTree>
    <p:extLst>
      <p:ext uri="{BB962C8B-B14F-4D97-AF65-F5344CB8AC3E}">
        <p14:creationId xmlns:p14="http://schemas.microsoft.com/office/powerpoint/2010/main" val="41408375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D43EA0A0-A1D4-9A7C-E44B-7507D40F5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en-US" altLang="zh-CN" dirty="0"/>
              <a:t>Content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713EC896-7276-5544-F776-BD555D78E6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pPr marL="696306" lvl="1" indent="-457200">
              <a:buFont typeface="+mj-lt"/>
              <a:buAutoNum type="arabicPeriod"/>
            </a:pPr>
            <a:r>
              <a:rPr lang="zh-CN" altLang="en-US" sz="2400" dirty="0"/>
              <a:t>解决方案与平台（集群解决方案、软件平台与应用）</a:t>
            </a:r>
            <a:endParaRPr lang="en-US" altLang="zh-CN" sz="2400" dirty="0"/>
          </a:p>
          <a:p>
            <a:pPr marL="696306" lvl="1" indent="-457200">
              <a:buFont typeface="+mj-lt"/>
              <a:buAutoNum type="arabicPeriod"/>
            </a:pPr>
            <a:r>
              <a:rPr lang="zh-CN" altLang="en-US" sz="2400" dirty="0"/>
              <a:t>算力挑战（大规模训练、负载、组网）</a:t>
            </a:r>
            <a:endParaRPr lang="en-US" altLang="zh-CN" sz="2400" dirty="0"/>
          </a:p>
          <a:p>
            <a:pPr marL="696306" lvl="1" indent="-457200">
              <a:buFont typeface="+mj-lt"/>
              <a:buAutoNum type="arabicPeriod"/>
            </a:pPr>
            <a:r>
              <a:rPr lang="zh-CN" altLang="en-US" sz="2400" dirty="0"/>
              <a:t>集群架构（有效算力、可用度）</a:t>
            </a:r>
            <a:endParaRPr lang="en-US" altLang="zh-CN" sz="2400" dirty="0"/>
          </a:p>
        </p:txBody>
      </p:sp>
      <p:pic>
        <p:nvPicPr>
          <p:cNvPr id="6" name="Picture 2" descr="思考表情包图片-思考表情包模板下载-包图网">
            <a:extLst>
              <a:ext uri="{FF2B5EF4-FFF2-40B4-BE49-F238E27FC236}">
                <a16:creationId xmlns:a16="http://schemas.microsoft.com/office/drawing/2014/main" id="{65F72D10-BF96-724F-82F9-A6D482ED53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87838" y="3963343"/>
            <a:ext cx="2299270" cy="2299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37138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1B95A44-CCF2-9448-AD90-014C7B1CC7EC}"/>
              </a:ext>
            </a:extLst>
          </p:cNvPr>
          <p:cNvSpPr txBox="1"/>
          <p:nvPr/>
        </p:nvSpPr>
        <p:spPr>
          <a:xfrm>
            <a:off x="4931236" y="1046095"/>
            <a:ext cx="2334293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6600" b="1" dirty="0">
                <a:gradFill>
                  <a:gsLst>
                    <a:gs pos="4000">
                      <a:srgbClr val="126FFC"/>
                    </a:gs>
                    <a:gs pos="73000">
                      <a:srgbClr val="126FFC">
                        <a:alpha val="0"/>
                      </a:srgbClr>
                    </a:gs>
                  </a:gsLst>
                  <a:lin ang="5400000" scaled="1"/>
                </a:gra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01</a:t>
            </a:r>
            <a:endParaRPr kumimoji="1" lang="zh-CN" altLang="en-US" sz="16600" b="1" dirty="0">
              <a:gradFill>
                <a:gsLst>
                  <a:gs pos="4000">
                    <a:srgbClr val="126FFC"/>
                  </a:gs>
                  <a:gs pos="73000">
                    <a:srgbClr val="126FFC">
                      <a:alpha val="0"/>
                    </a:srgbClr>
                  </a:gs>
                </a:gsLst>
                <a:lin ang="5400000" scaled="1"/>
              </a:gra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3318274-4988-A24C-A300-D395CB35B714}"/>
              </a:ext>
            </a:extLst>
          </p:cNvPr>
          <p:cNvSpPr txBox="1"/>
          <p:nvPr/>
        </p:nvSpPr>
        <p:spPr>
          <a:xfrm>
            <a:off x="1241074" y="2990247"/>
            <a:ext cx="101324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96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99700D0-0E5A-4E5C-0761-B33E2775D9F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计算集群总览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1193665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" name="组合 70">
            <a:extLst>
              <a:ext uri="{FF2B5EF4-FFF2-40B4-BE49-F238E27FC236}">
                <a16:creationId xmlns:a16="http://schemas.microsoft.com/office/drawing/2014/main" id="{CAC3569A-78C8-4861-90DA-383501B5E34B}"/>
              </a:ext>
            </a:extLst>
          </p:cNvPr>
          <p:cNvGrpSpPr/>
          <p:nvPr/>
        </p:nvGrpSpPr>
        <p:grpSpPr>
          <a:xfrm>
            <a:off x="7403696" y="1115865"/>
            <a:ext cx="4072947" cy="4528759"/>
            <a:chOff x="1310876" y="1413362"/>
            <a:chExt cx="3306092" cy="2221319"/>
          </a:xfrm>
        </p:grpSpPr>
        <p:sp>
          <p:nvSpPr>
            <p:cNvPr id="112" name="矩形 111">
              <a:extLst>
                <a:ext uri="{FF2B5EF4-FFF2-40B4-BE49-F238E27FC236}">
                  <a16:creationId xmlns:a16="http://schemas.microsoft.com/office/drawing/2014/main" id="{4D49C27E-01E3-4287-B774-8DA57BBD3963}"/>
                </a:ext>
              </a:extLst>
            </p:cNvPr>
            <p:cNvSpPr/>
            <p:nvPr/>
          </p:nvSpPr>
          <p:spPr>
            <a:xfrm>
              <a:off x="1310876" y="1596603"/>
              <a:ext cx="3301686" cy="2038078"/>
            </a:xfrm>
            <a:prstGeom prst="rect">
              <a:avLst/>
            </a:prstGeom>
            <a:gradFill>
              <a:gsLst>
                <a:gs pos="100000">
                  <a:schemeClr val="bg1">
                    <a:lumMod val="60000"/>
                    <a:lumOff val="40000"/>
                    <a:alpha val="0"/>
                  </a:schemeClr>
                </a:gs>
                <a:gs pos="33000">
                  <a:schemeClr val="bg1">
                    <a:lumMod val="60000"/>
                    <a:lumOff val="40000"/>
                    <a:alpha val="10000"/>
                  </a:schemeClr>
                </a:gs>
              </a:gsLst>
              <a:lin ang="5400000" scaled="0"/>
            </a:gra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  <a:noAutofit/>
            </a:bodyPr>
            <a:lstStyle/>
            <a:p>
              <a:pPr defTabSz="914111">
                <a:lnSpc>
                  <a:spcPct val="120000"/>
                </a:lnSpc>
              </a:pPr>
              <a:endParaRPr kumimoji="1" lang="en-US" altLang="zh-CN" sz="12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3" name="梯形 112">
              <a:extLst>
                <a:ext uri="{FF2B5EF4-FFF2-40B4-BE49-F238E27FC236}">
                  <a16:creationId xmlns:a16="http://schemas.microsoft.com/office/drawing/2014/main" id="{F621DA3E-5448-404B-80B5-C08B4D38B64B}"/>
                </a:ext>
              </a:extLst>
            </p:cNvPr>
            <p:cNvSpPr/>
            <p:nvPr/>
          </p:nvSpPr>
          <p:spPr>
            <a:xfrm>
              <a:off x="1310876" y="1413362"/>
              <a:ext cx="3306092" cy="173781"/>
            </a:xfrm>
            <a:prstGeom prst="trapezoid">
              <a:avLst>
                <a:gd name="adj" fmla="val 193683"/>
              </a:avLst>
            </a:prstGeom>
            <a:gradFill>
              <a:gsLst>
                <a:gs pos="0">
                  <a:schemeClr val="bg1">
                    <a:lumMod val="60000"/>
                    <a:lumOff val="40000"/>
                    <a:alpha val="20000"/>
                  </a:schemeClr>
                </a:gs>
                <a:gs pos="100000">
                  <a:schemeClr val="bg1">
                    <a:lumMod val="40000"/>
                    <a:lumOff val="60000"/>
                    <a:alpha val="0"/>
                  </a:schemeClr>
                </a:gs>
              </a:gsLst>
              <a:lin ang="16200000" scaled="0"/>
            </a:gradFill>
            <a:ln w="9525">
              <a:noFill/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buClr>
                  <a:srgbClr val="CC9900"/>
                </a:buClr>
                <a:buSzPct val="60000"/>
                <a:buFont typeface="Wingdings" pitchFamily="2" charset="2"/>
                <a:buChar char="n"/>
              </a:pPr>
              <a:endParaRPr lang="zh-CN" altLang="en-US" sz="100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endParaRPr>
            </a:p>
          </p:txBody>
        </p:sp>
      </p:grpSp>
      <p:sp>
        <p:nvSpPr>
          <p:cNvPr id="83" name="梯形 82">
            <a:extLst>
              <a:ext uri="{FF2B5EF4-FFF2-40B4-BE49-F238E27FC236}">
                <a16:creationId xmlns:a16="http://schemas.microsoft.com/office/drawing/2014/main" id="{41B495E5-A727-4E59-882D-EA9FEC75B86B}"/>
              </a:ext>
            </a:extLst>
          </p:cNvPr>
          <p:cNvSpPr/>
          <p:nvPr/>
        </p:nvSpPr>
        <p:spPr bwMode="auto">
          <a:xfrm>
            <a:off x="7676452" y="3598251"/>
            <a:ext cx="3544134" cy="382081"/>
          </a:xfrm>
          <a:prstGeom prst="trapezoid">
            <a:avLst>
              <a:gd name="adj" fmla="val 110109"/>
            </a:avLst>
          </a:prstGeom>
          <a:gradFill>
            <a:gsLst>
              <a:gs pos="0">
                <a:srgbClr val="666666">
                  <a:lumMod val="40000"/>
                  <a:lumOff val="60000"/>
                  <a:alpha val="27000"/>
                </a:srgbClr>
              </a:gs>
              <a:gs pos="67000">
                <a:srgbClr val="666666">
                  <a:lumMod val="40000"/>
                  <a:lumOff val="60000"/>
                  <a:alpha val="0"/>
                </a:srgbClr>
              </a:gs>
            </a:gsLst>
            <a:lin ang="16200000" scaled="1"/>
          </a:gradFill>
          <a:ln w="6350" cap="flat" cmpd="sng" algn="ctr">
            <a:gradFill flip="none" rotWithShape="1">
              <a:gsLst>
                <a:gs pos="0">
                  <a:srgbClr val="666666">
                    <a:lumMod val="40000"/>
                    <a:lumOff val="60000"/>
                  </a:srgbClr>
                </a:gs>
                <a:gs pos="71000">
                  <a:srgbClr val="666666">
                    <a:lumMod val="40000"/>
                    <a:lumOff val="60000"/>
                    <a:alpha val="0"/>
                  </a:srgbClr>
                </a:gs>
              </a:gsLst>
              <a:lin ang="16200000" scaled="1"/>
              <a:tileRect/>
            </a:gradFill>
            <a:prstDash val="solid"/>
            <a:miter lim="800000"/>
          </a:ln>
          <a:effectLst>
            <a:outerShdw blurRad="50800" dist="38100" dir="5400000" sx="99000" sy="99000" algn="ctr" rotWithShape="0">
              <a:srgbClr val="000000">
                <a:alpha val="10000"/>
              </a:srgbClr>
            </a:outerShdw>
          </a:effectLst>
        </p:spPr>
        <p:txBody>
          <a:bodyPr lIns="108008" tIns="45724" rIns="91447" bIns="45724" anchor="ctr">
            <a:noAutofit/>
          </a:bodyPr>
          <a:lstStyle/>
          <a:p>
            <a:pPr defTabSz="1219540" fontAlgn="ctr">
              <a:defRPr/>
            </a:pPr>
            <a:endParaRPr lang="en-US" sz="1100" b="1" kern="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82" name="梯形 81">
            <a:extLst>
              <a:ext uri="{FF2B5EF4-FFF2-40B4-BE49-F238E27FC236}">
                <a16:creationId xmlns:a16="http://schemas.microsoft.com/office/drawing/2014/main" id="{824555F2-0785-4515-95F1-5C89629C19CC}"/>
              </a:ext>
            </a:extLst>
          </p:cNvPr>
          <p:cNvSpPr/>
          <p:nvPr/>
        </p:nvSpPr>
        <p:spPr bwMode="auto">
          <a:xfrm>
            <a:off x="7676452" y="1904421"/>
            <a:ext cx="3544134" cy="382081"/>
          </a:xfrm>
          <a:prstGeom prst="trapezoid">
            <a:avLst>
              <a:gd name="adj" fmla="val 110109"/>
            </a:avLst>
          </a:prstGeom>
          <a:gradFill>
            <a:gsLst>
              <a:gs pos="0">
                <a:srgbClr val="666666">
                  <a:lumMod val="40000"/>
                  <a:lumOff val="60000"/>
                  <a:alpha val="27000"/>
                </a:srgbClr>
              </a:gs>
              <a:gs pos="67000">
                <a:srgbClr val="666666">
                  <a:lumMod val="40000"/>
                  <a:lumOff val="60000"/>
                  <a:alpha val="0"/>
                </a:srgbClr>
              </a:gs>
            </a:gsLst>
            <a:lin ang="16200000" scaled="1"/>
          </a:gradFill>
          <a:ln w="6350" cap="flat" cmpd="sng" algn="ctr">
            <a:gradFill flip="none" rotWithShape="1">
              <a:gsLst>
                <a:gs pos="0">
                  <a:srgbClr val="666666">
                    <a:lumMod val="40000"/>
                    <a:lumOff val="60000"/>
                  </a:srgbClr>
                </a:gs>
                <a:gs pos="71000">
                  <a:srgbClr val="666666">
                    <a:lumMod val="40000"/>
                    <a:lumOff val="60000"/>
                    <a:alpha val="0"/>
                  </a:srgbClr>
                </a:gs>
              </a:gsLst>
              <a:lin ang="16200000" scaled="1"/>
              <a:tileRect/>
            </a:gradFill>
            <a:prstDash val="solid"/>
            <a:miter lim="800000"/>
          </a:ln>
          <a:effectLst>
            <a:outerShdw blurRad="50800" dist="38100" dir="5400000" sx="99000" sy="99000" algn="ctr" rotWithShape="0">
              <a:srgbClr val="000000">
                <a:alpha val="10000"/>
              </a:srgbClr>
            </a:outerShdw>
          </a:effectLst>
        </p:spPr>
        <p:txBody>
          <a:bodyPr lIns="108008" tIns="45724" rIns="91447" bIns="45724" anchor="ctr">
            <a:noAutofit/>
          </a:bodyPr>
          <a:lstStyle/>
          <a:p>
            <a:pPr defTabSz="1219540" fontAlgn="ctr">
              <a:defRPr/>
            </a:pPr>
            <a:endParaRPr lang="en-US" sz="1100" b="1" kern="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84" name="梯形 83">
            <a:extLst>
              <a:ext uri="{FF2B5EF4-FFF2-40B4-BE49-F238E27FC236}">
                <a16:creationId xmlns:a16="http://schemas.microsoft.com/office/drawing/2014/main" id="{4C97500E-0448-4E65-974C-4DDB2DA8806A}"/>
              </a:ext>
            </a:extLst>
          </p:cNvPr>
          <p:cNvSpPr/>
          <p:nvPr/>
        </p:nvSpPr>
        <p:spPr bwMode="auto">
          <a:xfrm>
            <a:off x="7676452" y="5292082"/>
            <a:ext cx="3544134" cy="382081"/>
          </a:xfrm>
          <a:prstGeom prst="trapezoid">
            <a:avLst>
              <a:gd name="adj" fmla="val 110109"/>
            </a:avLst>
          </a:prstGeom>
          <a:gradFill>
            <a:gsLst>
              <a:gs pos="0">
                <a:srgbClr val="666666">
                  <a:lumMod val="40000"/>
                  <a:lumOff val="60000"/>
                  <a:alpha val="27000"/>
                </a:srgbClr>
              </a:gs>
              <a:gs pos="67000">
                <a:srgbClr val="666666">
                  <a:lumMod val="40000"/>
                  <a:lumOff val="60000"/>
                  <a:alpha val="0"/>
                </a:srgbClr>
              </a:gs>
            </a:gsLst>
            <a:lin ang="16200000" scaled="1"/>
          </a:gradFill>
          <a:ln w="6350" cap="flat" cmpd="sng" algn="ctr">
            <a:gradFill flip="none" rotWithShape="1">
              <a:gsLst>
                <a:gs pos="0">
                  <a:srgbClr val="666666">
                    <a:lumMod val="40000"/>
                    <a:lumOff val="60000"/>
                  </a:srgbClr>
                </a:gs>
                <a:gs pos="71000">
                  <a:srgbClr val="666666">
                    <a:lumMod val="40000"/>
                    <a:lumOff val="60000"/>
                    <a:alpha val="0"/>
                  </a:srgbClr>
                </a:gs>
              </a:gsLst>
              <a:lin ang="16200000" scaled="1"/>
              <a:tileRect/>
            </a:gradFill>
            <a:prstDash val="solid"/>
            <a:miter lim="800000"/>
          </a:ln>
          <a:effectLst>
            <a:outerShdw blurRad="50800" dist="38100" dir="5400000" sx="99000" sy="99000" algn="ctr" rotWithShape="0">
              <a:srgbClr val="000000">
                <a:alpha val="10000"/>
              </a:srgbClr>
            </a:outerShdw>
          </a:effectLst>
        </p:spPr>
        <p:txBody>
          <a:bodyPr lIns="108008" tIns="45724" rIns="91447" bIns="45724" anchor="ctr">
            <a:noAutofit/>
          </a:bodyPr>
          <a:lstStyle/>
          <a:p>
            <a:pPr defTabSz="1219540" fontAlgn="ctr">
              <a:defRPr/>
            </a:pPr>
            <a:endParaRPr lang="en-US" sz="1100" b="1" kern="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85" name="梯形 84">
            <a:extLst>
              <a:ext uri="{FF2B5EF4-FFF2-40B4-BE49-F238E27FC236}">
                <a16:creationId xmlns:a16="http://schemas.microsoft.com/office/drawing/2014/main" id="{41B495E5-A727-4E59-882D-EA9FEC75B86B}"/>
              </a:ext>
            </a:extLst>
          </p:cNvPr>
          <p:cNvSpPr/>
          <p:nvPr/>
        </p:nvSpPr>
        <p:spPr bwMode="auto">
          <a:xfrm>
            <a:off x="7676452" y="4445166"/>
            <a:ext cx="3544134" cy="382081"/>
          </a:xfrm>
          <a:prstGeom prst="trapezoid">
            <a:avLst>
              <a:gd name="adj" fmla="val 110109"/>
            </a:avLst>
          </a:prstGeom>
          <a:gradFill>
            <a:gsLst>
              <a:gs pos="0">
                <a:srgbClr val="666666">
                  <a:lumMod val="40000"/>
                  <a:lumOff val="60000"/>
                  <a:alpha val="27000"/>
                </a:srgbClr>
              </a:gs>
              <a:gs pos="67000">
                <a:srgbClr val="666666">
                  <a:lumMod val="40000"/>
                  <a:lumOff val="60000"/>
                  <a:alpha val="0"/>
                </a:srgbClr>
              </a:gs>
            </a:gsLst>
            <a:lin ang="16200000" scaled="1"/>
          </a:gradFill>
          <a:ln w="6350" cap="flat" cmpd="sng" algn="ctr">
            <a:gradFill flip="none" rotWithShape="1">
              <a:gsLst>
                <a:gs pos="0">
                  <a:srgbClr val="666666">
                    <a:lumMod val="40000"/>
                    <a:lumOff val="60000"/>
                  </a:srgbClr>
                </a:gs>
                <a:gs pos="71000">
                  <a:srgbClr val="666666">
                    <a:lumMod val="40000"/>
                    <a:lumOff val="60000"/>
                    <a:alpha val="0"/>
                  </a:srgbClr>
                </a:gs>
              </a:gsLst>
              <a:lin ang="16200000" scaled="1"/>
              <a:tileRect/>
            </a:gradFill>
            <a:prstDash val="solid"/>
            <a:miter lim="800000"/>
          </a:ln>
          <a:effectLst>
            <a:outerShdw blurRad="50800" dist="38100" dir="5400000" sx="99000" sy="99000" algn="ctr" rotWithShape="0">
              <a:srgbClr val="000000">
                <a:alpha val="10000"/>
              </a:srgbClr>
            </a:outerShdw>
          </a:effectLst>
        </p:spPr>
        <p:txBody>
          <a:bodyPr lIns="108008" tIns="45724" rIns="91447" bIns="45724" anchor="ctr">
            <a:noAutofit/>
          </a:bodyPr>
          <a:lstStyle/>
          <a:p>
            <a:pPr defTabSz="1219540" fontAlgn="ctr">
              <a:defRPr/>
            </a:pPr>
            <a:endParaRPr lang="en-US" sz="1100" b="1" kern="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86" name="梯形 85">
            <a:extLst>
              <a:ext uri="{FF2B5EF4-FFF2-40B4-BE49-F238E27FC236}">
                <a16:creationId xmlns:a16="http://schemas.microsoft.com/office/drawing/2014/main" id="{41B495E5-A727-4E59-882D-EA9FEC75B86B}"/>
              </a:ext>
            </a:extLst>
          </p:cNvPr>
          <p:cNvSpPr/>
          <p:nvPr/>
        </p:nvSpPr>
        <p:spPr bwMode="auto">
          <a:xfrm>
            <a:off x="7676452" y="2751336"/>
            <a:ext cx="3544134" cy="382081"/>
          </a:xfrm>
          <a:prstGeom prst="trapezoid">
            <a:avLst>
              <a:gd name="adj" fmla="val 110109"/>
            </a:avLst>
          </a:prstGeom>
          <a:gradFill>
            <a:gsLst>
              <a:gs pos="0">
                <a:srgbClr val="666666">
                  <a:lumMod val="40000"/>
                  <a:lumOff val="60000"/>
                  <a:alpha val="27000"/>
                </a:srgbClr>
              </a:gs>
              <a:gs pos="67000">
                <a:srgbClr val="666666">
                  <a:lumMod val="40000"/>
                  <a:lumOff val="60000"/>
                  <a:alpha val="0"/>
                </a:srgbClr>
              </a:gs>
            </a:gsLst>
            <a:lin ang="16200000" scaled="1"/>
          </a:gradFill>
          <a:ln w="6350" cap="flat" cmpd="sng" algn="ctr">
            <a:gradFill flip="none" rotWithShape="1">
              <a:gsLst>
                <a:gs pos="0">
                  <a:srgbClr val="666666">
                    <a:lumMod val="40000"/>
                    <a:lumOff val="60000"/>
                  </a:srgbClr>
                </a:gs>
                <a:gs pos="71000">
                  <a:srgbClr val="666666">
                    <a:lumMod val="40000"/>
                    <a:lumOff val="60000"/>
                    <a:alpha val="0"/>
                  </a:srgbClr>
                </a:gs>
              </a:gsLst>
              <a:lin ang="16200000" scaled="1"/>
              <a:tileRect/>
            </a:gradFill>
            <a:prstDash val="solid"/>
            <a:miter lim="800000"/>
          </a:ln>
          <a:effectLst>
            <a:outerShdw blurRad="50800" dist="38100" dir="5400000" sx="99000" sy="99000" algn="ctr" rotWithShape="0">
              <a:srgbClr val="000000">
                <a:alpha val="10000"/>
              </a:srgbClr>
            </a:outerShdw>
          </a:effectLst>
        </p:spPr>
        <p:txBody>
          <a:bodyPr lIns="108008" tIns="45724" rIns="91447" bIns="45724" anchor="ctr">
            <a:noAutofit/>
          </a:bodyPr>
          <a:lstStyle/>
          <a:p>
            <a:pPr defTabSz="1219540" fontAlgn="ctr">
              <a:defRPr/>
            </a:pPr>
            <a:endParaRPr lang="en-US" sz="1100" b="1" kern="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89392" y="1158043"/>
            <a:ext cx="7453597" cy="4659040"/>
            <a:chOff x="839491" y="1682562"/>
            <a:chExt cx="10783979" cy="4614301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67627" y="1682562"/>
              <a:ext cx="7429975" cy="4614301"/>
            </a:xfrm>
            <a:prstGeom prst="rect">
              <a:avLst/>
            </a:prstGeom>
            <a:scene3d>
              <a:camera prst="orthographicFront">
                <a:rot lat="0" lon="0" rev="30000"/>
              </a:camera>
              <a:lightRig rig="threePt" dir="t"/>
            </a:scene3d>
          </p:spPr>
        </p:pic>
        <p:sp>
          <p:nvSpPr>
            <p:cNvPr id="4" name="文本框 78"/>
            <p:cNvSpPr txBox="1"/>
            <p:nvPr/>
          </p:nvSpPr>
          <p:spPr>
            <a:xfrm>
              <a:off x="10059297" y="3505753"/>
              <a:ext cx="1151692" cy="2514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zh-CN" altLang="en-US" sz="1050" kern="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冷冻站</a:t>
              </a:r>
              <a:endParaRPr lang="en-US" sz="105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" name="文本框 87"/>
            <p:cNvSpPr txBox="1"/>
            <p:nvPr/>
          </p:nvSpPr>
          <p:spPr>
            <a:xfrm>
              <a:off x="10059297" y="4599488"/>
              <a:ext cx="1564173" cy="2514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zh-CN" altLang="en-US" sz="1050" kern="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中压配电室</a:t>
              </a:r>
              <a:endParaRPr lang="en-US" sz="105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文本框 88"/>
            <p:cNvSpPr txBox="1"/>
            <p:nvPr/>
          </p:nvSpPr>
          <p:spPr>
            <a:xfrm>
              <a:off x="10059298" y="5922921"/>
              <a:ext cx="1066793" cy="2514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zh-CN" altLang="en-US" sz="1050" kern="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油机室</a:t>
              </a:r>
              <a:endParaRPr lang="en-US" sz="105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" name="文本框 89"/>
            <p:cNvSpPr txBox="1"/>
            <p:nvPr/>
          </p:nvSpPr>
          <p:spPr>
            <a:xfrm>
              <a:off x="951062" y="2876728"/>
              <a:ext cx="1366241" cy="2514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defRPr/>
              </a:pPr>
              <a:r>
                <a:rPr lang="zh-CN" altLang="en-US" sz="1050" kern="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核心机房</a:t>
              </a:r>
              <a:endParaRPr lang="en-US" sz="105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文本框 91"/>
            <p:cNvSpPr txBox="1"/>
            <p:nvPr/>
          </p:nvSpPr>
          <p:spPr>
            <a:xfrm>
              <a:off x="1147343" y="5464196"/>
              <a:ext cx="1169960" cy="2514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defRPr/>
              </a:pPr>
              <a:r>
                <a:rPr lang="zh-CN" altLang="en-US" sz="1050" kern="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电池室</a:t>
              </a:r>
              <a:endParaRPr lang="en-US" sz="105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文本框 92"/>
            <p:cNvSpPr txBox="1"/>
            <p:nvPr/>
          </p:nvSpPr>
          <p:spPr>
            <a:xfrm>
              <a:off x="10059297" y="1905820"/>
              <a:ext cx="1213494" cy="2514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zh-CN" altLang="en-US" sz="1050" kern="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主控室</a:t>
              </a:r>
              <a:endParaRPr lang="en-US" sz="105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0" name="直接连接符 9"/>
            <p:cNvCxnSpPr>
              <a:stCxn id="25" idx="3"/>
            </p:cNvCxnSpPr>
            <p:nvPr/>
          </p:nvCxnSpPr>
          <p:spPr bwMode="auto">
            <a:xfrm>
              <a:off x="2317303" y="4762594"/>
              <a:ext cx="85983" cy="209158"/>
            </a:xfrm>
            <a:prstGeom prst="line">
              <a:avLst/>
            </a:prstGeom>
            <a:solidFill>
              <a:srgbClr val="01B0E9"/>
            </a:solidFill>
            <a:ln w="9525" cap="flat" cmpd="sng" algn="ctr">
              <a:solidFill>
                <a:srgbClr val="990000"/>
              </a:solidFill>
              <a:prstDash val="solid"/>
              <a:round/>
              <a:headEnd type="none" w="med" len="med"/>
              <a:tailEnd type="oval" w="med" len="med"/>
            </a:ln>
            <a:effectLst/>
          </p:spPr>
        </p:cxnSp>
        <p:cxnSp>
          <p:nvCxnSpPr>
            <p:cNvPr id="11" name="直接连接符 10"/>
            <p:cNvCxnSpPr/>
            <p:nvPr/>
          </p:nvCxnSpPr>
          <p:spPr bwMode="auto">
            <a:xfrm flipH="1">
              <a:off x="9107786" y="2758663"/>
              <a:ext cx="914400" cy="0"/>
            </a:xfrm>
            <a:prstGeom prst="line">
              <a:avLst/>
            </a:prstGeom>
            <a:solidFill>
              <a:srgbClr val="01B0E9"/>
            </a:solidFill>
            <a:ln w="9525" cap="flat" cmpd="sng" algn="ctr">
              <a:solidFill>
                <a:srgbClr val="990000"/>
              </a:solidFill>
              <a:prstDash val="solid"/>
              <a:round/>
              <a:headEnd type="none" w="med" len="med"/>
              <a:tailEnd type="oval" w="med" len="med"/>
            </a:ln>
            <a:effectLst/>
          </p:spPr>
        </p:cxnSp>
        <p:sp>
          <p:nvSpPr>
            <p:cNvPr id="12" name="文本框 64"/>
            <p:cNvSpPr txBox="1"/>
            <p:nvPr/>
          </p:nvSpPr>
          <p:spPr>
            <a:xfrm>
              <a:off x="839491" y="3769688"/>
              <a:ext cx="1477812" cy="2514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defRPr/>
              </a:pPr>
              <a:r>
                <a:rPr lang="zh-CN" altLang="en-US" sz="1050" kern="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低压配电室</a:t>
              </a:r>
              <a:endParaRPr lang="en-US" sz="105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文本框 72"/>
            <p:cNvSpPr txBox="1"/>
            <p:nvPr/>
          </p:nvSpPr>
          <p:spPr>
            <a:xfrm>
              <a:off x="10059297" y="2602161"/>
              <a:ext cx="1188641" cy="2514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zh-CN" altLang="en-US" sz="1050" kern="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会议室</a:t>
              </a:r>
              <a:endParaRPr lang="en-US" sz="105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文本框 73"/>
            <p:cNvSpPr txBox="1"/>
            <p:nvPr/>
          </p:nvSpPr>
          <p:spPr>
            <a:xfrm>
              <a:off x="10059297" y="2256901"/>
              <a:ext cx="1190830" cy="2514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zh-CN" altLang="en-US" sz="1050" kern="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备件室</a:t>
              </a:r>
              <a:endParaRPr lang="en-US" sz="105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5" name="直接连接符 14"/>
            <p:cNvCxnSpPr/>
            <p:nvPr/>
          </p:nvCxnSpPr>
          <p:spPr bwMode="auto">
            <a:xfrm flipH="1">
              <a:off x="8356187" y="2062322"/>
              <a:ext cx="1658256" cy="0"/>
            </a:xfrm>
            <a:prstGeom prst="line">
              <a:avLst/>
            </a:prstGeom>
            <a:solidFill>
              <a:srgbClr val="01B0E9"/>
            </a:solidFill>
            <a:ln w="9525" cap="flat" cmpd="sng" algn="ctr">
              <a:solidFill>
                <a:srgbClr val="990000"/>
              </a:solidFill>
              <a:prstDash val="solid"/>
              <a:round/>
              <a:headEnd type="none" w="med" len="med"/>
              <a:tailEnd type="oval" w="med" len="med"/>
            </a:ln>
            <a:effectLst/>
          </p:spPr>
        </p:cxnSp>
        <p:cxnSp>
          <p:nvCxnSpPr>
            <p:cNvPr id="16" name="直接连接符 15"/>
            <p:cNvCxnSpPr/>
            <p:nvPr/>
          </p:nvCxnSpPr>
          <p:spPr bwMode="auto">
            <a:xfrm flipH="1">
              <a:off x="7226423" y="2413403"/>
              <a:ext cx="2795763" cy="0"/>
            </a:xfrm>
            <a:prstGeom prst="line">
              <a:avLst/>
            </a:prstGeom>
            <a:solidFill>
              <a:srgbClr val="01B0E9"/>
            </a:solidFill>
            <a:ln w="9525" cap="flat" cmpd="sng" algn="ctr">
              <a:solidFill>
                <a:srgbClr val="99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7" name="直接连接符 16"/>
            <p:cNvCxnSpPr>
              <a:stCxn id="25" idx="3"/>
            </p:cNvCxnSpPr>
            <p:nvPr/>
          </p:nvCxnSpPr>
          <p:spPr bwMode="auto">
            <a:xfrm>
              <a:off x="2317303" y="4762594"/>
              <a:ext cx="1734041" cy="214630"/>
            </a:xfrm>
            <a:prstGeom prst="line">
              <a:avLst/>
            </a:prstGeom>
            <a:solidFill>
              <a:srgbClr val="01B0E9"/>
            </a:solidFill>
            <a:ln w="9525" cap="flat" cmpd="sng" algn="ctr">
              <a:solidFill>
                <a:srgbClr val="990000"/>
              </a:solidFill>
              <a:prstDash val="solid"/>
              <a:round/>
              <a:headEnd type="none" w="med" len="med"/>
              <a:tailEnd type="oval" w="med" len="med"/>
            </a:ln>
            <a:effectLst/>
          </p:spPr>
        </p:cxnSp>
        <p:cxnSp>
          <p:nvCxnSpPr>
            <p:cNvPr id="18" name="直接连接符 17"/>
            <p:cNvCxnSpPr/>
            <p:nvPr/>
          </p:nvCxnSpPr>
          <p:spPr bwMode="auto">
            <a:xfrm>
              <a:off x="2272419" y="3093290"/>
              <a:ext cx="1493822" cy="497941"/>
            </a:xfrm>
            <a:prstGeom prst="line">
              <a:avLst/>
            </a:prstGeom>
            <a:solidFill>
              <a:srgbClr val="01B0E9"/>
            </a:solidFill>
            <a:ln w="9525" cap="flat" cmpd="sng" algn="ctr">
              <a:solidFill>
                <a:srgbClr val="990000"/>
              </a:solidFill>
              <a:prstDash val="solid"/>
              <a:round/>
              <a:headEnd type="none" w="med" len="med"/>
              <a:tailEnd type="oval" w="med" len="med"/>
            </a:ln>
            <a:effectLst/>
          </p:spPr>
        </p:cxnSp>
        <p:cxnSp>
          <p:nvCxnSpPr>
            <p:cNvPr id="19" name="直接连接符 18"/>
            <p:cNvCxnSpPr/>
            <p:nvPr/>
          </p:nvCxnSpPr>
          <p:spPr bwMode="auto">
            <a:xfrm flipH="1">
              <a:off x="8356187" y="3645690"/>
              <a:ext cx="1665999" cy="0"/>
            </a:xfrm>
            <a:prstGeom prst="line">
              <a:avLst/>
            </a:prstGeom>
            <a:solidFill>
              <a:srgbClr val="01B0E9"/>
            </a:solidFill>
            <a:ln w="9525" cap="flat" cmpd="sng" algn="ctr">
              <a:solidFill>
                <a:srgbClr val="990000"/>
              </a:solidFill>
              <a:prstDash val="solid"/>
              <a:round/>
              <a:headEnd type="none" w="med" len="med"/>
              <a:tailEnd type="oval" w="med" len="med"/>
            </a:ln>
            <a:effectLst/>
          </p:spPr>
        </p:cxnSp>
        <p:cxnSp>
          <p:nvCxnSpPr>
            <p:cNvPr id="20" name="直接连接符 19"/>
            <p:cNvCxnSpPr/>
            <p:nvPr/>
          </p:nvCxnSpPr>
          <p:spPr bwMode="auto">
            <a:xfrm flipV="1">
              <a:off x="7275786" y="5620696"/>
              <a:ext cx="0" cy="476107"/>
            </a:xfrm>
            <a:prstGeom prst="line">
              <a:avLst/>
            </a:prstGeom>
            <a:solidFill>
              <a:srgbClr val="01B0E9"/>
            </a:solidFill>
            <a:ln w="9525" cap="flat" cmpd="sng" algn="ctr">
              <a:solidFill>
                <a:srgbClr val="990000"/>
              </a:solidFill>
              <a:prstDash val="solid"/>
              <a:round/>
              <a:headEnd type="none" w="med" len="med"/>
              <a:tailEnd type="oval" w="med" len="med"/>
            </a:ln>
            <a:effectLst/>
          </p:spPr>
        </p:cxnSp>
        <p:cxnSp>
          <p:nvCxnSpPr>
            <p:cNvPr id="21" name="直接连接符 20"/>
            <p:cNvCxnSpPr/>
            <p:nvPr/>
          </p:nvCxnSpPr>
          <p:spPr bwMode="auto">
            <a:xfrm>
              <a:off x="2304940" y="4114257"/>
              <a:ext cx="3023866" cy="680091"/>
            </a:xfrm>
            <a:prstGeom prst="line">
              <a:avLst/>
            </a:prstGeom>
            <a:solidFill>
              <a:srgbClr val="01B0E9"/>
            </a:solidFill>
            <a:ln w="9525" cap="flat" cmpd="sng" algn="ctr">
              <a:solidFill>
                <a:srgbClr val="990000"/>
              </a:solidFill>
              <a:prstDash val="solid"/>
              <a:round/>
              <a:headEnd type="none" w="med" len="med"/>
              <a:tailEnd type="oval" w="med" len="med"/>
            </a:ln>
            <a:effectLst/>
          </p:spPr>
        </p:cxnSp>
        <p:cxnSp>
          <p:nvCxnSpPr>
            <p:cNvPr id="22" name="直接连接符 21"/>
            <p:cNvCxnSpPr/>
            <p:nvPr/>
          </p:nvCxnSpPr>
          <p:spPr bwMode="auto">
            <a:xfrm>
              <a:off x="2304940" y="4114256"/>
              <a:ext cx="1488713" cy="548490"/>
            </a:xfrm>
            <a:prstGeom prst="line">
              <a:avLst/>
            </a:prstGeom>
            <a:solidFill>
              <a:srgbClr val="01B0E9"/>
            </a:solidFill>
            <a:ln w="9525" cap="flat" cmpd="sng" algn="ctr">
              <a:solidFill>
                <a:srgbClr val="990000"/>
              </a:solidFill>
              <a:prstDash val="solid"/>
              <a:round/>
              <a:headEnd type="none" w="med" len="med"/>
              <a:tailEnd type="oval" w="med" len="med"/>
            </a:ln>
            <a:effectLst/>
          </p:spPr>
        </p:cxnSp>
        <p:cxnSp>
          <p:nvCxnSpPr>
            <p:cNvPr id="23" name="直接连接符 22"/>
            <p:cNvCxnSpPr/>
            <p:nvPr/>
          </p:nvCxnSpPr>
          <p:spPr bwMode="auto">
            <a:xfrm flipH="1">
              <a:off x="8356187" y="4775497"/>
              <a:ext cx="1665999" cy="0"/>
            </a:xfrm>
            <a:prstGeom prst="line">
              <a:avLst/>
            </a:prstGeom>
            <a:solidFill>
              <a:srgbClr val="01B0E9"/>
            </a:solidFill>
            <a:ln w="9525" cap="flat" cmpd="sng" algn="ctr">
              <a:solidFill>
                <a:srgbClr val="990000"/>
              </a:solidFill>
              <a:prstDash val="solid"/>
              <a:round/>
              <a:headEnd type="none" w="med" len="med"/>
              <a:tailEnd type="oval" w="med" len="med"/>
            </a:ln>
            <a:effectLst/>
          </p:spPr>
        </p:cxnSp>
        <p:sp>
          <p:nvSpPr>
            <p:cNvPr id="24" name="文本框 43"/>
            <p:cNvSpPr txBox="1"/>
            <p:nvPr/>
          </p:nvSpPr>
          <p:spPr>
            <a:xfrm>
              <a:off x="10059298" y="5252409"/>
              <a:ext cx="1093171" cy="2514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zh-CN" altLang="en-US" sz="1050" kern="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冷却塔</a:t>
              </a:r>
              <a:endParaRPr lang="en-US" sz="105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" name="文本框 69"/>
            <p:cNvSpPr txBox="1"/>
            <p:nvPr/>
          </p:nvSpPr>
          <p:spPr>
            <a:xfrm>
              <a:off x="1324412" y="4636855"/>
              <a:ext cx="992890" cy="2514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defRPr/>
              </a:pPr>
              <a:r>
                <a:rPr lang="en-US" altLang="zh-CN" sz="1050" kern="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UPS</a:t>
              </a:r>
              <a:r>
                <a:rPr lang="zh-CN" altLang="en-US" sz="1050" kern="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室</a:t>
              </a:r>
              <a:endParaRPr lang="en-US" sz="105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26" name="直接连接符 25"/>
            <p:cNvCxnSpPr/>
            <p:nvPr/>
          </p:nvCxnSpPr>
          <p:spPr bwMode="auto">
            <a:xfrm flipH="1">
              <a:off x="9175449" y="5405518"/>
              <a:ext cx="931477" cy="0"/>
            </a:xfrm>
            <a:prstGeom prst="line">
              <a:avLst/>
            </a:prstGeom>
            <a:solidFill>
              <a:srgbClr val="01B0E9"/>
            </a:solidFill>
            <a:ln w="9525" cap="flat" cmpd="sng" algn="ctr">
              <a:solidFill>
                <a:srgbClr val="990000"/>
              </a:solidFill>
              <a:prstDash val="solid"/>
              <a:round/>
              <a:headEnd type="none" w="med" len="med"/>
              <a:tailEnd type="oval" w="med" len="med"/>
            </a:ln>
            <a:effectLst/>
          </p:spPr>
        </p:cxnSp>
        <p:cxnSp>
          <p:nvCxnSpPr>
            <p:cNvPr id="27" name="直接连接符 26"/>
            <p:cNvCxnSpPr/>
            <p:nvPr/>
          </p:nvCxnSpPr>
          <p:spPr bwMode="auto">
            <a:xfrm flipV="1">
              <a:off x="2270135" y="5620696"/>
              <a:ext cx="1523518" cy="1"/>
            </a:xfrm>
            <a:prstGeom prst="line">
              <a:avLst/>
            </a:prstGeom>
            <a:solidFill>
              <a:srgbClr val="01B0E9"/>
            </a:solidFill>
            <a:ln w="9525" cap="flat" cmpd="sng" algn="ctr">
              <a:solidFill>
                <a:srgbClr val="990000"/>
              </a:solidFill>
              <a:prstDash val="solid"/>
              <a:round/>
              <a:headEnd type="none" w="med" len="med"/>
              <a:tailEnd type="oval" w="med" len="med"/>
            </a:ln>
            <a:effectLst/>
          </p:spPr>
        </p:cxnSp>
        <p:cxnSp>
          <p:nvCxnSpPr>
            <p:cNvPr id="28" name="直接连接符 27"/>
            <p:cNvCxnSpPr/>
            <p:nvPr/>
          </p:nvCxnSpPr>
          <p:spPr bwMode="auto">
            <a:xfrm flipV="1">
              <a:off x="2272419" y="2903168"/>
              <a:ext cx="1702052" cy="181069"/>
            </a:xfrm>
            <a:prstGeom prst="line">
              <a:avLst/>
            </a:prstGeom>
            <a:solidFill>
              <a:srgbClr val="01B0E9"/>
            </a:solidFill>
            <a:ln w="9525" cap="flat" cmpd="sng" algn="ctr">
              <a:solidFill>
                <a:srgbClr val="990000"/>
              </a:solidFill>
              <a:prstDash val="solid"/>
              <a:round/>
              <a:headEnd type="none" w="med" len="med"/>
              <a:tailEnd type="oval" w="med" len="med"/>
            </a:ln>
            <a:effectLst/>
          </p:spPr>
        </p:cxnSp>
        <p:cxnSp>
          <p:nvCxnSpPr>
            <p:cNvPr id="29" name="直接连接符 28"/>
            <p:cNvCxnSpPr/>
            <p:nvPr/>
          </p:nvCxnSpPr>
          <p:spPr bwMode="auto">
            <a:xfrm>
              <a:off x="7226423" y="2413403"/>
              <a:ext cx="0" cy="241250"/>
            </a:xfrm>
            <a:prstGeom prst="line">
              <a:avLst/>
            </a:prstGeom>
            <a:solidFill>
              <a:srgbClr val="01B0E9"/>
            </a:solidFill>
            <a:ln w="9525" cap="flat" cmpd="sng" algn="ctr">
              <a:solidFill>
                <a:srgbClr val="990000"/>
              </a:solidFill>
              <a:prstDash val="solid"/>
              <a:round/>
              <a:headEnd type="none" w="med" len="med"/>
              <a:tailEnd type="oval" w="med" len="med"/>
            </a:ln>
            <a:effectLst/>
          </p:spPr>
        </p:cxnSp>
        <p:cxnSp>
          <p:nvCxnSpPr>
            <p:cNvPr id="30" name="直接连接符 29"/>
            <p:cNvCxnSpPr/>
            <p:nvPr/>
          </p:nvCxnSpPr>
          <p:spPr bwMode="auto">
            <a:xfrm flipH="1">
              <a:off x="7275786" y="6096803"/>
              <a:ext cx="2853806" cy="0"/>
            </a:xfrm>
            <a:prstGeom prst="line">
              <a:avLst/>
            </a:prstGeom>
            <a:solidFill>
              <a:srgbClr val="01B0E9"/>
            </a:solidFill>
            <a:ln w="9525" cap="flat" cmpd="sng" algn="ctr">
              <a:solidFill>
                <a:srgbClr val="99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31" name="标题 11"/>
          <p:cNvSpPr txBox="1">
            <a:spLocks/>
          </p:cNvSpPr>
          <p:nvPr/>
        </p:nvSpPr>
        <p:spPr>
          <a:xfrm>
            <a:off x="510173" y="219195"/>
            <a:ext cx="11716586" cy="582199"/>
          </a:xfrm>
          <a:prstGeom prst="rect">
            <a:avLst/>
          </a:prstGeom>
        </p:spPr>
        <p:txBody>
          <a:bodyPr/>
          <a:lstStyle/>
          <a:p>
            <a:pPr marL="0" lvl="2" indent="147594" defTabSz="1218712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集群解决方案概览</a:t>
            </a:r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F70C8E18-F53E-49BA-958E-333BAB776EA4}"/>
              </a:ext>
            </a:extLst>
          </p:cNvPr>
          <p:cNvSpPr/>
          <p:nvPr/>
        </p:nvSpPr>
        <p:spPr>
          <a:xfrm>
            <a:off x="8206195" y="5174069"/>
            <a:ext cx="2300630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1400" dirty="0">
                <a:ln w="10541" cmpd="sng">
                  <a:noFill/>
                  <a:prstDash val="solid"/>
                </a:ln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基建楼宇系统</a:t>
            </a:r>
            <a:endParaRPr kumimoji="1" lang="en-US" altLang="zh-CN" sz="1400" dirty="0">
              <a:ln w="10541" cmpd="sng">
                <a:noFill/>
                <a:prstDash val="solid"/>
              </a:ln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kumimoji="1" lang="zh-CN" altLang="en-US" sz="1100" dirty="0">
                <a:ln w="10541" cmpd="sng">
                  <a:noFill/>
                  <a:prstDash val="solid"/>
                </a:ln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机房、配套楼宇土建、风火水电等</a:t>
            </a:r>
            <a:endParaRPr lang="zh-CN" altLang="en-US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36B4D2A6-CF90-4709-B08E-FFCA45E47080}"/>
              </a:ext>
            </a:extLst>
          </p:cNvPr>
          <p:cNvSpPr/>
          <p:nvPr/>
        </p:nvSpPr>
        <p:spPr>
          <a:xfrm>
            <a:off x="8206195" y="4309216"/>
            <a:ext cx="264367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1400" dirty="0">
                <a:ln w="10541" cmpd="sng">
                  <a:noFill/>
                  <a:prstDash val="solid"/>
                </a:ln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物理基础设施</a:t>
            </a:r>
            <a:endParaRPr kumimoji="1" lang="en-US" altLang="zh-CN" sz="1400" dirty="0">
              <a:ln w="10541" cmpd="sng">
                <a:noFill/>
                <a:prstDash val="solid"/>
              </a:ln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kumimoji="1" lang="zh-CN" altLang="en-US" sz="1100" dirty="0">
                <a:ln w="10541" cmpd="sng">
                  <a:noFill/>
                  <a:prstDash val="solid"/>
                </a:ln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供电</a:t>
            </a:r>
            <a:r>
              <a:rPr kumimoji="1" lang="en-US" altLang="zh-CN" sz="1100" dirty="0">
                <a:ln w="10541" cmpd="sng">
                  <a:noFill/>
                  <a:prstDash val="solid"/>
                </a:ln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kumimoji="1" lang="zh-CN" altLang="en-US" sz="1100" dirty="0">
                <a:ln w="10541" cmpd="sng">
                  <a:noFill/>
                  <a:prstDash val="solid"/>
                </a:ln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备电、制冷、布线、机柜、安防等</a:t>
            </a:r>
            <a:endParaRPr lang="zh-CN" altLang="en-US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A70CC5CA-2FA4-4FC6-BC65-956E38975E5A}"/>
              </a:ext>
            </a:extLst>
          </p:cNvPr>
          <p:cNvSpPr/>
          <p:nvPr/>
        </p:nvSpPr>
        <p:spPr>
          <a:xfrm>
            <a:off x="8206195" y="3444362"/>
            <a:ext cx="2582758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1400" dirty="0">
                <a:ln w="10541" cmpd="sng">
                  <a:noFill/>
                  <a:prstDash val="solid"/>
                </a:ln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算力底座</a:t>
            </a:r>
            <a:endParaRPr kumimoji="1" lang="en-US" altLang="zh-CN" sz="1400" dirty="0">
              <a:ln w="10541" cmpd="sng">
                <a:noFill/>
                <a:prstDash val="solid"/>
              </a:ln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kumimoji="1" lang="zh-CN" altLang="en-US" sz="1100" dirty="0">
                <a:ln w="10541" cmpd="sng">
                  <a:noFill/>
                  <a:prstDash val="solid"/>
                </a:ln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服务器、存储系统、网络系统及组网等</a:t>
            </a:r>
            <a:endParaRPr lang="zh-CN" altLang="en-US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71C88D75-61FA-4799-B7B7-99671F692E63}"/>
              </a:ext>
            </a:extLst>
          </p:cNvPr>
          <p:cNvSpPr/>
          <p:nvPr/>
        </p:nvSpPr>
        <p:spPr>
          <a:xfrm>
            <a:off x="8206196" y="2579508"/>
            <a:ext cx="3270447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1400" dirty="0">
                <a:ln w="10541" cmpd="sng">
                  <a:noFill/>
                  <a:prstDash val="solid"/>
                </a:ln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算力使能平台</a:t>
            </a:r>
            <a:endParaRPr kumimoji="1" lang="en-US" altLang="zh-CN" sz="1400" dirty="0">
              <a:ln w="10541" cmpd="sng">
                <a:noFill/>
                <a:prstDash val="solid"/>
              </a:ln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kumimoji="1" lang="zh-CN" altLang="en-US" sz="1100" dirty="0">
                <a:ln w="10541" cmpd="sng">
                  <a:noFill/>
                  <a:prstDash val="solid"/>
                </a:ln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多租户、虚拟化、分布式并行计算、运维</a:t>
            </a:r>
            <a:r>
              <a:rPr kumimoji="1" lang="en-US" altLang="zh-CN" sz="1100" dirty="0">
                <a:ln w="10541" cmpd="sng">
                  <a:noFill/>
                  <a:prstDash val="solid"/>
                </a:ln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kumimoji="1" lang="zh-CN" altLang="en-US" sz="1100" dirty="0">
                <a:ln w="10541" cmpd="sng">
                  <a:noFill/>
                  <a:prstDash val="solid"/>
                </a:ln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运营等</a:t>
            </a:r>
            <a:endParaRPr lang="zh-CN" altLang="en-US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2101F806-51A8-4F5B-B68C-C79FAF40BD4A}"/>
              </a:ext>
            </a:extLst>
          </p:cNvPr>
          <p:cNvSpPr/>
          <p:nvPr/>
        </p:nvSpPr>
        <p:spPr>
          <a:xfrm>
            <a:off x="8206196" y="1633048"/>
            <a:ext cx="3296095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1400" dirty="0">
                <a:ln w="10541" cmpd="sng">
                  <a:noFill/>
                  <a:prstDash val="solid"/>
                </a:ln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应用与服务</a:t>
            </a:r>
            <a:endParaRPr kumimoji="1" lang="en-US" altLang="zh-CN" sz="1400" dirty="0">
              <a:ln w="10541" cmpd="sng">
                <a:noFill/>
                <a:prstDash val="solid"/>
              </a:ln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kumimoji="1" lang="zh-CN" altLang="en-US" sz="1100" dirty="0">
                <a:ln w="10541" cmpd="sng">
                  <a:noFill/>
                  <a:prstDash val="solid"/>
                </a:ln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数据业务及应用（大数据、互联网、</a:t>
            </a:r>
            <a:r>
              <a:rPr kumimoji="1" lang="en-US" altLang="zh-CN" sz="1100" dirty="0">
                <a:ln w="10541" cmpd="sng">
                  <a:noFill/>
                  <a:prstDash val="solid"/>
                </a:ln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HPC</a:t>
            </a:r>
            <a:r>
              <a:rPr kumimoji="1" lang="zh-CN" altLang="en-US" sz="1100" dirty="0">
                <a:ln w="10541" cmpd="sng">
                  <a:noFill/>
                  <a:prstDash val="solid"/>
                </a:ln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kumimoji="1" lang="en-US" altLang="zh-CN" sz="1100" dirty="0">
                <a:ln w="10541" cmpd="sng">
                  <a:noFill/>
                  <a:prstDash val="solid"/>
                </a:ln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kumimoji="1" lang="zh-CN" altLang="en-US" sz="1100" dirty="0">
                <a:ln w="10541" cmpd="sng">
                  <a:noFill/>
                  <a:prstDash val="solid"/>
                </a:ln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等）</a:t>
            </a:r>
            <a:endParaRPr lang="zh-CN" altLang="en-US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5" name="连接符: 肘形 64">
            <a:extLst>
              <a:ext uri="{FF2B5EF4-FFF2-40B4-BE49-F238E27FC236}">
                <a16:creationId xmlns:a16="http://schemas.microsoft.com/office/drawing/2014/main" id="{FE62A044-EE9E-4F58-8002-BF1833C97DEF}"/>
              </a:ext>
            </a:extLst>
          </p:cNvPr>
          <p:cNvCxnSpPr>
            <a:cxnSpLocks/>
            <a:stCxn id="84" idx="2"/>
            <a:endCxn id="3" idx="2"/>
          </p:cNvCxnSpPr>
          <p:nvPr/>
        </p:nvCxnSpPr>
        <p:spPr>
          <a:xfrm rot="5400000">
            <a:off x="6594008" y="2962570"/>
            <a:ext cx="142921" cy="5566104"/>
          </a:xfrm>
          <a:prstGeom prst="bentConnector3">
            <a:avLst>
              <a:gd name="adj1" fmla="val 259949"/>
            </a:avLst>
          </a:prstGeom>
          <a:ln w="12700">
            <a:solidFill>
              <a:srgbClr val="C00000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矩形 66">
            <a:extLst>
              <a:ext uri="{FF2B5EF4-FFF2-40B4-BE49-F238E27FC236}">
                <a16:creationId xmlns:a16="http://schemas.microsoft.com/office/drawing/2014/main" id="{9547A503-545E-43CB-9222-7470A54440D0}"/>
              </a:ext>
            </a:extLst>
          </p:cNvPr>
          <p:cNvSpPr/>
          <p:nvPr/>
        </p:nvSpPr>
        <p:spPr>
          <a:xfrm>
            <a:off x="1311886" y="3917671"/>
            <a:ext cx="5131480" cy="1705436"/>
          </a:xfrm>
          <a:prstGeom prst="rect">
            <a:avLst/>
          </a:prstGeom>
          <a:solidFill>
            <a:schemeClr val="accent6">
              <a:lumMod val="60000"/>
              <a:lumOff val="40000"/>
              <a:alpha val="2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8" name="连接符: 肘形 67">
            <a:extLst>
              <a:ext uri="{FF2B5EF4-FFF2-40B4-BE49-F238E27FC236}">
                <a16:creationId xmlns:a16="http://schemas.microsoft.com/office/drawing/2014/main" id="{92C7BD0D-36C2-4D2D-9FFF-41ED556AA889}"/>
              </a:ext>
            </a:extLst>
          </p:cNvPr>
          <p:cNvCxnSpPr>
            <a:cxnSpLocks/>
            <a:stCxn id="97" idx="2"/>
            <a:endCxn id="67" idx="3"/>
          </p:cNvCxnSpPr>
          <p:nvPr/>
        </p:nvCxnSpPr>
        <p:spPr>
          <a:xfrm rot="10800000" flipV="1">
            <a:off x="6443366" y="4424481"/>
            <a:ext cx="1199420" cy="345908"/>
          </a:xfrm>
          <a:prstGeom prst="bentConnector3">
            <a:avLst>
              <a:gd name="adj1" fmla="val 40669"/>
            </a:avLst>
          </a:prstGeom>
          <a:ln w="12700">
            <a:solidFill>
              <a:srgbClr val="C00000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矩形 70">
            <a:extLst>
              <a:ext uri="{FF2B5EF4-FFF2-40B4-BE49-F238E27FC236}">
                <a16:creationId xmlns:a16="http://schemas.microsoft.com/office/drawing/2014/main" id="{7E0206F0-2BB8-42D6-B4D0-F939E4AEC0A3}"/>
              </a:ext>
            </a:extLst>
          </p:cNvPr>
          <p:cNvSpPr/>
          <p:nvPr/>
        </p:nvSpPr>
        <p:spPr>
          <a:xfrm>
            <a:off x="3873904" y="1171018"/>
            <a:ext cx="2575488" cy="2746652"/>
          </a:xfrm>
          <a:prstGeom prst="rect">
            <a:avLst/>
          </a:prstGeom>
          <a:solidFill>
            <a:schemeClr val="accent6">
              <a:lumMod val="60000"/>
              <a:lumOff val="40000"/>
              <a:alpha val="2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C69E5EF0-ED12-446F-BEC0-491CE7112887}"/>
              </a:ext>
            </a:extLst>
          </p:cNvPr>
          <p:cNvSpPr/>
          <p:nvPr/>
        </p:nvSpPr>
        <p:spPr>
          <a:xfrm>
            <a:off x="1309421" y="1171019"/>
            <a:ext cx="2564483" cy="2756884"/>
          </a:xfrm>
          <a:prstGeom prst="rect">
            <a:avLst/>
          </a:prstGeom>
          <a:solidFill>
            <a:schemeClr val="accent4">
              <a:lumMod val="60000"/>
              <a:lumOff val="40000"/>
              <a:alpha val="2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4" name="连接符: 肘形 73">
            <a:extLst>
              <a:ext uri="{FF2B5EF4-FFF2-40B4-BE49-F238E27FC236}">
                <a16:creationId xmlns:a16="http://schemas.microsoft.com/office/drawing/2014/main" id="{A7D21409-F572-40FA-91F9-315CC428EC35}"/>
              </a:ext>
            </a:extLst>
          </p:cNvPr>
          <p:cNvCxnSpPr>
            <a:cxnSpLocks/>
            <a:stCxn id="94" idx="2"/>
            <a:endCxn id="71" idx="1"/>
          </p:cNvCxnSpPr>
          <p:nvPr/>
        </p:nvCxnSpPr>
        <p:spPr>
          <a:xfrm rot="10800000">
            <a:off x="3873904" y="2544344"/>
            <a:ext cx="3768882" cy="1034536"/>
          </a:xfrm>
          <a:prstGeom prst="bentConnector5">
            <a:avLst>
              <a:gd name="adj1" fmla="val 12736"/>
              <a:gd name="adj2" fmla="val 11489"/>
              <a:gd name="adj3" fmla="val 12771"/>
            </a:avLst>
          </a:prstGeom>
          <a:ln w="12700">
            <a:solidFill>
              <a:srgbClr val="C00000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椭圆 87">
            <a:extLst>
              <a:ext uri="{FF2B5EF4-FFF2-40B4-BE49-F238E27FC236}">
                <a16:creationId xmlns:a16="http://schemas.microsoft.com/office/drawing/2014/main" id="{C4BC8878-A219-9F47-9A0E-B28D59868D07}"/>
              </a:ext>
            </a:extLst>
          </p:cNvPr>
          <p:cNvSpPr/>
          <p:nvPr/>
        </p:nvSpPr>
        <p:spPr>
          <a:xfrm>
            <a:off x="7642786" y="1605973"/>
            <a:ext cx="563410" cy="563410"/>
          </a:xfrm>
          <a:prstGeom prst="ellipse">
            <a:avLst/>
          </a:prstGeom>
          <a:gradFill flip="none" rotWithShape="1">
            <a:gsLst>
              <a:gs pos="0">
                <a:srgbClr val="5B9BD5">
                  <a:lumMod val="0"/>
                  <a:lumOff val="100000"/>
                </a:srgbClr>
              </a:gs>
              <a:gs pos="35000">
                <a:srgbClr val="5B9BD5">
                  <a:lumMod val="0"/>
                  <a:lumOff val="100000"/>
                </a:srgbClr>
              </a:gs>
              <a:gs pos="100000">
                <a:srgbClr val="A7A7A7">
                  <a:lumMod val="40000"/>
                  <a:lumOff val="60000"/>
                </a:srgbClr>
              </a:gs>
            </a:gsLst>
            <a:path path="circle">
              <a:fillToRect l="50000" t="50000" r="50000" b="50000"/>
            </a:path>
            <a:tileRect/>
          </a:gradFill>
          <a:ln w="12700" cap="flat">
            <a:noFill/>
            <a:prstDash val="solid"/>
            <a:miter lim="800000"/>
          </a:ln>
          <a:effectLst/>
          <a:sp3d/>
        </p:spPr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defTabSz="914400" hangingPunct="0">
              <a:defRPr/>
            </a:pPr>
            <a:endParaRPr lang="zh-CN" altLang="en-US" ker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/>
              <a:sym typeface="Arial" panose="020B0604020202020204" pitchFamily="34" charset="0"/>
            </a:endParaRPr>
          </a:p>
        </p:txBody>
      </p:sp>
      <p:sp>
        <p:nvSpPr>
          <p:cNvPr id="89" name="GPT-2"/>
          <p:cNvSpPr txBox="1"/>
          <p:nvPr/>
        </p:nvSpPr>
        <p:spPr>
          <a:xfrm>
            <a:off x="7805067" y="1764571"/>
            <a:ext cx="238848" cy="246221"/>
          </a:xfrm>
          <a:prstGeom prst="rect">
            <a:avLst/>
          </a:prstGeom>
          <a:noFill/>
          <a:ln w="508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0" tIns="0" rIns="0" bIns="0" numCol="1" anchor="ctr">
            <a:spAutoFit/>
          </a:bodyPr>
          <a:lstStyle>
            <a:lvl1pPr algn="ctr" defTabSz="1693333">
              <a:defRPr sz="4400" b="1">
                <a:solidFill>
                  <a:srgbClr val="FCC800"/>
                </a:solidFill>
                <a:latin typeface="HarmonyOS Sans SC"/>
                <a:ea typeface="HarmonyOS Sans SC"/>
                <a:cs typeface="HarmonyOS Sans SC"/>
                <a:sym typeface="HarmonyOS Sans SC"/>
              </a:defRPr>
            </a:lvl1pPr>
          </a:lstStyle>
          <a:p>
            <a:pPr hangingPunct="0"/>
            <a:r>
              <a:rPr lang="en-US" altLang="zh-CN" sz="1600" ker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  <a:sym typeface="Arial" panose="020B0604020202020204" pitchFamily="34" charset="0"/>
              </a:rPr>
              <a:t>L4</a:t>
            </a:r>
            <a:endParaRPr sz="1600" kern="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icrosoft YaHei" charset="-122"/>
              <a:sym typeface="Arial" panose="020B0604020202020204" pitchFamily="34" charset="0"/>
            </a:endParaRPr>
          </a:p>
        </p:txBody>
      </p:sp>
      <p:sp>
        <p:nvSpPr>
          <p:cNvPr id="91" name="椭圆 90">
            <a:extLst>
              <a:ext uri="{FF2B5EF4-FFF2-40B4-BE49-F238E27FC236}">
                <a16:creationId xmlns:a16="http://schemas.microsoft.com/office/drawing/2014/main" id="{C4BC8878-A219-9F47-9A0E-B28D59868D07}"/>
              </a:ext>
            </a:extLst>
          </p:cNvPr>
          <p:cNvSpPr/>
          <p:nvPr/>
        </p:nvSpPr>
        <p:spPr>
          <a:xfrm>
            <a:off x="7642786" y="2451574"/>
            <a:ext cx="563410" cy="563410"/>
          </a:xfrm>
          <a:prstGeom prst="ellipse">
            <a:avLst/>
          </a:prstGeom>
          <a:gradFill flip="none" rotWithShape="1">
            <a:gsLst>
              <a:gs pos="0">
                <a:srgbClr val="5B9BD5">
                  <a:lumMod val="0"/>
                  <a:lumOff val="100000"/>
                </a:srgbClr>
              </a:gs>
              <a:gs pos="35000">
                <a:srgbClr val="5B9BD5">
                  <a:lumMod val="0"/>
                  <a:lumOff val="100000"/>
                </a:srgbClr>
              </a:gs>
              <a:gs pos="100000">
                <a:srgbClr val="A7A7A7">
                  <a:lumMod val="40000"/>
                  <a:lumOff val="60000"/>
                </a:srgbClr>
              </a:gs>
            </a:gsLst>
            <a:path path="circle">
              <a:fillToRect l="50000" t="50000" r="50000" b="50000"/>
            </a:path>
            <a:tileRect/>
          </a:gradFill>
          <a:ln w="12700" cap="flat">
            <a:noFill/>
            <a:prstDash val="solid"/>
            <a:miter lim="800000"/>
          </a:ln>
          <a:effectLst/>
          <a:sp3d/>
        </p:spPr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defTabSz="914400" hangingPunct="0">
              <a:defRPr/>
            </a:pPr>
            <a:endParaRPr lang="zh-CN" altLang="en-US" ker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/>
              <a:sym typeface="Arial" panose="020B0604020202020204" pitchFamily="34" charset="0"/>
            </a:endParaRPr>
          </a:p>
        </p:txBody>
      </p:sp>
      <p:sp>
        <p:nvSpPr>
          <p:cNvPr id="92" name="GPT-2"/>
          <p:cNvSpPr txBox="1"/>
          <p:nvPr/>
        </p:nvSpPr>
        <p:spPr>
          <a:xfrm>
            <a:off x="7805067" y="2610172"/>
            <a:ext cx="238848" cy="246221"/>
          </a:xfrm>
          <a:prstGeom prst="rect">
            <a:avLst/>
          </a:prstGeom>
          <a:noFill/>
          <a:ln w="508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0" tIns="0" rIns="0" bIns="0" numCol="1" anchor="ctr">
            <a:spAutoFit/>
          </a:bodyPr>
          <a:lstStyle>
            <a:lvl1pPr algn="ctr" defTabSz="1693333">
              <a:defRPr sz="4400" b="1">
                <a:solidFill>
                  <a:srgbClr val="FCC800"/>
                </a:solidFill>
                <a:latin typeface="HarmonyOS Sans SC"/>
                <a:ea typeface="HarmonyOS Sans SC"/>
                <a:cs typeface="HarmonyOS Sans SC"/>
                <a:sym typeface="HarmonyOS Sans SC"/>
              </a:defRPr>
            </a:lvl1pPr>
          </a:lstStyle>
          <a:p>
            <a:pPr hangingPunct="0"/>
            <a:r>
              <a:rPr lang="en-US" altLang="zh-CN" sz="1600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  <a:sym typeface="Arial" panose="020B0604020202020204" pitchFamily="34" charset="0"/>
              </a:rPr>
              <a:t>L3</a:t>
            </a:r>
            <a:endParaRPr sz="1600" kern="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icrosoft YaHei" charset="-122"/>
              <a:sym typeface="Arial" panose="020B0604020202020204" pitchFamily="34" charset="0"/>
            </a:endParaRPr>
          </a:p>
        </p:txBody>
      </p:sp>
      <p:sp>
        <p:nvSpPr>
          <p:cNvPr id="94" name="椭圆 93">
            <a:extLst>
              <a:ext uri="{FF2B5EF4-FFF2-40B4-BE49-F238E27FC236}">
                <a16:creationId xmlns:a16="http://schemas.microsoft.com/office/drawing/2014/main" id="{C4BC8878-A219-9F47-9A0E-B28D59868D07}"/>
              </a:ext>
            </a:extLst>
          </p:cNvPr>
          <p:cNvSpPr/>
          <p:nvPr/>
        </p:nvSpPr>
        <p:spPr>
          <a:xfrm>
            <a:off x="7642786" y="3297175"/>
            <a:ext cx="563410" cy="563410"/>
          </a:xfrm>
          <a:prstGeom prst="ellipse">
            <a:avLst/>
          </a:prstGeom>
          <a:gradFill flip="none" rotWithShape="1">
            <a:gsLst>
              <a:gs pos="0">
                <a:srgbClr val="5B9BD5">
                  <a:lumMod val="0"/>
                  <a:lumOff val="100000"/>
                </a:srgbClr>
              </a:gs>
              <a:gs pos="35000">
                <a:srgbClr val="5B9BD5">
                  <a:lumMod val="0"/>
                  <a:lumOff val="100000"/>
                </a:srgbClr>
              </a:gs>
              <a:gs pos="100000">
                <a:srgbClr val="A7A7A7">
                  <a:lumMod val="40000"/>
                  <a:lumOff val="60000"/>
                </a:srgbClr>
              </a:gs>
            </a:gsLst>
            <a:path path="circle">
              <a:fillToRect l="50000" t="50000" r="50000" b="50000"/>
            </a:path>
            <a:tileRect/>
          </a:gradFill>
          <a:ln w="12700" cap="flat">
            <a:noFill/>
            <a:prstDash val="solid"/>
            <a:miter lim="800000"/>
          </a:ln>
          <a:effectLst/>
          <a:sp3d/>
        </p:spPr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defTabSz="914400" hangingPunct="0">
              <a:defRPr/>
            </a:pPr>
            <a:endParaRPr lang="zh-CN" altLang="en-US" ker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/>
              <a:sym typeface="Arial" panose="020B0604020202020204" pitchFamily="34" charset="0"/>
            </a:endParaRPr>
          </a:p>
        </p:txBody>
      </p:sp>
      <p:sp>
        <p:nvSpPr>
          <p:cNvPr id="95" name="GPT-2"/>
          <p:cNvSpPr txBox="1"/>
          <p:nvPr/>
        </p:nvSpPr>
        <p:spPr>
          <a:xfrm>
            <a:off x="7805067" y="3455773"/>
            <a:ext cx="238848" cy="246221"/>
          </a:xfrm>
          <a:prstGeom prst="rect">
            <a:avLst/>
          </a:prstGeom>
          <a:noFill/>
          <a:ln w="508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0" tIns="0" rIns="0" bIns="0" numCol="1" anchor="ctr">
            <a:spAutoFit/>
          </a:bodyPr>
          <a:lstStyle>
            <a:lvl1pPr algn="ctr" defTabSz="1693333">
              <a:defRPr sz="4400" b="1">
                <a:solidFill>
                  <a:srgbClr val="FCC800"/>
                </a:solidFill>
                <a:latin typeface="HarmonyOS Sans SC"/>
                <a:ea typeface="HarmonyOS Sans SC"/>
                <a:cs typeface="HarmonyOS Sans SC"/>
                <a:sym typeface="HarmonyOS Sans SC"/>
              </a:defRPr>
            </a:lvl1pPr>
          </a:lstStyle>
          <a:p>
            <a:pPr hangingPunct="0"/>
            <a:r>
              <a:rPr lang="en-US" altLang="zh-CN" sz="1600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  <a:sym typeface="Arial" panose="020B0604020202020204" pitchFamily="34" charset="0"/>
              </a:rPr>
              <a:t>L2</a:t>
            </a:r>
            <a:endParaRPr sz="1600" kern="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icrosoft YaHei" charset="-122"/>
              <a:sym typeface="Arial" panose="020B0604020202020204" pitchFamily="34" charset="0"/>
            </a:endParaRPr>
          </a:p>
        </p:txBody>
      </p:sp>
      <p:sp>
        <p:nvSpPr>
          <p:cNvPr id="97" name="椭圆 96">
            <a:extLst>
              <a:ext uri="{FF2B5EF4-FFF2-40B4-BE49-F238E27FC236}">
                <a16:creationId xmlns:a16="http://schemas.microsoft.com/office/drawing/2014/main" id="{C4BC8878-A219-9F47-9A0E-B28D59868D07}"/>
              </a:ext>
            </a:extLst>
          </p:cNvPr>
          <p:cNvSpPr/>
          <p:nvPr/>
        </p:nvSpPr>
        <p:spPr>
          <a:xfrm>
            <a:off x="7642786" y="4142776"/>
            <a:ext cx="563410" cy="563410"/>
          </a:xfrm>
          <a:prstGeom prst="ellipse">
            <a:avLst/>
          </a:prstGeom>
          <a:gradFill flip="none" rotWithShape="1">
            <a:gsLst>
              <a:gs pos="0">
                <a:srgbClr val="5B9BD5">
                  <a:lumMod val="0"/>
                  <a:lumOff val="100000"/>
                </a:srgbClr>
              </a:gs>
              <a:gs pos="35000">
                <a:srgbClr val="5B9BD5">
                  <a:lumMod val="0"/>
                  <a:lumOff val="100000"/>
                </a:srgbClr>
              </a:gs>
              <a:gs pos="100000">
                <a:srgbClr val="A7A7A7">
                  <a:lumMod val="40000"/>
                  <a:lumOff val="60000"/>
                </a:srgbClr>
              </a:gs>
            </a:gsLst>
            <a:path path="circle">
              <a:fillToRect l="50000" t="50000" r="50000" b="50000"/>
            </a:path>
            <a:tileRect/>
          </a:gradFill>
          <a:ln w="12700" cap="flat">
            <a:noFill/>
            <a:prstDash val="solid"/>
            <a:miter lim="800000"/>
          </a:ln>
          <a:effectLst/>
          <a:sp3d/>
        </p:spPr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defTabSz="914400" hangingPunct="0">
              <a:defRPr/>
            </a:pPr>
            <a:endParaRPr lang="zh-CN" altLang="en-US" ker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/>
              <a:sym typeface="Arial" panose="020B0604020202020204" pitchFamily="34" charset="0"/>
            </a:endParaRPr>
          </a:p>
        </p:txBody>
      </p:sp>
      <p:sp>
        <p:nvSpPr>
          <p:cNvPr id="98" name="GPT-2"/>
          <p:cNvSpPr txBox="1"/>
          <p:nvPr/>
        </p:nvSpPr>
        <p:spPr>
          <a:xfrm>
            <a:off x="7805067" y="4301374"/>
            <a:ext cx="238848" cy="246221"/>
          </a:xfrm>
          <a:prstGeom prst="rect">
            <a:avLst/>
          </a:prstGeom>
          <a:noFill/>
          <a:ln w="508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0" tIns="0" rIns="0" bIns="0" numCol="1" anchor="ctr">
            <a:spAutoFit/>
          </a:bodyPr>
          <a:lstStyle>
            <a:lvl1pPr algn="ctr" defTabSz="1693333">
              <a:defRPr sz="4400" b="1">
                <a:solidFill>
                  <a:srgbClr val="FCC800"/>
                </a:solidFill>
                <a:latin typeface="HarmonyOS Sans SC"/>
                <a:ea typeface="HarmonyOS Sans SC"/>
                <a:cs typeface="HarmonyOS Sans SC"/>
                <a:sym typeface="HarmonyOS Sans SC"/>
              </a:defRPr>
            </a:lvl1pPr>
          </a:lstStyle>
          <a:p>
            <a:pPr hangingPunct="0"/>
            <a:r>
              <a:rPr lang="en-US" altLang="zh-CN" sz="1600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  <a:sym typeface="Arial" panose="020B0604020202020204" pitchFamily="34" charset="0"/>
              </a:rPr>
              <a:t>L1</a:t>
            </a:r>
            <a:endParaRPr sz="1600" kern="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icrosoft YaHei" charset="-122"/>
              <a:sym typeface="Arial" panose="020B0604020202020204" pitchFamily="34" charset="0"/>
            </a:endParaRPr>
          </a:p>
        </p:txBody>
      </p:sp>
      <p:sp>
        <p:nvSpPr>
          <p:cNvPr id="100" name="椭圆 99">
            <a:extLst>
              <a:ext uri="{FF2B5EF4-FFF2-40B4-BE49-F238E27FC236}">
                <a16:creationId xmlns:a16="http://schemas.microsoft.com/office/drawing/2014/main" id="{C4BC8878-A219-9F47-9A0E-B28D59868D07}"/>
              </a:ext>
            </a:extLst>
          </p:cNvPr>
          <p:cNvSpPr/>
          <p:nvPr/>
        </p:nvSpPr>
        <p:spPr>
          <a:xfrm>
            <a:off x="7642786" y="4988379"/>
            <a:ext cx="563410" cy="563410"/>
          </a:xfrm>
          <a:prstGeom prst="ellipse">
            <a:avLst/>
          </a:prstGeom>
          <a:gradFill flip="none" rotWithShape="1">
            <a:gsLst>
              <a:gs pos="0">
                <a:srgbClr val="5B9BD5">
                  <a:lumMod val="0"/>
                  <a:lumOff val="100000"/>
                </a:srgbClr>
              </a:gs>
              <a:gs pos="35000">
                <a:srgbClr val="5B9BD5">
                  <a:lumMod val="0"/>
                  <a:lumOff val="100000"/>
                </a:srgbClr>
              </a:gs>
              <a:gs pos="100000">
                <a:srgbClr val="A7A7A7">
                  <a:lumMod val="40000"/>
                  <a:lumOff val="60000"/>
                </a:srgbClr>
              </a:gs>
            </a:gsLst>
            <a:path path="circle">
              <a:fillToRect l="50000" t="50000" r="50000" b="50000"/>
            </a:path>
            <a:tileRect/>
          </a:gradFill>
          <a:ln w="12700" cap="flat">
            <a:noFill/>
            <a:prstDash val="solid"/>
            <a:miter lim="800000"/>
          </a:ln>
          <a:effectLst/>
          <a:sp3d/>
        </p:spPr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defTabSz="914400" hangingPunct="0">
              <a:defRPr/>
            </a:pPr>
            <a:endParaRPr lang="zh-CN" altLang="en-US" ker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/>
              <a:sym typeface="Arial" panose="020B0604020202020204" pitchFamily="34" charset="0"/>
            </a:endParaRPr>
          </a:p>
        </p:txBody>
      </p:sp>
      <p:sp>
        <p:nvSpPr>
          <p:cNvPr id="101" name="GPT-2"/>
          <p:cNvSpPr txBox="1"/>
          <p:nvPr/>
        </p:nvSpPr>
        <p:spPr>
          <a:xfrm>
            <a:off x="7805067" y="5146977"/>
            <a:ext cx="238848" cy="246221"/>
          </a:xfrm>
          <a:prstGeom prst="rect">
            <a:avLst/>
          </a:prstGeom>
          <a:noFill/>
          <a:ln w="508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0" tIns="0" rIns="0" bIns="0" numCol="1" anchor="ctr">
            <a:spAutoFit/>
          </a:bodyPr>
          <a:lstStyle>
            <a:lvl1pPr algn="ctr" defTabSz="1693333">
              <a:defRPr sz="4400" b="1">
                <a:solidFill>
                  <a:srgbClr val="FCC800"/>
                </a:solidFill>
                <a:latin typeface="HarmonyOS Sans SC"/>
                <a:ea typeface="HarmonyOS Sans SC"/>
                <a:cs typeface="HarmonyOS Sans SC"/>
                <a:sym typeface="HarmonyOS Sans SC"/>
              </a:defRPr>
            </a:lvl1pPr>
          </a:lstStyle>
          <a:p>
            <a:pPr hangingPunct="0"/>
            <a:r>
              <a:rPr lang="en-US" altLang="zh-CN" sz="1600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  <a:sym typeface="Arial" panose="020B0604020202020204" pitchFamily="34" charset="0"/>
              </a:rPr>
              <a:t>L0</a:t>
            </a:r>
            <a:endParaRPr sz="1600" kern="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icrosoft YaHei" charset="-122"/>
              <a:sym typeface="Arial" panose="020B0604020202020204" pitchFamily="34" charset="0"/>
            </a:endParaRPr>
          </a:p>
        </p:txBody>
      </p:sp>
      <p:sp>
        <p:nvSpPr>
          <p:cNvPr id="110" name="矩形 109"/>
          <p:cNvSpPr/>
          <p:nvPr/>
        </p:nvSpPr>
        <p:spPr>
          <a:xfrm>
            <a:off x="8193675" y="1001938"/>
            <a:ext cx="249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 algn="ctr" fontAlgn="base">
              <a:spcAft>
                <a:spcPct val="0"/>
              </a:spcAft>
            </a:pPr>
            <a:r>
              <a:rPr kumimoji="1" lang="zh-CN" altLang="en-US" b="1" dirty="0">
                <a:ln w="10541" cmpd="sng">
                  <a:noFill/>
                  <a:prstDash val="solid"/>
                </a:ln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集群系统架构分层</a:t>
            </a:r>
          </a:p>
        </p:txBody>
      </p:sp>
    </p:spTree>
    <p:extLst>
      <p:ext uri="{BB962C8B-B14F-4D97-AF65-F5344CB8AC3E}">
        <p14:creationId xmlns:p14="http://schemas.microsoft.com/office/powerpoint/2010/main" val="21569335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梯形 73">
            <a:extLst>
              <a:ext uri="{FF2B5EF4-FFF2-40B4-BE49-F238E27FC236}">
                <a16:creationId xmlns:a16="http://schemas.microsoft.com/office/drawing/2014/main" id="{96B61B23-97DF-4340-9EAA-70ED22634887}"/>
              </a:ext>
            </a:extLst>
          </p:cNvPr>
          <p:cNvSpPr/>
          <p:nvPr/>
        </p:nvSpPr>
        <p:spPr>
          <a:xfrm>
            <a:off x="1078344" y="1154698"/>
            <a:ext cx="5023213" cy="282421"/>
          </a:xfrm>
          <a:prstGeom prst="trapezoid">
            <a:avLst>
              <a:gd name="adj" fmla="val 117447"/>
            </a:avLst>
          </a:prstGeom>
          <a:gradFill>
            <a:gsLst>
              <a:gs pos="0">
                <a:srgbClr val="666666">
                  <a:lumMod val="40000"/>
                  <a:lumOff val="60000"/>
                  <a:alpha val="27000"/>
                </a:srgbClr>
              </a:gs>
              <a:gs pos="67000">
                <a:srgbClr val="666666">
                  <a:lumMod val="40000"/>
                  <a:lumOff val="60000"/>
                  <a:alpha val="0"/>
                </a:srgbClr>
              </a:gs>
            </a:gsLst>
            <a:lin ang="16200000" scaled="1"/>
          </a:gradFill>
          <a:ln w="6350" cap="flat" cmpd="sng" algn="ctr">
            <a:gradFill flip="none" rotWithShape="1">
              <a:gsLst>
                <a:gs pos="0">
                  <a:srgbClr val="666666">
                    <a:lumMod val="40000"/>
                    <a:lumOff val="60000"/>
                  </a:srgbClr>
                </a:gs>
                <a:gs pos="71000">
                  <a:srgbClr val="666666">
                    <a:lumMod val="40000"/>
                    <a:lumOff val="60000"/>
                    <a:alpha val="0"/>
                  </a:srgbClr>
                </a:gs>
              </a:gsLst>
              <a:lin ang="16200000" scaled="1"/>
              <a:tileRect/>
            </a:gradFill>
            <a:prstDash val="solid"/>
            <a:miter lim="800000"/>
          </a:ln>
          <a:effectLst>
            <a:outerShdw blurRad="50800" dist="38100" dir="5400000" sx="99000" sy="99000" algn="ctr" rotWithShape="0">
              <a:srgbClr val="000000">
                <a:alpha val="10000"/>
              </a:srgbClr>
            </a:outerShdw>
          </a:effectLst>
        </p:spPr>
        <p:txBody>
          <a:bodyPr lIns="107966" tIns="45706" rIns="91411" bIns="45706" anchor="ctr">
            <a:noAutofit/>
          </a:bodyPr>
          <a:lstStyle/>
          <a:p>
            <a:pPr defTabSz="1219052" fontAlgn="ctr"/>
            <a:endParaRPr lang="zh-CN" altLang="en-US" sz="1100" b="1" kern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75" name="标题 11"/>
          <p:cNvSpPr txBox="1">
            <a:spLocks/>
          </p:cNvSpPr>
          <p:nvPr/>
        </p:nvSpPr>
        <p:spPr>
          <a:xfrm>
            <a:off x="477795" y="203807"/>
            <a:ext cx="11716586" cy="582199"/>
          </a:xfrm>
          <a:prstGeom prst="rect">
            <a:avLst/>
          </a:prstGeom>
        </p:spPr>
        <p:txBody>
          <a:bodyPr/>
          <a:lstStyle/>
          <a:p>
            <a:pPr marL="0" lvl="2" indent="147594" defTabSz="1218712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799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集群系统软件平台与应用</a:t>
            </a:r>
            <a:endParaRPr lang="zh-CN" altLang="en-US" sz="2799" b="1" kern="0" dirty="0">
              <a:latin typeface="微软雅黑" panose="020B0503020204020204" pitchFamily="34" charset="-122"/>
              <a:ea typeface="微软雅黑" panose="020B0503020204020204" pitchFamily="34" charset="-122"/>
              <a:cs typeface="Arial" pitchFamily="34" charset="0"/>
            </a:endParaRPr>
          </a:p>
        </p:txBody>
      </p:sp>
      <p:sp>
        <p:nvSpPr>
          <p:cNvPr id="103" name="矩形 102">
            <a:extLst>
              <a:ext uri="{FF2B5EF4-FFF2-40B4-BE49-F238E27FC236}">
                <a16:creationId xmlns:a16="http://schemas.microsoft.com/office/drawing/2014/main" id="{D384EB55-6832-4B34-A287-5355E853F0F0}"/>
              </a:ext>
            </a:extLst>
          </p:cNvPr>
          <p:cNvSpPr/>
          <p:nvPr/>
        </p:nvSpPr>
        <p:spPr>
          <a:xfrm>
            <a:off x="2572896" y="1035296"/>
            <a:ext cx="1684095" cy="30777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zh-CN" altLang="en-US" sz="1400" b="1" kern="0" dirty="0">
                <a:solidFill>
                  <a:srgbClr val="666666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</a:rPr>
              <a:t>高性能计算中心</a:t>
            </a:r>
          </a:p>
        </p:txBody>
      </p:sp>
      <p:sp>
        <p:nvSpPr>
          <p:cNvPr id="104" name="矩形 103">
            <a:extLst>
              <a:ext uri="{FF2B5EF4-FFF2-40B4-BE49-F238E27FC236}">
                <a16:creationId xmlns:a16="http://schemas.microsoft.com/office/drawing/2014/main" id="{D4D14590-3FF0-4C22-8A77-A9C0C7E2B30B}"/>
              </a:ext>
            </a:extLst>
          </p:cNvPr>
          <p:cNvSpPr/>
          <p:nvPr/>
        </p:nvSpPr>
        <p:spPr>
          <a:xfrm>
            <a:off x="1398754" y="1035296"/>
            <a:ext cx="1098378" cy="307777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400" b="1" kern="0" dirty="0">
                <a:solidFill>
                  <a:srgbClr val="666666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</a:rPr>
              <a:t>AI</a:t>
            </a:r>
            <a:r>
              <a:rPr lang="zh-CN" altLang="en-US" sz="1400" b="1" kern="0" dirty="0">
                <a:solidFill>
                  <a:srgbClr val="666666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</a:rPr>
              <a:t>计算中心</a:t>
            </a:r>
          </a:p>
        </p:txBody>
      </p:sp>
      <p:sp>
        <p:nvSpPr>
          <p:cNvPr id="105" name="矩形 104">
            <a:extLst>
              <a:ext uri="{FF2B5EF4-FFF2-40B4-BE49-F238E27FC236}">
                <a16:creationId xmlns:a16="http://schemas.microsoft.com/office/drawing/2014/main" id="{9C864C50-5A54-4A14-906A-DA22B3FAF4A7}"/>
              </a:ext>
            </a:extLst>
          </p:cNvPr>
          <p:cNvSpPr/>
          <p:nvPr/>
        </p:nvSpPr>
        <p:spPr>
          <a:xfrm>
            <a:off x="4193608" y="1035296"/>
            <a:ext cx="1082348" cy="307777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1400" b="1" kern="0" dirty="0">
                <a:solidFill>
                  <a:srgbClr val="666666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</a:rPr>
              <a:t>云数据中心</a:t>
            </a:r>
          </a:p>
        </p:txBody>
      </p:sp>
      <p:sp>
        <p:nvSpPr>
          <p:cNvPr id="106" name="矩形 83">
            <a:extLst>
              <a:ext uri="{FF2B5EF4-FFF2-40B4-BE49-F238E27FC236}">
                <a16:creationId xmlns:a16="http://schemas.microsoft.com/office/drawing/2014/main" id="{C01A514A-71AF-4FEA-A2C6-DA3DE924376A}"/>
              </a:ext>
            </a:extLst>
          </p:cNvPr>
          <p:cNvSpPr/>
          <p:nvPr/>
        </p:nvSpPr>
        <p:spPr bwMode="auto">
          <a:xfrm>
            <a:off x="1150416" y="2592996"/>
            <a:ext cx="4039553" cy="888446"/>
          </a:xfrm>
          <a:prstGeom prst="rect">
            <a:avLst/>
          </a:prstGeom>
          <a:solidFill>
            <a:srgbClr val="F2F2F2"/>
          </a:solidFill>
          <a:ln w="6350" cap="flat" cmpd="sng" algn="ctr">
            <a:noFill/>
            <a:prstDash val="dash"/>
            <a:miter lim="800000"/>
          </a:ln>
          <a:effectLst/>
        </p:spPr>
        <p:txBody>
          <a:bodyPr lIns="0" rIns="0" rtlCol="0" anchor="t" anchorCtr="0"/>
          <a:lstStyle/>
          <a:p>
            <a:pPr algn="ctr" defTabSz="912651">
              <a:defRPr/>
            </a:pPr>
            <a:r>
              <a:rPr lang="zh-CN" altLang="en-US" sz="1000" b="1" kern="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算力服务底座 </a:t>
            </a:r>
            <a:r>
              <a:rPr lang="en-US" altLang="zh-CN" sz="1000" b="1" kern="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(HCSO)</a:t>
            </a:r>
          </a:p>
        </p:txBody>
      </p:sp>
      <p:sp>
        <p:nvSpPr>
          <p:cNvPr id="107" name="矩形 106">
            <a:extLst>
              <a:ext uri="{FF2B5EF4-FFF2-40B4-BE49-F238E27FC236}">
                <a16:creationId xmlns:a16="http://schemas.microsoft.com/office/drawing/2014/main" id="{416B09B5-3063-4453-8FEC-82CEE06CE8AE}"/>
              </a:ext>
            </a:extLst>
          </p:cNvPr>
          <p:cNvSpPr/>
          <p:nvPr/>
        </p:nvSpPr>
        <p:spPr bwMode="auto">
          <a:xfrm>
            <a:off x="5240306" y="1489846"/>
            <a:ext cx="849608" cy="500906"/>
          </a:xfrm>
          <a:prstGeom prst="rect">
            <a:avLst/>
          </a:prstGeom>
          <a:solidFill>
            <a:srgbClr val="FFFFFF">
              <a:lumMod val="95000"/>
            </a:srgbClr>
          </a:solidFill>
          <a:ln w="6350" cap="flat" cmpd="sng" algn="ctr">
            <a:noFill/>
            <a:prstDash val="dash"/>
            <a:miter lim="800000"/>
          </a:ln>
          <a:effectLst/>
        </p:spPr>
        <p:txBody>
          <a:bodyPr lIns="72000" tIns="108000" rIns="0" rtlCol="0" anchor="ctr" anchorCtr="0"/>
          <a:lstStyle/>
          <a:p>
            <a:pPr algn="ctr" defTabSz="913381">
              <a:defRPr/>
            </a:pPr>
            <a:r>
              <a:rPr lang="zh-CN" altLang="en-US" sz="1000" b="1" kern="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  <a:sym typeface="+mn-lt"/>
              </a:rPr>
              <a:t>运营平台</a:t>
            </a:r>
            <a:endParaRPr lang="en-US" altLang="zh-CN" sz="1000" b="1" kern="0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icrosoft YaHei" charset="-122"/>
              <a:sym typeface="+mn-lt"/>
            </a:endParaRPr>
          </a:p>
        </p:txBody>
      </p:sp>
      <p:sp>
        <p:nvSpPr>
          <p:cNvPr id="108" name="矩形 107">
            <a:extLst>
              <a:ext uri="{FF2B5EF4-FFF2-40B4-BE49-F238E27FC236}">
                <a16:creationId xmlns:a16="http://schemas.microsoft.com/office/drawing/2014/main" id="{27B95368-0231-422A-BD06-599AEBF620A6}"/>
              </a:ext>
            </a:extLst>
          </p:cNvPr>
          <p:cNvSpPr/>
          <p:nvPr/>
        </p:nvSpPr>
        <p:spPr bwMode="auto">
          <a:xfrm>
            <a:off x="5237421" y="2045749"/>
            <a:ext cx="847653" cy="3731181"/>
          </a:xfrm>
          <a:prstGeom prst="rect">
            <a:avLst/>
          </a:prstGeom>
          <a:solidFill>
            <a:srgbClr val="F2F2F2"/>
          </a:solidFill>
          <a:ln w="6350" cap="flat" cmpd="sng" algn="ctr">
            <a:noFill/>
            <a:prstDash val="dash"/>
            <a:miter lim="800000"/>
          </a:ln>
          <a:effectLst/>
        </p:spPr>
        <p:txBody>
          <a:bodyPr lIns="0" tIns="90000" rIns="0" rtlCol="0" anchor="t"/>
          <a:lstStyle/>
          <a:p>
            <a:pPr algn="ctr" defTabSz="913381">
              <a:defRPr/>
            </a:pPr>
            <a:r>
              <a:rPr lang="zh-CN" altLang="en-US" sz="1000" b="1" kern="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全栈统一</a:t>
            </a:r>
            <a:endParaRPr lang="en-US" altLang="zh-CN" sz="1000" b="1" kern="0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 defTabSz="913381">
              <a:defRPr/>
            </a:pPr>
            <a:r>
              <a:rPr lang="zh-CN" altLang="en-US" sz="1000" b="1" kern="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运维平台</a:t>
            </a:r>
            <a:endParaRPr lang="en-US" altLang="zh-CN" sz="1000" b="1" kern="0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09" name="矩形 108">
            <a:extLst>
              <a:ext uri="{FF2B5EF4-FFF2-40B4-BE49-F238E27FC236}">
                <a16:creationId xmlns:a16="http://schemas.microsoft.com/office/drawing/2014/main" id="{B611D103-C94E-4939-9397-3D3ED9493C08}"/>
              </a:ext>
            </a:extLst>
          </p:cNvPr>
          <p:cNvSpPr/>
          <p:nvPr/>
        </p:nvSpPr>
        <p:spPr bwMode="auto">
          <a:xfrm>
            <a:off x="1145228" y="4934594"/>
            <a:ext cx="4037035" cy="394808"/>
          </a:xfrm>
          <a:prstGeom prst="rect">
            <a:avLst/>
          </a:prstGeom>
          <a:solidFill>
            <a:srgbClr val="FFFFFF">
              <a:lumMod val="95000"/>
            </a:srgbClr>
          </a:solidFill>
          <a:ln w="6350" cap="flat" cmpd="sng" algn="ctr">
            <a:noFill/>
            <a:prstDash val="dash"/>
            <a:miter lim="800000"/>
          </a:ln>
          <a:effectLst/>
        </p:spPr>
        <p:txBody>
          <a:bodyPr lIns="72000" tIns="108000" rIns="0" rtlCol="0" anchor="ctr" anchorCtr="0"/>
          <a:lstStyle/>
          <a:p>
            <a:pPr algn="ctr" defTabSz="913381">
              <a:defRPr/>
            </a:pPr>
            <a:r>
              <a:rPr lang="zh-CN" altLang="en-US" sz="1000" b="1" kern="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  <a:sym typeface="+mn-lt"/>
              </a:rPr>
              <a:t>高效液冷</a:t>
            </a:r>
            <a:r>
              <a:rPr lang="en-US" altLang="zh-CN" sz="1000" b="1" kern="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  <a:sym typeface="+mn-lt"/>
              </a:rPr>
              <a:t>+</a:t>
            </a:r>
            <a:r>
              <a:rPr lang="zh-CN" altLang="en-US" sz="1000" b="1" kern="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  <a:sym typeface="+mn-lt"/>
              </a:rPr>
              <a:t>高功率供电</a:t>
            </a:r>
            <a:endParaRPr lang="en-US" altLang="zh-CN" sz="1000" b="1" kern="0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icrosoft YaHei" charset="-122"/>
              <a:sym typeface="+mn-lt"/>
            </a:endParaRPr>
          </a:p>
        </p:txBody>
      </p:sp>
      <p:sp>
        <p:nvSpPr>
          <p:cNvPr id="110" name="矩形 109">
            <a:extLst>
              <a:ext uri="{FF2B5EF4-FFF2-40B4-BE49-F238E27FC236}">
                <a16:creationId xmlns:a16="http://schemas.microsoft.com/office/drawing/2014/main" id="{A817407E-052B-49C7-B7F3-0EDDD0F4B1AB}"/>
              </a:ext>
            </a:extLst>
          </p:cNvPr>
          <p:cNvSpPr/>
          <p:nvPr/>
        </p:nvSpPr>
        <p:spPr bwMode="auto">
          <a:xfrm>
            <a:off x="1151502" y="3547072"/>
            <a:ext cx="1894968" cy="1331905"/>
          </a:xfrm>
          <a:prstGeom prst="rect">
            <a:avLst/>
          </a:prstGeom>
          <a:solidFill>
            <a:srgbClr val="F4F2F2"/>
          </a:solidFill>
          <a:ln w="6350" cap="flat" cmpd="sng" algn="ctr">
            <a:noFill/>
            <a:prstDash val="dash"/>
            <a:miter lim="800000"/>
          </a:ln>
          <a:effectLst/>
        </p:spPr>
        <p:txBody>
          <a:bodyPr lIns="0" rIns="0" rtlCol="0" anchor="t"/>
          <a:lstStyle/>
          <a:p>
            <a:pPr algn="ctr" defTabSz="913381">
              <a:defRPr/>
            </a:pPr>
            <a:r>
              <a:rPr lang="zh-CN" altLang="en-US" sz="1000" b="1" kern="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计算子系统</a:t>
            </a:r>
            <a:r>
              <a:rPr lang="en-US" altLang="zh-CN" sz="1000" b="1" kern="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(</a:t>
            </a:r>
            <a:r>
              <a:rPr lang="zh-CN" altLang="en-US" sz="1000" b="1" kern="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多样性算力</a:t>
            </a:r>
            <a:r>
              <a:rPr lang="en-US" altLang="zh-CN" sz="1000" b="1" kern="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)</a:t>
            </a:r>
            <a:endParaRPr lang="zh-CN" altLang="en-US" sz="1000" b="1" kern="0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11" name="矩形 110">
            <a:extLst>
              <a:ext uri="{FF2B5EF4-FFF2-40B4-BE49-F238E27FC236}">
                <a16:creationId xmlns:a16="http://schemas.microsoft.com/office/drawing/2014/main" id="{CAB99807-1DB8-4A75-9588-222B0D256B24}"/>
              </a:ext>
            </a:extLst>
          </p:cNvPr>
          <p:cNvSpPr/>
          <p:nvPr/>
        </p:nvSpPr>
        <p:spPr>
          <a:xfrm>
            <a:off x="1256962" y="3869917"/>
            <a:ext cx="803255" cy="423844"/>
          </a:xfrm>
          <a:prstGeom prst="rect">
            <a:avLst/>
          </a:prstGeom>
          <a:solidFill>
            <a:srgbClr val="E4E2E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72000" tIns="180000" rIns="72000" bIns="18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zh-CN" altLang="en-US" sz="1000" kern="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  <a:sym typeface="+mn-lt"/>
              </a:rPr>
              <a:t>昇腾算力</a:t>
            </a:r>
          </a:p>
        </p:txBody>
      </p:sp>
      <p:sp>
        <p:nvSpPr>
          <p:cNvPr id="112" name="矩形 111">
            <a:extLst>
              <a:ext uri="{FF2B5EF4-FFF2-40B4-BE49-F238E27FC236}">
                <a16:creationId xmlns:a16="http://schemas.microsoft.com/office/drawing/2014/main" id="{BE6756ED-932F-4899-BF18-DC0DA1FEA55D}"/>
              </a:ext>
            </a:extLst>
          </p:cNvPr>
          <p:cNvSpPr/>
          <p:nvPr/>
        </p:nvSpPr>
        <p:spPr>
          <a:xfrm>
            <a:off x="2121938" y="3869917"/>
            <a:ext cx="793634" cy="423844"/>
          </a:xfrm>
          <a:prstGeom prst="rect">
            <a:avLst/>
          </a:prstGeom>
          <a:solidFill>
            <a:srgbClr val="E4E2E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72000" tIns="180000" rIns="72000" bIns="18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zh-CN" altLang="en-US" sz="1000" kern="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  <a:sym typeface="+mn-lt"/>
              </a:rPr>
              <a:t>鲲鹏算力</a:t>
            </a:r>
          </a:p>
        </p:txBody>
      </p:sp>
      <p:sp>
        <p:nvSpPr>
          <p:cNvPr id="155" name="矩形 154">
            <a:extLst>
              <a:ext uri="{FF2B5EF4-FFF2-40B4-BE49-F238E27FC236}">
                <a16:creationId xmlns:a16="http://schemas.microsoft.com/office/drawing/2014/main" id="{70BD6AE2-1A3D-436B-971D-94C382316D6D}"/>
              </a:ext>
            </a:extLst>
          </p:cNvPr>
          <p:cNvSpPr/>
          <p:nvPr/>
        </p:nvSpPr>
        <p:spPr>
          <a:xfrm>
            <a:off x="2121938" y="4346489"/>
            <a:ext cx="793634" cy="423844"/>
          </a:xfrm>
          <a:prstGeom prst="rect">
            <a:avLst/>
          </a:prstGeom>
          <a:solidFill>
            <a:srgbClr val="E4E2E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72000" tIns="180000" rIns="72000" bIns="18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en-US" altLang="zh-CN" sz="1000" kern="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  <a:sym typeface="+mn-lt"/>
              </a:rPr>
              <a:t>x86</a:t>
            </a:r>
            <a:r>
              <a:rPr lang="zh-CN" altLang="en-US" sz="1000" kern="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  <a:sym typeface="+mn-lt"/>
              </a:rPr>
              <a:t>算力</a:t>
            </a:r>
          </a:p>
        </p:txBody>
      </p:sp>
      <p:sp>
        <p:nvSpPr>
          <p:cNvPr id="156" name="矩形 155">
            <a:extLst>
              <a:ext uri="{FF2B5EF4-FFF2-40B4-BE49-F238E27FC236}">
                <a16:creationId xmlns:a16="http://schemas.microsoft.com/office/drawing/2014/main" id="{99F9D406-2773-404B-A16D-091E565E4AF4}"/>
              </a:ext>
            </a:extLst>
          </p:cNvPr>
          <p:cNvSpPr/>
          <p:nvPr/>
        </p:nvSpPr>
        <p:spPr>
          <a:xfrm>
            <a:off x="1256962" y="4346489"/>
            <a:ext cx="803255" cy="423844"/>
          </a:xfrm>
          <a:prstGeom prst="rect">
            <a:avLst/>
          </a:prstGeom>
          <a:solidFill>
            <a:srgbClr val="E4E2E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72000" tIns="180000" rIns="72000" bIns="18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en-US" altLang="zh-CN" sz="1000" kern="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  <a:sym typeface="+mn-lt"/>
              </a:rPr>
              <a:t>GPU</a:t>
            </a:r>
            <a:r>
              <a:rPr lang="zh-CN" altLang="en-US" sz="1000" kern="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  <a:sym typeface="+mn-lt"/>
              </a:rPr>
              <a:t>算力</a:t>
            </a:r>
          </a:p>
        </p:txBody>
      </p:sp>
      <p:sp>
        <p:nvSpPr>
          <p:cNvPr id="157" name="矩形 65">
            <a:extLst>
              <a:ext uri="{FF2B5EF4-FFF2-40B4-BE49-F238E27FC236}">
                <a16:creationId xmlns:a16="http://schemas.microsoft.com/office/drawing/2014/main" id="{968C513D-45CD-401D-B3E5-05FA7CAE0FAA}"/>
              </a:ext>
            </a:extLst>
          </p:cNvPr>
          <p:cNvSpPr/>
          <p:nvPr/>
        </p:nvSpPr>
        <p:spPr bwMode="auto">
          <a:xfrm>
            <a:off x="1145228" y="5378240"/>
            <a:ext cx="4035139" cy="398691"/>
          </a:xfrm>
          <a:prstGeom prst="rect">
            <a:avLst/>
          </a:prstGeom>
          <a:solidFill>
            <a:srgbClr val="FFFFFF">
              <a:lumMod val="95000"/>
            </a:srgbClr>
          </a:solidFill>
          <a:ln w="6350" cap="flat" cmpd="sng" algn="ctr">
            <a:noFill/>
            <a:prstDash val="dash"/>
            <a:miter lim="800000"/>
          </a:ln>
          <a:effectLst/>
        </p:spPr>
        <p:txBody>
          <a:bodyPr lIns="72000" tIns="108000" rIns="0" rtlCol="0" anchor="ctr" anchorCtr="0"/>
          <a:lstStyle/>
          <a:p>
            <a:pPr algn="ctr" defTabSz="913381">
              <a:defRPr/>
            </a:pPr>
            <a:r>
              <a:rPr lang="zh-CN" altLang="en-US" sz="1000" b="1" kern="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  <a:sym typeface="+mn-lt"/>
              </a:rPr>
              <a:t>一体化机房</a:t>
            </a:r>
            <a:endParaRPr lang="en-US" altLang="zh-CN" sz="1000" b="1" kern="0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icrosoft YaHei" charset="-122"/>
              <a:sym typeface="+mn-lt"/>
            </a:endParaRPr>
          </a:p>
        </p:txBody>
      </p:sp>
      <p:sp>
        <p:nvSpPr>
          <p:cNvPr id="158" name="矩形 157">
            <a:extLst>
              <a:ext uri="{FF2B5EF4-FFF2-40B4-BE49-F238E27FC236}">
                <a16:creationId xmlns:a16="http://schemas.microsoft.com/office/drawing/2014/main" id="{56F1929C-2D3F-4C40-B01C-D5E7A3F3D8A5}"/>
              </a:ext>
            </a:extLst>
          </p:cNvPr>
          <p:cNvSpPr/>
          <p:nvPr/>
        </p:nvSpPr>
        <p:spPr bwMode="auto">
          <a:xfrm>
            <a:off x="3107052" y="3547072"/>
            <a:ext cx="1020547" cy="1331905"/>
          </a:xfrm>
          <a:prstGeom prst="rect">
            <a:avLst/>
          </a:prstGeom>
          <a:solidFill>
            <a:srgbClr val="FFFFFF">
              <a:lumMod val="95000"/>
            </a:srgbClr>
          </a:solidFill>
          <a:ln w="6350" cap="flat" cmpd="sng" algn="ctr">
            <a:noFill/>
            <a:prstDash val="dash"/>
            <a:miter lim="800000"/>
          </a:ln>
          <a:effectLst/>
        </p:spPr>
        <p:txBody>
          <a:bodyPr lIns="72000" tIns="108000" rIns="0" rtlCol="0" anchor="ctr" anchorCtr="0"/>
          <a:lstStyle/>
          <a:p>
            <a:pPr algn="ctr" defTabSz="913381">
              <a:defRPr/>
            </a:pPr>
            <a:r>
              <a:rPr lang="zh-CN" altLang="en-US" sz="1000" b="1" kern="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  <a:sym typeface="+mn-lt"/>
              </a:rPr>
              <a:t>存储子系统</a:t>
            </a:r>
          </a:p>
        </p:txBody>
      </p:sp>
      <p:sp>
        <p:nvSpPr>
          <p:cNvPr id="160" name="矩形 159">
            <a:extLst>
              <a:ext uri="{FF2B5EF4-FFF2-40B4-BE49-F238E27FC236}">
                <a16:creationId xmlns:a16="http://schemas.microsoft.com/office/drawing/2014/main" id="{CC93DD7C-D00D-4187-A558-373D01014502}"/>
              </a:ext>
            </a:extLst>
          </p:cNvPr>
          <p:cNvSpPr/>
          <p:nvPr/>
        </p:nvSpPr>
        <p:spPr bwMode="auto">
          <a:xfrm>
            <a:off x="4164733" y="3547072"/>
            <a:ext cx="1017529" cy="1331905"/>
          </a:xfrm>
          <a:prstGeom prst="rect">
            <a:avLst/>
          </a:prstGeom>
          <a:solidFill>
            <a:srgbClr val="FFFFFF">
              <a:lumMod val="95000"/>
            </a:srgbClr>
          </a:solidFill>
          <a:ln w="6350" cap="flat" cmpd="sng" algn="ctr">
            <a:noFill/>
            <a:prstDash val="dash"/>
            <a:miter lim="800000"/>
          </a:ln>
          <a:effectLst/>
        </p:spPr>
        <p:txBody>
          <a:bodyPr lIns="72000" tIns="108000" rIns="0" rtlCol="0" anchor="ctr" anchorCtr="0"/>
          <a:lstStyle/>
          <a:p>
            <a:pPr algn="ctr" defTabSz="913381">
              <a:defRPr/>
            </a:pPr>
            <a:r>
              <a:rPr lang="zh-CN" altLang="en-US" sz="1000" b="1" kern="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  <a:sym typeface="+mn-lt"/>
              </a:rPr>
              <a:t>网络互联</a:t>
            </a:r>
            <a:endParaRPr lang="en-US" altLang="zh-CN" sz="1000" b="1" kern="0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icrosoft YaHei" charset="-122"/>
              <a:sym typeface="+mn-lt"/>
            </a:endParaRPr>
          </a:p>
          <a:p>
            <a:pPr algn="ctr" defTabSz="913381">
              <a:defRPr/>
            </a:pPr>
            <a:r>
              <a:rPr lang="zh-CN" altLang="en-US" sz="1000" b="1" kern="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  <a:sym typeface="+mn-lt"/>
              </a:rPr>
              <a:t>子系统</a:t>
            </a:r>
          </a:p>
        </p:txBody>
      </p:sp>
      <p:sp>
        <p:nvSpPr>
          <p:cNvPr id="161" name="矩形 160">
            <a:extLst>
              <a:ext uri="{FF2B5EF4-FFF2-40B4-BE49-F238E27FC236}">
                <a16:creationId xmlns:a16="http://schemas.microsoft.com/office/drawing/2014/main" id="{7DACBE80-29AE-4A39-B517-5860F0C1211F}"/>
              </a:ext>
            </a:extLst>
          </p:cNvPr>
          <p:cNvSpPr/>
          <p:nvPr/>
        </p:nvSpPr>
        <p:spPr>
          <a:xfrm>
            <a:off x="5310957" y="2890357"/>
            <a:ext cx="709222" cy="419661"/>
          </a:xfrm>
          <a:prstGeom prst="rect">
            <a:avLst/>
          </a:prstGeom>
          <a:solidFill>
            <a:srgbClr val="E4E2E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72000" tIns="180000" rIns="72000" bIns="18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zh-CN" altLang="en-US" sz="1000" kern="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  <a:sym typeface="+mn-lt"/>
              </a:rPr>
              <a:t>资源监控</a:t>
            </a:r>
          </a:p>
        </p:txBody>
      </p:sp>
      <p:sp>
        <p:nvSpPr>
          <p:cNvPr id="162" name="矩形 161">
            <a:extLst>
              <a:ext uri="{FF2B5EF4-FFF2-40B4-BE49-F238E27FC236}">
                <a16:creationId xmlns:a16="http://schemas.microsoft.com/office/drawing/2014/main" id="{D01E23E9-45E3-4972-B582-486CF109F51B}"/>
              </a:ext>
            </a:extLst>
          </p:cNvPr>
          <p:cNvSpPr/>
          <p:nvPr/>
        </p:nvSpPr>
        <p:spPr>
          <a:xfrm>
            <a:off x="5307122" y="3377818"/>
            <a:ext cx="709222" cy="419661"/>
          </a:xfrm>
          <a:prstGeom prst="rect">
            <a:avLst/>
          </a:prstGeom>
          <a:solidFill>
            <a:srgbClr val="E4E2E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72000" tIns="180000" rIns="72000" bIns="18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zh-CN" altLang="en-US" sz="1000" kern="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  <a:sym typeface="+mn-lt"/>
              </a:rPr>
              <a:t>告警日志</a:t>
            </a:r>
          </a:p>
        </p:txBody>
      </p:sp>
      <p:sp>
        <p:nvSpPr>
          <p:cNvPr id="163" name="矩形 162">
            <a:extLst>
              <a:ext uri="{FF2B5EF4-FFF2-40B4-BE49-F238E27FC236}">
                <a16:creationId xmlns:a16="http://schemas.microsoft.com/office/drawing/2014/main" id="{C9C23A87-A5C2-4712-8ED4-4BA58628AB18}"/>
              </a:ext>
            </a:extLst>
          </p:cNvPr>
          <p:cNvSpPr/>
          <p:nvPr/>
        </p:nvSpPr>
        <p:spPr>
          <a:xfrm>
            <a:off x="5307122" y="3858924"/>
            <a:ext cx="709222" cy="419661"/>
          </a:xfrm>
          <a:prstGeom prst="rect">
            <a:avLst/>
          </a:prstGeom>
          <a:solidFill>
            <a:srgbClr val="E4E2E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72000" tIns="180000" rIns="72000" bIns="18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zh-CN" altLang="en-US" sz="1000" kern="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  <a:sym typeface="+mn-lt"/>
              </a:rPr>
              <a:t>运维</a:t>
            </a:r>
            <a:endParaRPr lang="en-US" altLang="zh-CN" sz="1000" kern="0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icrosoft YaHei" charset="-122"/>
              <a:sym typeface="+mn-lt"/>
            </a:endParaRPr>
          </a:p>
          <a:p>
            <a:pPr algn="ctr">
              <a:defRPr/>
            </a:pPr>
            <a:r>
              <a:rPr lang="zh-CN" altLang="en-US" sz="1000" kern="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  <a:sym typeface="+mn-lt"/>
              </a:rPr>
              <a:t>可视化</a:t>
            </a:r>
          </a:p>
        </p:txBody>
      </p:sp>
      <p:sp>
        <p:nvSpPr>
          <p:cNvPr id="164" name="矩形 163">
            <a:extLst>
              <a:ext uri="{FF2B5EF4-FFF2-40B4-BE49-F238E27FC236}">
                <a16:creationId xmlns:a16="http://schemas.microsoft.com/office/drawing/2014/main" id="{0ADA5D47-CFC3-4310-9852-274F7C4908C3}"/>
              </a:ext>
            </a:extLst>
          </p:cNvPr>
          <p:cNvSpPr/>
          <p:nvPr/>
        </p:nvSpPr>
        <p:spPr>
          <a:xfrm>
            <a:off x="5305657" y="4346543"/>
            <a:ext cx="709222" cy="366108"/>
          </a:xfrm>
          <a:prstGeom prst="rect">
            <a:avLst/>
          </a:prstGeom>
          <a:solidFill>
            <a:srgbClr val="E4E2E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72000" tIns="180000" rIns="72000" bIns="18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en-US" altLang="zh-CN" sz="1000" kern="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  <a:sym typeface="+mn-lt"/>
              </a:rPr>
              <a:t>…</a:t>
            </a:r>
            <a:endParaRPr lang="zh-CN" altLang="en-US" sz="1000" kern="0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icrosoft YaHei" charset="-122"/>
              <a:sym typeface="+mn-lt"/>
            </a:endParaRPr>
          </a:p>
        </p:txBody>
      </p:sp>
      <p:sp>
        <p:nvSpPr>
          <p:cNvPr id="165" name="矩形 148">
            <a:extLst>
              <a:ext uri="{FF2B5EF4-FFF2-40B4-BE49-F238E27FC236}">
                <a16:creationId xmlns:a16="http://schemas.microsoft.com/office/drawing/2014/main" id="{AC4673B1-8922-46E0-B410-B5ABB3F89CFF}"/>
              </a:ext>
            </a:extLst>
          </p:cNvPr>
          <p:cNvSpPr/>
          <p:nvPr/>
        </p:nvSpPr>
        <p:spPr bwMode="auto">
          <a:xfrm>
            <a:off x="1150416" y="1489846"/>
            <a:ext cx="1227317" cy="500906"/>
          </a:xfrm>
          <a:prstGeom prst="rect">
            <a:avLst/>
          </a:prstGeom>
          <a:solidFill>
            <a:srgbClr val="FFFFFF">
              <a:lumMod val="95000"/>
            </a:srgbClr>
          </a:solidFill>
          <a:ln w="6350" cap="flat" cmpd="sng" algn="ctr">
            <a:noFill/>
            <a:prstDash val="dash"/>
            <a:miter lim="800000"/>
          </a:ln>
          <a:effectLst/>
        </p:spPr>
        <p:txBody>
          <a:bodyPr lIns="72000" tIns="108000" rIns="0" rtlCol="0" anchor="ctr" anchorCtr="0"/>
          <a:lstStyle/>
          <a:p>
            <a:pPr algn="ctr" defTabSz="913381">
              <a:defRPr/>
            </a:pPr>
            <a:r>
              <a:rPr lang="en-US" altLang="zh-CN" sz="1000" b="1" kern="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  <a:sym typeface="+mn-lt"/>
              </a:rPr>
              <a:t>AI</a:t>
            </a:r>
            <a:r>
              <a:rPr lang="zh-CN" altLang="en-US" sz="1000" b="1" kern="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  <a:sym typeface="+mn-lt"/>
              </a:rPr>
              <a:t>训练服务</a:t>
            </a:r>
          </a:p>
        </p:txBody>
      </p:sp>
      <p:sp>
        <p:nvSpPr>
          <p:cNvPr id="166" name="矩形 165">
            <a:extLst>
              <a:ext uri="{FF2B5EF4-FFF2-40B4-BE49-F238E27FC236}">
                <a16:creationId xmlns:a16="http://schemas.microsoft.com/office/drawing/2014/main" id="{7DF9CBF6-DB87-4B4A-8FB9-5A95EF1F0C55}"/>
              </a:ext>
            </a:extLst>
          </p:cNvPr>
          <p:cNvSpPr/>
          <p:nvPr/>
        </p:nvSpPr>
        <p:spPr bwMode="auto">
          <a:xfrm>
            <a:off x="2458437" y="1495347"/>
            <a:ext cx="1405372" cy="500906"/>
          </a:xfrm>
          <a:prstGeom prst="rect">
            <a:avLst/>
          </a:prstGeom>
          <a:solidFill>
            <a:srgbClr val="FFFFFF">
              <a:lumMod val="95000"/>
            </a:srgbClr>
          </a:solidFill>
          <a:ln w="6350" cap="flat" cmpd="sng" algn="ctr">
            <a:noFill/>
            <a:prstDash val="dash"/>
            <a:miter lim="800000"/>
          </a:ln>
          <a:effectLst/>
        </p:spPr>
        <p:txBody>
          <a:bodyPr lIns="72000" tIns="108000" rIns="0" rtlCol="0" anchor="ctr" anchorCtr="0"/>
          <a:lstStyle/>
          <a:p>
            <a:pPr algn="ctr" defTabSz="913381">
              <a:defRPr/>
            </a:pPr>
            <a:r>
              <a:rPr lang="en-US" altLang="zh-CN" sz="1000" b="1" kern="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  <a:sym typeface="+mn-lt"/>
              </a:rPr>
              <a:t>HPC</a:t>
            </a:r>
            <a:r>
              <a:rPr lang="zh-CN" altLang="en-US" sz="1000" b="1" kern="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  <a:sym typeface="+mn-lt"/>
              </a:rPr>
              <a:t>服务</a:t>
            </a:r>
          </a:p>
        </p:txBody>
      </p:sp>
      <p:sp>
        <p:nvSpPr>
          <p:cNvPr id="167" name="矩形 83">
            <a:extLst>
              <a:ext uri="{FF2B5EF4-FFF2-40B4-BE49-F238E27FC236}">
                <a16:creationId xmlns:a16="http://schemas.microsoft.com/office/drawing/2014/main" id="{8A71A1B3-94C4-42DD-BEE2-E549D7A1AD9D}"/>
              </a:ext>
            </a:extLst>
          </p:cNvPr>
          <p:cNvSpPr/>
          <p:nvPr/>
        </p:nvSpPr>
        <p:spPr bwMode="auto">
          <a:xfrm>
            <a:off x="3917124" y="1495347"/>
            <a:ext cx="1270246" cy="500906"/>
          </a:xfrm>
          <a:prstGeom prst="rect">
            <a:avLst/>
          </a:prstGeom>
          <a:solidFill>
            <a:srgbClr val="FFFFFF">
              <a:lumMod val="95000"/>
            </a:srgbClr>
          </a:solidFill>
          <a:ln w="6350" cap="flat" cmpd="sng" algn="ctr">
            <a:noFill/>
            <a:prstDash val="dash"/>
            <a:miter lim="800000"/>
          </a:ln>
          <a:effectLst/>
        </p:spPr>
        <p:txBody>
          <a:bodyPr lIns="72000" tIns="108000" rIns="0" rtlCol="0" anchor="ctr" anchorCtr="0"/>
          <a:lstStyle/>
          <a:p>
            <a:pPr algn="ctr" defTabSz="913381">
              <a:defRPr/>
            </a:pPr>
            <a:r>
              <a:rPr lang="zh-CN" altLang="en-US" sz="1000" b="1" kern="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  <a:sym typeface="+mn-lt"/>
              </a:rPr>
              <a:t>大数据服务</a:t>
            </a:r>
            <a:endParaRPr lang="en-US" altLang="zh-CN" sz="1000" b="1" kern="0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icrosoft YaHei" charset="-122"/>
              <a:sym typeface="+mn-lt"/>
            </a:endParaRPr>
          </a:p>
        </p:txBody>
      </p:sp>
      <p:sp>
        <p:nvSpPr>
          <p:cNvPr id="168" name="矩形 167">
            <a:extLst>
              <a:ext uri="{FF2B5EF4-FFF2-40B4-BE49-F238E27FC236}">
                <a16:creationId xmlns:a16="http://schemas.microsoft.com/office/drawing/2014/main" id="{FAFD857E-65F3-4429-AAA2-9E340F5B219C}"/>
              </a:ext>
            </a:extLst>
          </p:cNvPr>
          <p:cNvSpPr/>
          <p:nvPr/>
        </p:nvSpPr>
        <p:spPr>
          <a:xfrm>
            <a:off x="2457155" y="2043252"/>
            <a:ext cx="1398867" cy="500906"/>
          </a:xfrm>
          <a:prstGeom prst="rect">
            <a:avLst/>
          </a:prstGeom>
          <a:solidFill>
            <a:srgbClr val="FFFFFF">
              <a:lumMod val="95000"/>
            </a:srgbClr>
          </a:solidFill>
          <a:ln w="6350" cap="flat" cmpd="sng" algn="ctr">
            <a:noFill/>
            <a:prstDash val="dash"/>
            <a:miter lim="800000"/>
          </a:ln>
          <a:effectLst/>
        </p:spPr>
        <p:txBody>
          <a:bodyPr lIns="72000" tIns="108000" rIns="0" rtlCol="0" anchor="ctr" anchorCtr="0"/>
          <a:lstStyle/>
          <a:p>
            <a:pPr algn="ctr" defTabSz="913381">
              <a:defRPr/>
            </a:pPr>
            <a:r>
              <a:rPr lang="en-US" altLang="zh-CN" sz="1000" b="1" kern="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  <a:sym typeface="+mn-lt"/>
              </a:rPr>
              <a:t>HPC</a:t>
            </a:r>
            <a:r>
              <a:rPr lang="zh-CN" altLang="en-US" sz="1000" b="1" kern="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  <a:sym typeface="+mn-lt"/>
              </a:rPr>
              <a:t>平台</a:t>
            </a:r>
            <a:endParaRPr lang="en-US" altLang="zh-CN" sz="1000" b="1" kern="0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icrosoft YaHei" charset="-122"/>
              <a:sym typeface="+mn-lt"/>
            </a:endParaRPr>
          </a:p>
          <a:p>
            <a:pPr algn="ctr" defTabSz="913381">
              <a:defRPr/>
            </a:pPr>
            <a:r>
              <a:rPr lang="en-US" altLang="zh-CN" sz="1000" b="1" kern="0" dirty="0" err="1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  <a:sym typeface="+mn-lt"/>
              </a:rPr>
              <a:t>CCSuite</a:t>
            </a:r>
            <a:endParaRPr lang="zh-CN" altLang="en-US" sz="1000" b="1" kern="0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icrosoft YaHei" charset="-122"/>
              <a:sym typeface="+mn-lt"/>
            </a:endParaRPr>
          </a:p>
        </p:txBody>
      </p:sp>
      <p:sp>
        <p:nvSpPr>
          <p:cNvPr id="169" name="矩形 168">
            <a:extLst>
              <a:ext uri="{FF2B5EF4-FFF2-40B4-BE49-F238E27FC236}">
                <a16:creationId xmlns:a16="http://schemas.microsoft.com/office/drawing/2014/main" id="{87966EA3-2A88-4505-97BE-B236BB149C94}"/>
              </a:ext>
            </a:extLst>
          </p:cNvPr>
          <p:cNvSpPr/>
          <p:nvPr/>
        </p:nvSpPr>
        <p:spPr>
          <a:xfrm>
            <a:off x="1151267" y="2037751"/>
            <a:ext cx="1230337" cy="500906"/>
          </a:xfrm>
          <a:prstGeom prst="rect">
            <a:avLst/>
          </a:prstGeom>
          <a:solidFill>
            <a:srgbClr val="FFFFFF">
              <a:lumMod val="95000"/>
            </a:srgbClr>
          </a:solidFill>
          <a:ln w="6350" cap="flat" cmpd="sng" algn="ctr">
            <a:noFill/>
            <a:prstDash val="dash"/>
            <a:miter lim="800000"/>
          </a:ln>
          <a:effectLst/>
        </p:spPr>
        <p:txBody>
          <a:bodyPr lIns="72000" tIns="108000" rIns="0" rtlCol="0" anchor="ctr" anchorCtr="0"/>
          <a:lstStyle/>
          <a:p>
            <a:pPr algn="ctr" defTabSz="913381">
              <a:defRPr/>
            </a:pPr>
            <a:r>
              <a:rPr lang="en-US" altLang="zh-CN" sz="1000" b="1" kern="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  <a:sym typeface="+mn-lt"/>
              </a:rPr>
              <a:t>AI</a:t>
            </a:r>
            <a:r>
              <a:rPr lang="zh-CN" altLang="en-US" sz="1000" b="1" kern="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  <a:sym typeface="+mn-lt"/>
              </a:rPr>
              <a:t>平台</a:t>
            </a:r>
            <a:endParaRPr lang="en-US" altLang="zh-CN" sz="1000" b="1" kern="0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icrosoft YaHei" charset="-122"/>
              <a:sym typeface="+mn-lt"/>
            </a:endParaRPr>
          </a:p>
          <a:p>
            <a:pPr algn="ctr" defTabSz="913381">
              <a:defRPr/>
            </a:pPr>
            <a:r>
              <a:rPr lang="en-US" altLang="zh-CN" sz="1000" b="1" kern="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  <a:sym typeface="+mn-lt"/>
              </a:rPr>
              <a:t>ModelArts</a:t>
            </a:r>
            <a:endParaRPr lang="zh-CN" altLang="en-US" sz="1000" b="1" kern="0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icrosoft YaHei" charset="-122"/>
              <a:sym typeface="+mn-lt"/>
            </a:endParaRPr>
          </a:p>
        </p:txBody>
      </p:sp>
      <p:sp>
        <p:nvSpPr>
          <p:cNvPr id="170" name="矩形 169">
            <a:extLst>
              <a:ext uri="{FF2B5EF4-FFF2-40B4-BE49-F238E27FC236}">
                <a16:creationId xmlns:a16="http://schemas.microsoft.com/office/drawing/2014/main" id="{D2CCEC7A-ABF7-4ABD-85C5-8E215BE62FF9}"/>
              </a:ext>
            </a:extLst>
          </p:cNvPr>
          <p:cNvSpPr/>
          <p:nvPr/>
        </p:nvSpPr>
        <p:spPr>
          <a:xfrm>
            <a:off x="3916604" y="2045749"/>
            <a:ext cx="1273365" cy="500906"/>
          </a:xfrm>
          <a:prstGeom prst="rect">
            <a:avLst/>
          </a:prstGeom>
          <a:solidFill>
            <a:srgbClr val="FFFFFF">
              <a:lumMod val="95000"/>
            </a:srgbClr>
          </a:solidFill>
          <a:ln w="6350" cap="flat" cmpd="sng" algn="ctr">
            <a:noFill/>
            <a:prstDash val="dash"/>
            <a:miter lim="800000"/>
          </a:ln>
          <a:effectLst/>
        </p:spPr>
        <p:txBody>
          <a:bodyPr lIns="72000" tIns="108000" rIns="0" rtlCol="0" anchor="ctr" anchorCtr="0"/>
          <a:lstStyle/>
          <a:p>
            <a:pPr algn="ctr" defTabSz="913381">
              <a:defRPr/>
            </a:pPr>
            <a:r>
              <a:rPr lang="zh-CN" altLang="en-US" sz="1000" b="1" kern="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  <a:sym typeface="+mn-lt"/>
              </a:rPr>
              <a:t>大数据平台</a:t>
            </a:r>
          </a:p>
        </p:txBody>
      </p:sp>
      <p:sp>
        <p:nvSpPr>
          <p:cNvPr id="171" name="文本框 170">
            <a:extLst>
              <a:ext uri="{FF2B5EF4-FFF2-40B4-BE49-F238E27FC236}">
                <a16:creationId xmlns:a16="http://schemas.microsoft.com/office/drawing/2014/main" id="{2C3173D0-AE7B-46BB-9CB2-97A97ACF880E}"/>
              </a:ext>
            </a:extLst>
          </p:cNvPr>
          <p:cNvSpPr txBox="1"/>
          <p:nvPr/>
        </p:nvSpPr>
        <p:spPr>
          <a:xfrm>
            <a:off x="1289933" y="2935251"/>
            <a:ext cx="959215" cy="342575"/>
          </a:xfrm>
          <a:prstGeom prst="rect">
            <a:avLst/>
          </a:prstGeom>
          <a:solidFill>
            <a:srgbClr val="E4E2E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72000" tIns="180000" rIns="72000" bIns="18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ctr">
              <a:defRPr sz="1200" b="1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>
              <a:defRPr/>
            </a:pPr>
            <a:r>
              <a:rPr lang="en-US" altLang="zh-CN" sz="1000" b="0" kern="0" dirty="0">
                <a:solidFill>
                  <a:srgbClr val="1D1D1A"/>
                </a:solidFill>
                <a:sym typeface="+mn-lt"/>
              </a:rPr>
              <a:t>HPC</a:t>
            </a:r>
            <a:r>
              <a:rPr lang="zh-CN" altLang="en-US" sz="1000" b="0" kern="0" dirty="0">
                <a:solidFill>
                  <a:srgbClr val="1D1D1A"/>
                </a:solidFill>
                <a:sym typeface="+mn-lt"/>
              </a:rPr>
              <a:t>资源池</a:t>
            </a:r>
          </a:p>
        </p:txBody>
      </p:sp>
      <p:sp>
        <p:nvSpPr>
          <p:cNvPr id="172" name="文本框 171">
            <a:extLst>
              <a:ext uri="{FF2B5EF4-FFF2-40B4-BE49-F238E27FC236}">
                <a16:creationId xmlns:a16="http://schemas.microsoft.com/office/drawing/2014/main" id="{6F1C10A7-E288-4D63-B76F-4D4677FDEFDA}"/>
              </a:ext>
            </a:extLst>
          </p:cNvPr>
          <p:cNvSpPr txBox="1"/>
          <p:nvPr/>
        </p:nvSpPr>
        <p:spPr>
          <a:xfrm>
            <a:off x="2822757" y="2935251"/>
            <a:ext cx="773783" cy="342575"/>
          </a:xfrm>
          <a:prstGeom prst="rect">
            <a:avLst/>
          </a:prstGeom>
          <a:solidFill>
            <a:srgbClr val="E4E2E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72000" tIns="180000" rIns="72000" bIns="18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R="0" lv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000" b="0" u="none" strike="noStrike" kern="0" cap="none" spc="0" normalizeH="0" baseline="0">
                <a:ln>
                  <a:noFill/>
                </a:ln>
                <a:effectLst/>
                <a:uLnTx/>
                <a:uFillTx/>
                <a:latin typeface="Microsoft YaHei" charset="-122"/>
                <a:ea typeface="Microsoft YaHei" charset="-122"/>
                <a:cs typeface="Microsoft YaHei" charset="-122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>
              <a:defRPr/>
            </a:pPr>
            <a:r>
              <a:rPr lang="en-US" altLang="zh-CN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AI</a:t>
            </a:r>
            <a:r>
              <a:rPr lang="zh-CN" altLang="en-US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资源池</a:t>
            </a:r>
          </a:p>
        </p:txBody>
      </p:sp>
      <p:sp>
        <p:nvSpPr>
          <p:cNvPr id="173" name="文本框 172">
            <a:extLst>
              <a:ext uri="{FF2B5EF4-FFF2-40B4-BE49-F238E27FC236}">
                <a16:creationId xmlns:a16="http://schemas.microsoft.com/office/drawing/2014/main" id="{E1030EDE-2386-44A2-AEE1-D843DC1168F2}"/>
              </a:ext>
            </a:extLst>
          </p:cNvPr>
          <p:cNvSpPr txBox="1"/>
          <p:nvPr/>
        </p:nvSpPr>
        <p:spPr>
          <a:xfrm>
            <a:off x="4124497" y="2935251"/>
            <a:ext cx="951200" cy="342575"/>
          </a:xfrm>
          <a:prstGeom prst="rect">
            <a:avLst/>
          </a:prstGeom>
          <a:solidFill>
            <a:srgbClr val="E4E2E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72000" tIns="180000" rIns="72000" bIns="18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R="0" lv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000" b="0" u="none" strike="noStrike" kern="0" cap="none" spc="0" normalizeH="0" baseline="0">
                <a:ln>
                  <a:noFill/>
                </a:ln>
                <a:effectLst/>
                <a:uLnTx/>
                <a:uFillTx/>
                <a:latin typeface="Microsoft YaHei" charset="-122"/>
                <a:ea typeface="Microsoft YaHei" charset="-122"/>
                <a:cs typeface="Microsoft YaHei" charset="-122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>
              <a:defRPr/>
            </a:pPr>
            <a:r>
              <a:rPr lang="zh-CN" altLang="en-US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通用资源池</a:t>
            </a:r>
          </a:p>
        </p:txBody>
      </p:sp>
      <p:cxnSp>
        <p:nvCxnSpPr>
          <p:cNvPr id="174" name="直接箭头连接符 131">
            <a:extLst>
              <a:ext uri="{FF2B5EF4-FFF2-40B4-BE49-F238E27FC236}">
                <a16:creationId xmlns:a16="http://schemas.microsoft.com/office/drawing/2014/main" id="{D49BF3BA-B05E-4EB4-AC0C-FA6497147AD3}"/>
              </a:ext>
            </a:extLst>
          </p:cNvPr>
          <p:cNvCxnSpPr/>
          <p:nvPr/>
        </p:nvCxnSpPr>
        <p:spPr>
          <a:xfrm>
            <a:off x="2249148" y="3106537"/>
            <a:ext cx="573609" cy="0"/>
          </a:xfrm>
          <a:prstGeom prst="straightConnector1">
            <a:avLst/>
          </a:prstGeom>
          <a:noFill/>
          <a:ln w="6350" cap="flat" cmpd="sng" algn="ctr">
            <a:solidFill>
              <a:srgbClr val="666666"/>
            </a:solidFill>
            <a:prstDash val="solid"/>
            <a:miter lim="800000"/>
            <a:headEnd type="triangle" w="sm" len="sm"/>
            <a:tailEnd type="triangle" w="sm" len="sm"/>
          </a:ln>
          <a:effectLst/>
        </p:spPr>
      </p:cxnSp>
      <p:cxnSp>
        <p:nvCxnSpPr>
          <p:cNvPr id="175" name="直接箭头连接符 132">
            <a:extLst>
              <a:ext uri="{FF2B5EF4-FFF2-40B4-BE49-F238E27FC236}">
                <a16:creationId xmlns:a16="http://schemas.microsoft.com/office/drawing/2014/main" id="{013E046F-E2A8-49C3-86DA-52B0011B4657}"/>
              </a:ext>
            </a:extLst>
          </p:cNvPr>
          <p:cNvCxnSpPr/>
          <p:nvPr/>
        </p:nvCxnSpPr>
        <p:spPr>
          <a:xfrm>
            <a:off x="3596539" y="3106537"/>
            <a:ext cx="527958" cy="0"/>
          </a:xfrm>
          <a:prstGeom prst="straightConnector1">
            <a:avLst/>
          </a:prstGeom>
          <a:noFill/>
          <a:ln w="6350" cap="flat" cmpd="sng" algn="ctr">
            <a:solidFill>
              <a:srgbClr val="666666"/>
            </a:solidFill>
            <a:prstDash val="solid"/>
            <a:miter lim="800000"/>
            <a:headEnd type="triangle" w="sm" len="sm"/>
            <a:tailEnd type="triangle" w="sm" len="sm"/>
          </a:ln>
          <a:effectLst/>
        </p:spPr>
      </p:cxnSp>
      <p:cxnSp>
        <p:nvCxnSpPr>
          <p:cNvPr id="176" name="直接箭头连接符 153">
            <a:extLst>
              <a:ext uri="{FF2B5EF4-FFF2-40B4-BE49-F238E27FC236}">
                <a16:creationId xmlns:a16="http://schemas.microsoft.com/office/drawing/2014/main" id="{137AC866-926E-41BE-B5A4-BCC12C367A9E}"/>
              </a:ext>
            </a:extLst>
          </p:cNvPr>
          <p:cNvCxnSpPr/>
          <p:nvPr/>
        </p:nvCxnSpPr>
        <p:spPr>
          <a:xfrm>
            <a:off x="895854" y="1489847"/>
            <a:ext cx="0" cy="4287083"/>
          </a:xfrm>
          <a:prstGeom prst="straightConnector1">
            <a:avLst/>
          </a:prstGeom>
          <a:noFill/>
          <a:ln w="19050" cap="flat" cmpd="sng" algn="ctr">
            <a:gradFill>
              <a:gsLst>
                <a:gs pos="70000">
                  <a:srgbClr val="C61A1A"/>
                </a:gs>
                <a:gs pos="0">
                  <a:srgbClr val="C00000"/>
                </a:gs>
                <a:gs pos="24000">
                  <a:srgbClr val="C41010"/>
                </a:gs>
                <a:gs pos="33000">
                  <a:srgbClr val="FFFFFF">
                    <a:alpha val="0"/>
                  </a:srgbClr>
                </a:gs>
                <a:gs pos="63000">
                  <a:srgbClr val="FFFFFF">
                    <a:alpha val="0"/>
                  </a:srgbClr>
                </a:gs>
                <a:gs pos="100000">
                  <a:srgbClr val="C00000"/>
                </a:gs>
              </a:gsLst>
              <a:lin ang="5400000" scaled="0"/>
            </a:gradFill>
            <a:prstDash val="solid"/>
            <a:miter lim="800000"/>
            <a:headEnd type="triangle"/>
            <a:tailEnd type="triangle"/>
          </a:ln>
          <a:effectLst/>
        </p:spPr>
      </p:cxnSp>
      <p:sp>
        <p:nvSpPr>
          <p:cNvPr id="177" name="文本框 176">
            <a:extLst>
              <a:ext uri="{FF2B5EF4-FFF2-40B4-BE49-F238E27FC236}">
                <a16:creationId xmlns:a16="http://schemas.microsoft.com/office/drawing/2014/main" id="{852B4FEB-4453-4220-B265-526358658B26}"/>
              </a:ext>
            </a:extLst>
          </p:cNvPr>
          <p:cNvSpPr txBox="1"/>
          <p:nvPr/>
        </p:nvSpPr>
        <p:spPr>
          <a:xfrm>
            <a:off x="814497" y="2528109"/>
            <a:ext cx="215444" cy="1933147"/>
          </a:xfrm>
          <a:prstGeom prst="rect">
            <a:avLst/>
          </a:prstGeom>
          <a:noFill/>
        </p:spPr>
        <p:txBody>
          <a:bodyPr vert="eaVert" wrap="square" lIns="0" tIns="0" rIns="0" bIns="0" rtlCol="0" anchor="ctr">
            <a:spAutoFit/>
          </a:bodyPr>
          <a:lstStyle/>
          <a:p>
            <a:pPr algn="ctr">
              <a:tabLst>
                <a:tab pos="895350" algn="l"/>
              </a:tabLst>
              <a:defRPr/>
            </a:pPr>
            <a:r>
              <a:rPr kumimoji="1" lang="zh-CN" altLang="en-US" sz="1400" b="1" spc="3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全栈垂直优化</a:t>
            </a:r>
          </a:p>
        </p:txBody>
      </p:sp>
      <p:sp>
        <p:nvSpPr>
          <p:cNvPr id="178" name="文本框 177">
            <a:extLst>
              <a:ext uri="{FF2B5EF4-FFF2-40B4-BE49-F238E27FC236}">
                <a16:creationId xmlns:a16="http://schemas.microsoft.com/office/drawing/2014/main" id="{ECF9ABAB-673F-453B-8192-7D2F3B81D281}"/>
              </a:ext>
            </a:extLst>
          </p:cNvPr>
          <p:cNvSpPr txBox="1"/>
          <p:nvPr/>
        </p:nvSpPr>
        <p:spPr>
          <a:xfrm>
            <a:off x="3391779" y="2961689"/>
            <a:ext cx="934816" cy="276999"/>
          </a:xfrm>
          <a:prstGeom prst="rect">
            <a:avLst/>
          </a:prstGeom>
          <a:noFill/>
          <a:ln w="28575"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>
              <a:tabLst>
                <a:tab pos="895350" algn="l"/>
              </a:tabLst>
              <a:defRPr/>
            </a:pPr>
            <a:r>
              <a:rPr kumimoji="1" lang="zh-CN" altLang="en-US" sz="9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</a:rPr>
              <a:t>横向资源</a:t>
            </a:r>
            <a:endParaRPr kumimoji="1" lang="en-US" altLang="zh-CN" sz="9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icrosoft YaHei" charset="-122"/>
            </a:endParaRPr>
          </a:p>
          <a:p>
            <a:pPr algn="ctr">
              <a:tabLst>
                <a:tab pos="895350" algn="l"/>
              </a:tabLst>
              <a:defRPr/>
            </a:pPr>
            <a:r>
              <a:rPr kumimoji="1" lang="zh-CN" altLang="en-US" sz="9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</a:rPr>
              <a:t>复用</a:t>
            </a:r>
          </a:p>
        </p:txBody>
      </p:sp>
      <p:sp>
        <p:nvSpPr>
          <p:cNvPr id="179" name="文本框 178">
            <a:extLst>
              <a:ext uri="{FF2B5EF4-FFF2-40B4-BE49-F238E27FC236}">
                <a16:creationId xmlns:a16="http://schemas.microsoft.com/office/drawing/2014/main" id="{811DAB0D-9F7B-4B72-AE48-2622F739A3C8}"/>
              </a:ext>
            </a:extLst>
          </p:cNvPr>
          <p:cNvSpPr txBox="1"/>
          <p:nvPr/>
        </p:nvSpPr>
        <p:spPr>
          <a:xfrm>
            <a:off x="2077960" y="2961689"/>
            <a:ext cx="934816" cy="276999"/>
          </a:xfrm>
          <a:prstGeom prst="rect">
            <a:avLst/>
          </a:prstGeom>
          <a:noFill/>
          <a:ln w="28575"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>
              <a:tabLst>
                <a:tab pos="895350" algn="l"/>
              </a:tabLst>
              <a:defRPr/>
            </a:pPr>
            <a:r>
              <a:rPr kumimoji="1" lang="zh-CN" altLang="en-US" sz="9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</a:rPr>
              <a:t>横向资源</a:t>
            </a:r>
            <a:endParaRPr kumimoji="1" lang="en-US" altLang="zh-CN" sz="9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icrosoft YaHei" charset="-122"/>
            </a:endParaRPr>
          </a:p>
          <a:p>
            <a:pPr algn="ctr">
              <a:tabLst>
                <a:tab pos="895350" algn="l"/>
              </a:tabLst>
              <a:defRPr/>
            </a:pPr>
            <a:r>
              <a:rPr kumimoji="1" lang="zh-CN" altLang="en-US" sz="9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</a:rPr>
              <a:t>复用</a:t>
            </a:r>
          </a:p>
        </p:txBody>
      </p:sp>
      <p:sp>
        <p:nvSpPr>
          <p:cNvPr id="180" name="矩形 179">
            <a:extLst>
              <a:ext uri="{FF2B5EF4-FFF2-40B4-BE49-F238E27FC236}">
                <a16:creationId xmlns:a16="http://schemas.microsoft.com/office/drawing/2014/main" id="{06A98CAA-265F-4B31-9649-314E1063DE92}"/>
              </a:ext>
            </a:extLst>
          </p:cNvPr>
          <p:cNvSpPr/>
          <p:nvPr/>
        </p:nvSpPr>
        <p:spPr>
          <a:xfrm>
            <a:off x="1081610" y="2484353"/>
            <a:ext cx="4147054" cy="1042561"/>
          </a:xfrm>
          <a:prstGeom prst="rect">
            <a:avLst/>
          </a:prstGeom>
          <a:solidFill>
            <a:srgbClr val="9FDDE5">
              <a:alpha val="2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1" name="矩形 180">
            <a:extLst>
              <a:ext uri="{FF2B5EF4-FFF2-40B4-BE49-F238E27FC236}">
                <a16:creationId xmlns:a16="http://schemas.microsoft.com/office/drawing/2014/main" id="{DF9C6DCD-607D-49A9-9A16-320D88ECD698}"/>
              </a:ext>
            </a:extLst>
          </p:cNvPr>
          <p:cNvSpPr/>
          <p:nvPr/>
        </p:nvSpPr>
        <p:spPr>
          <a:xfrm>
            <a:off x="5216796" y="1447261"/>
            <a:ext cx="884761" cy="4329668"/>
          </a:xfrm>
          <a:prstGeom prst="rect">
            <a:avLst/>
          </a:prstGeom>
          <a:solidFill>
            <a:srgbClr val="9FDDE5">
              <a:alpha val="2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2" name="矩形 181">
            <a:extLst>
              <a:ext uri="{FF2B5EF4-FFF2-40B4-BE49-F238E27FC236}">
                <a16:creationId xmlns:a16="http://schemas.microsoft.com/office/drawing/2014/main" id="{0AFE2900-AACE-40F5-9B85-DAE66E253A2C}"/>
              </a:ext>
            </a:extLst>
          </p:cNvPr>
          <p:cNvSpPr/>
          <p:nvPr/>
        </p:nvSpPr>
        <p:spPr>
          <a:xfrm>
            <a:off x="1081611" y="1441792"/>
            <a:ext cx="4139326" cy="1042561"/>
          </a:xfrm>
          <a:prstGeom prst="rect">
            <a:avLst/>
          </a:prstGeom>
          <a:solidFill>
            <a:srgbClr val="81C15F">
              <a:alpha val="2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83" name="连接符: 肘形 64">
            <a:extLst>
              <a:ext uri="{FF2B5EF4-FFF2-40B4-BE49-F238E27FC236}">
                <a16:creationId xmlns:a16="http://schemas.microsoft.com/office/drawing/2014/main" id="{FE62A044-EE9E-4F58-8002-BF1833C97DEF}"/>
              </a:ext>
            </a:extLst>
          </p:cNvPr>
          <p:cNvCxnSpPr>
            <a:cxnSpLocks/>
            <a:stCxn id="161" idx="1"/>
          </p:cNvCxnSpPr>
          <p:nvPr/>
        </p:nvCxnSpPr>
        <p:spPr>
          <a:xfrm rot="10800000" flipV="1">
            <a:off x="6101556" y="2785719"/>
            <a:ext cx="1839312" cy="826376"/>
          </a:xfrm>
          <a:prstGeom prst="bentConnector3">
            <a:avLst>
              <a:gd name="adj1" fmla="val 50000"/>
            </a:avLst>
          </a:prstGeom>
          <a:ln w="12700">
            <a:solidFill>
              <a:srgbClr val="C00000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直接连接符 158">
            <a:extLst>
              <a:ext uri="{FF2B5EF4-FFF2-40B4-BE49-F238E27FC236}">
                <a16:creationId xmlns:a16="http://schemas.microsoft.com/office/drawing/2014/main" id="{04D576FF-B30E-4E00-A42D-C8C05710E20C}"/>
              </a:ext>
            </a:extLst>
          </p:cNvPr>
          <p:cNvCxnSpPr>
            <a:cxnSpLocks/>
            <a:stCxn id="156" idx="1"/>
          </p:cNvCxnSpPr>
          <p:nvPr/>
        </p:nvCxnSpPr>
        <p:spPr>
          <a:xfrm flipH="1">
            <a:off x="4854234" y="1920865"/>
            <a:ext cx="3086634" cy="0"/>
          </a:xfrm>
          <a:prstGeom prst="line">
            <a:avLst/>
          </a:prstGeom>
          <a:ln w="12700">
            <a:solidFill>
              <a:srgbClr val="C00000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组 1"/>
          <p:cNvGrpSpPr/>
          <p:nvPr/>
        </p:nvGrpSpPr>
        <p:grpSpPr>
          <a:xfrm>
            <a:off x="7403696" y="1041705"/>
            <a:ext cx="4098595" cy="4672224"/>
            <a:chOff x="7401314" y="1001938"/>
            <a:chExt cx="4098595" cy="4672224"/>
          </a:xfrm>
        </p:grpSpPr>
        <p:grpSp>
          <p:nvGrpSpPr>
            <p:cNvPr id="70" name="组合 70">
              <a:extLst>
                <a:ext uri="{FF2B5EF4-FFF2-40B4-BE49-F238E27FC236}">
                  <a16:creationId xmlns:a16="http://schemas.microsoft.com/office/drawing/2014/main" id="{CAC3569A-78C8-4861-90DA-383501B5E34B}"/>
                </a:ext>
              </a:extLst>
            </p:cNvPr>
            <p:cNvGrpSpPr/>
            <p:nvPr/>
          </p:nvGrpSpPr>
          <p:grpSpPr>
            <a:xfrm>
              <a:off x="7401314" y="1115864"/>
              <a:ext cx="4072947" cy="4528759"/>
              <a:chOff x="1310876" y="1413362"/>
              <a:chExt cx="3306092" cy="2221319"/>
            </a:xfrm>
          </p:grpSpPr>
          <p:sp>
            <p:nvSpPr>
              <p:cNvPr id="71" name="矩形 70">
                <a:extLst>
                  <a:ext uri="{FF2B5EF4-FFF2-40B4-BE49-F238E27FC236}">
                    <a16:creationId xmlns:a16="http://schemas.microsoft.com/office/drawing/2014/main" id="{4D49C27E-01E3-4287-B774-8DA57BBD3963}"/>
                  </a:ext>
                </a:extLst>
              </p:cNvPr>
              <p:cNvSpPr/>
              <p:nvPr/>
            </p:nvSpPr>
            <p:spPr>
              <a:xfrm>
                <a:off x="1310876" y="1596603"/>
                <a:ext cx="3301686" cy="2038078"/>
              </a:xfrm>
              <a:prstGeom prst="rect">
                <a:avLst/>
              </a:prstGeom>
              <a:gradFill>
                <a:gsLst>
                  <a:gs pos="100000">
                    <a:schemeClr val="bg1">
                      <a:lumMod val="60000"/>
                      <a:lumOff val="40000"/>
                      <a:alpha val="0"/>
                    </a:schemeClr>
                  </a:gs>
                  <a:gs pos="33000">
                    <a:schemeClr val="bg1">
                      <a:lumMod val="60000"/>
                      <a:lumOff val="40000"/>
                      <a:alpha val="10000"/>
                    </a:schemeClr>
                  </a:gs>
                </a:gsLst>
                <a:lin ang="5400000" scaled="0"/>
              </a:gra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    <a:noAutofit/>
              </a:bodyPr>
              <a:lstStyle/>
              <a:p>
                <a:pPr defTabSz="914111">
                  <a:lnSpc>
                    <a:spcPct val="120000"/>
                  </a:lnSpc>
                </a:pPr>
                <a:endParaRPr kumimoji="1" lang="en-US" altLang="zh-CN" sz="12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2" name="梯形 71">
                <a:extLst>
                  <a:ext uri="{FF2B5EF4-FFF2-40B4-BE49-F238E27FC236}">
                    <a16:creationId xmlns:a16="http://schemas.microsoft.com/office/drawing/2014/main" id="{F621DA3E-5448-404B-80B5-C08B4D38B64B}"/>
                  </a:ext>
                </a:extLst>
              </p:cNvPr>
              <p:cNvSpPr/>
              <p:nvPr/>
            </p:nvSpPr>
            <p:spPr>
              <a:xfrm>
                <a:off x="1310876" y="1413362"/>
                <a:ext cx="3306092" cy="173781"/>
              </a:xfrm>
              <a:prstGeom prst="trapezoid">
                <a:avLst>
                  <a:gd name="adj" fmla="val 193683"/>
                </a:avLst>
              </a:prstGeom>
              <a:gradFill>
                <a:gsLst>
                  <a:gs pos="0">
                    <a:schemeClr val="bg1">
                      <a:lumMod val="60000"/>
                      <a:lumOff val="40000"/>
                      <a:alpha val="20000"/>
                    </a:schemeClr>
                  </a:gs>
                  <a:gs pos="100000">
                    <a:schemeClr val="bg1">
                      <a:lumMod val="40000"/>
                      <a:lumOff val="60000"/>
                      <a:alpha val="0"/>
                    </a:schemeClr>
                  </a:gs>
                </a:gsLst>
                <a:lin ang="16200000" scaled="0"/>
              </a:gradFill>
              <a:ln w="9525">
                <a:noFill/>
                <a:prstDash val="soli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buClr>
                    <a:srgbClr val="CC9900"/>
                  </a:buClr>
                  <a:buSzPct val="60000"/>
                  <a:buFont typeface="Wingdings" pitchFamily="2" charset="2"/>
                  <a:buChar char="n"/>
                </a:pPr>
                <a:endParaRPr lang="zh-CN" altLang="en-US" sz="1000">
                  <a:solidFill>
                    <a:srgbClr val="6666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itchFamily="34" charset="0"/>
                </a:endParaRPr>
              </a:p>
            </p:txBody>
          </p:sp>
        </p:grpSp>
        <p:sp>
          <p:nvSpPr>
            <p:cNvPr id="73" name="梯形 72">
              <a:extLst>
                <a:ext uri="{FF2B5EF4-FFF2-40B4-BE49-F238E27FC236}">
                  <a16:creationId xmlns:a16="http://schemas.microsoft.com/office/drawing/2014/main" id="{41B495E5-A727-4E59-882D-EA9FEC75B86B}"/>
                </a:ext>
              </a:extLst>
            </p:cNvPr>
            <p:cNvSpPr/>
            <p:nvPr/>
          </p:nvSpPr>
          <p:spPr bwMode="auto">
            <a:xfrm>
              <a:off x="7674071" y="3598250"/>
              <a:ext cx="3544134" cy="382081"/>
            </a:xfrm>
            <a:prstGeom prst="trapezoid">
              <a:avLst>
                <a:gd name="adj" fmla="val 110109"/>
              </a:avLst>
            </a:prstGeom>
            <a:gradFill>
              <a:gsLst>
                <a:gs pos="0">
                  <a:srgbClr val="666666">
                    <a:lumMod val="40000"/>
                    <a:lumOff val="60000"/>
                    <a:alpha val="27000"/>
                  </a:srgbClr>
                </a:gs>
                <a:gs pos="67000">
                  <a:srgbClr val="666666">
                    <a:lumMod val="40000"/>
                    <a:lumOff val="60000"/>
                    <a:alpha val="0"/>
                  </a:srgbClr>
                </a:gs>
              </a:gsLst>
              <a:lin ang="16200000" scaled="1"/>
            </a:gradFill>
            <a:ln w="6350" cap="flat" cmpd="sng" algn="ctr">
              <a:gradFill flip="none" rotWithShape="1">
                <a:gsLst>
                  <a:gs pos="0">
                    <a:srgbClr val="666666">
                      <a:lumMod val="40000"/>
                      <a:lumOff val="60000"/>
                    </a:srgbClr>
                  </a:gs>
                  <a:gs pos="71000">
                    <a:srgbClr val="666666">
                      <a:lumMod val="40000"/>
                      <a:lumOff val="60000"/>
                      <a:alpha val="0"/>
                    </a:srgbClr>
                  </a:gs>
                </a:gsLst>
                <a:lin ang="16200000" scaled="1"/>
                <a:tileRect/>
              </a:gradFill>
              <a:prstDash val="solid"/>
              <a:miter lim="800000"/>
            </a:ln>
            <a:effectLst>
              <a:outerShdw blurRad="50800" dist="38100" dir="5400000" sx="99000" sy="99000" algn="ctr" rotWithShape="0">
                <a:srgbClr val="000000">
                  <a:alpha val="10000"/>
                </a:srgbClr>
              </a:outerShdw>
            </a:effectLst>
          </p:spPr>
          <p:txBody>
            <a:bodyPr lIns="108008" tIns="45724" rIns="91447" bIns="45724" anchor="ctr">
              <a:noAutofit/>
            </a:bodyPr>
            <a:lstStyle/>
            <a:p>
              <a:pPr defTabSz="1219540" fontAlgn="ctr">
                <a:defRPr/>
              </a:pPr>
              <a:endParaRPr lang="en-US" sz="11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13" name="梯形 112">
              <a:extLst>
                <a:ext uri="{FF2B5EF4-FFF2-40B4-BE49-F238E27FC236}">
                  <a16:creationId xmlns:a16="http://schemas.microsoft.com/office/drawing/2014/main" id="{824555F2-0785-4515-95F1-5C89629C19CC}"/>
                </a:ext>
              </a:extLst>
            </p:cNvPr>
            <p:cNvSpPr/>
            <p:nvPr/>
          </p:nvSpPr>
          <p:spPr bwMode="auto">
            <a:xfrm>
              <a:off x="7674071" y="1904420"/>
              <a:ext cx="3544134" cy="382081"/>
            </a:xfrm>
            <a:prstGeom prst="trapezoid">
              <a:avLst>
                <a:gd name="adj" fmla="val 110109"/>
              </a:avLst>
            </a:prstGeom>
            <a:gradFill>
              <a:gsLst>
                <a:gs pos="0">
                  <a:srgbClr val="666666">
                    <a:lumMod val="40000"/>
                    <a:lumOff val="60000"/>
                    <a:alpha val="27000"/>
                  </a:srgbClr>
                </a:gs>
                <a:gs pos="67000">
                  <a:srgbClr val="666666">
                    <a:lumMod val="40000"/>
                    <a:lumOff val="60000"/>
                    <a:alpha val="0"/>
                  </a:srgbClr>
                </a:gs>
              </a:gsLst>
              <a:lin ang="16200000" scaled="1"/>
            </a:gradFill>
            <a:ln w="6350" cap="flat" cmpd="sng" algn="ctr">
              <a:gradFill flip="none" rotWithShape="1">
                <a:gsLst>
                  <a:gs pos="0">
                    <a:srgbClr val="666666">
                      <a:lumMod val="40000"/>
                      <a:lumOff val="60000"/>
                    </a:srgbClr>
                  </a:gs>
                  <a:gs pos="71000">
                    <a:srgbClr val="666666">
                      <a:lumMod val="40000"/>
                      <a:lumOff val="60000"/>
                      <a:alpha val="0"/>
                    </a:srgbClr>
                  </a:gs>
                </a:gsLst>
                <a:lin ang="16200000" scaled="1"/>
                <a:tileRect/>
              </a:gradFill>
              <a:prstDash val="solid"/>
              <a:miter lim="800000"/>
            </a:ln>
            <a:effectLst>
              <a:outerShdw blurRad="50800" dist="38100" dir="5400000" sx="99000" sy="99000" algn="ctr" rotWithShape="0">
                <a:srgbClr val="000000">
                  <a:alpha val="10000"/>
                </a:srgbClr>
              </a:outerShdw>
            </a:effectLst>
          </p:spPr>
          <p:txBody>
            <a:bodyPr lIns="108008" tIns="45724" rIns="91447" bIns="45724" anchor="ctr">
              <a:noAutofit/>
            </a:bodyPr>
            <a:lstStyle/>
            <a:p>
              <a:pPr defTabSz="1219540" fontAlgn="ctr">
                <a:defRPr/>
              </a:pPr>
              <a:endParaRPr lang="en-US" sz="11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14" name="梯形 113">
              <a:extLst>
                <a:ext uri="{FF2B5EF4-FFF2-40B4-BE49-F238E27FC236}">
                  <a16:creationId xmlns:a16="http://schemas.microsoft.com/office/drawing/2014/main" id="{4C97500E-0448-4E65-974C-4DDB2DA8806A}"/>
                </a:ext>
              </a:extLst>
            </p:cNvPr>
            <p:cNvSpPr/>
            <p:nvPr/>
          </p:nvSpPr>
          <p:spPr bwMode="auto">
            <a:xfrm>
              <a:off x="7674071" y="5292081"/>
              <a:ext cx="3544134" cy="382081"/>
            </a:xfrm>
            <a:prstGeom prst="trapezoid">
              <a:avLst>
                <a:gd name="adj" fmla="val 110109"/>
              </a:avLst>
            </a:prstGeom>
            <a:gradFill>
              <a:gsLst>
                <a:gs pos="0">
                  <a:srgbClr val="666666">
                    <a:lumMod val="40000"/>
                    <a:lumOff val="60000"/>
                    <a:alpha val="27000"/>
                  </a:srgbClr>
                </a:gs>
                <a:gs pos="67000">
                  <a:srgbClr val="666666">
                    <a:lumMod val="40000"/>
                    <a:lumOff val="60000"/>
                    <a:alpha val="0"/>
                  </a:srgbClr>
                </a:gs>
              </a:gsLst>
              <a:lin ang="16200000" scaled="1"/>
            </a:gradFill>
            <a:ln w="6350" cap="flat" cmpd="sng" algn="ctr">
              <a:gradFill flip="none" rotWithShape="1">
                <a:gsLst>
                  <a:gs pos="0">
                    <a:srgbClr val="666666">
                      <a:lumMod val="40000"/>
                      <a:lumOff val="60000"/>
                    </a:srgbClr>
                  </a:gs>
                  <a:gs pos="71000">
                    <a:srgbClr val="666666">
                      <a:lumMod val="40000"/>
                      <a:lumOff val="60000"/>
                      <a:alpha val="0"/>
                    </a:srgbClr>
                  </a:gs>
                </a:gsLst>
                <a:lin ang="16200000" scaled="1"/>
                <a:tileRect/>
              </a:gradFill>
              <a:prstDash val="solid"/>
              <a:miter lim="800000"/>
            </a:ln>
            <a:effectLst>
              <a:outerShdw blurRad="50800" dist="38100" dir="5400000" sx="99000" sy="99000" algn="ctr" rotWithShape="0">
                <a:srgbClr val="000000">
                  <a:alpha val="10000"/>
                </a:srgbClr>
              </a:outerShdw>
            </a:effectLst>
          </p:spPr>
          <p:txBody>
            <a:bodyPr lIns="108008" tIns="45724" rIns="91447" bIns="45724" anchor="ctr">
              <a:noAutofit/>
            </a:bodyPr>
            <a:lstStyle/>
            <a:p>
              <a:pPr defTabSz="1219540" fontAlgn="ctr">
                <a:defRPr/>
              </a:pPr>
              <a:endParaRPr lang="en-US" sz="11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15" name="梯形 114">
              <a:extLst>
                <a:ext uri="{FF2B5EF4-FFF2-40B4-BE49-F238E27FC236}">
                  <a16:creationId xmlns:a16="http://schemas.microsoft.com/office/drawing/2014/main" id="{41B495E5-A727-4E59-882D-EA9FEC75B86B}"/>
                </a:ext>
              </a:extLst>
            </p:cNvPr>
            <p:cNvSpPr/>
            <p:nvPr/>
          </p:nvSpPr>
          <p:spPr bwMode="auto">
            <a:xfrm>
              <a:off x="7674071" y="4445165"/>
              <a:ext cx="3544134" cy="382081"/>
            </a:xfrm>
            <a:prstGeom prst="trapezoid">
              <a:avLst>
                <a:gd name="adj" fmla="val 110109"/>
              </a:avLst>
            </a:prstGeom>
            <a:gradFill>
              <a:gsLst>
                <a:gs pos="0">
                  <a:srgbClr val="666666">
                    <a:lumMod val="40000"/>
                    <a:lumOff val="60000"/>
                    <a:alpha val="27000"/>
                  </a:srgbClr>
                </a:gs>
                <a:gs pos="67000">
                  <a:srgbClr val="666666">
                    <a:lumMod val="40000"/>
                    <a:lumOff val="60000"/>
                    <a:alpha val="0"/>
                  </a:srgbClr>
                </a:gs>
              </a:gsLst>
              <a:lin ang="16200000" scaled="1"/>
            </a:gradFill>
            <a:ln w="6350" cap="flat" cmpd="sng" algn="ctr">
              <a:gradFill flip="none" rotWithShape="1">
                <a:gsLst>
                  <a:gs pos="0">
                    <a:srgbClr val="666666">
                      <a:lumMod val="40000"/>
                      <a:lumOff val="60000"/>
                    </a:srgbClr>
                  </a:gs>
                  <a:gs pos="71000">
                    <a:srgbClr val="666666">
                      <a:lumMod val="40000"/>
                      <a:lumOff val="60000"/>
                      <a:alpha val="0"/>
                    </a:srgbClr>
                  </a:gs>
                </a:gsLst>
                <a:lin ang="16200000" scaled="1"/>
                <a:tileRect/>
              </a:gradFill>
              <a:prstDash val="solid"/>
              <a:miter lim="800000"/>
            </a:ln>
            <a:effectLst>
              <a:outerShdw blurRad="50800" dist="38100" dir="5400000" sx="99000" sy="99000" algn="ctr" rotWithShape="0">
                <a:srgbClr val="000000">
                  <a:alpha val="10000"/>
                </a:srgbClr>
              </a:outerShdw>
            </a:effectLst>
          </p:spPr>
          <p:txBody>
            <a:bodyPr lIns="108008" tIns="45724" rIns="91447" bIns="45724" anchor="ctr">
              <a:noAutofit/>
            </a:bodyPr>
            <a:lstStyle/>
            <a:p>
              <a:pPr defTabSz="1219540" fontAlgn="ctr">
                <a:defRPr/>
              </a:pPr>
              <a:endParaRPr lang="en-US" sz="11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16" name="梯形 115">
              <a:extLst>
                <a:ext uri="{FF2B5EF4-FFF2-40B4-BE49-F238E27FC236}">
                  <a16:creationId xmlns:a16="http://schemas.microsoft.com/office/drawing/2014/main" id="{41B495E5-A727-4E59-882D-EA9FEC75B86B}"/>
                </a:ext>
              </a:extLst>
            </p:cNvPr>
            <p:cNvSpPr/>
            <p:nvPr/>
          </p:nvSpPr>
          <p:spPr bwMode="auto">
            <a:xfrm>
              <a:off x="7674071" y="2751335"/>
              <a:ext cx="3544134" cy="382081"/>
            </a:xfrm>
            <a:prstGeom prst="trapezoid">
              <a:avLst>
                <a:gd name="adj" fmla="val 110109"/>
              </a:avLst>
            </a:prstGeom>
            <a:gradFill>
              <a:gsLst>
                <a:gs pos="0">
                  <a:srgbClr val="666666">
                    <a:lumMod val="40000"/>
                    <a:lumOff val="60000"/>
                    <a:alpha val="27000"/>
                  </a:srgbClr>
                </a:gs>
                <a:gs pos="67000">
                  <a:srgbClr val="666666">
                    <a:lumMod val="40000"/>
                    <a:lumOff val="60000"/>
                    <a:alpha val="0"/>
                  </a:srgbClr>
                </a:gs>
              </a:gsLst>
              <a:lin ang="16200000" scaled="1"/>
            </a:gradFill>
            <a:ln w="6350" cap="flat" cmpd="sng" algn="ctr">
              <a:gradFill flip="none" rotWithShape="1">
                <a:gsLst>
                  <a:gs pos="0">
                    <a:srgbClr val="666666">
                      <a:lumMod val="40000"/>
                      <a:lumOff val="60000"/>
                    </a:srgbClr>
                  </a:gs>
                  <a:gs pos="71000">
                    <a:srgbClr val="666666">
                      <a:lumMod val="40000"/>
                      <a:lumOff val="60000"/>
                      <a:alpha val="0"/>
                    </a:srgbClr>
                  </a:gs>
                </a:gsLst>
                <a:lin ang="16200000" scaled="1"/>
                <a:tileRect/>
              </a:gradFill>
              <a:prstDash val="solid"/>
              <a:miter lim="800000"/>
            </a:ln>
            <a:effectLst>
              <a:outerShdw blurRad="50800" dist="38100" dir="5400000" sx="99000" sy="99000" algn="ctr" rotWithShape="0">
                <a:srgbClr val="000000">
                  <a:alpha val="10000"/>
                </a:srgbClr>
              </a:outerShdw>
            </a:effectLst>
          </p:spPr>
          <p:txBody>
            <a:bodyPr lIns="108008" tIns="45724" rIns="91447" bIns="45724" anchor="ctr">
              <a:noAutofit/>
            </a:bodyPr>
            <a:lstStyle/>
            <a:p>
              <a:pPr defTabSz="1219540" fontAlgn="ctr">
                <a:defRPr/>
              </a:pPr>
              <a:endParaRPr lang="en-US" sz="11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17" name="矩形 116">
              <a:extLst>
                <a:ext uri="{FF2B5EF4-FFF2-40B4-BE49-F238E27FC236}">
                  <a16:creationId xmlns:a16="http://schemas.microsoft.com/office/drawing/2014/main" id="{F70C8E18-F53E-49BA-958E-333BAB776EA4}"/>
                </a:ext>
              </a:extLst>
            </p:cNvPr>
            <p:cNvSpPr/>
            <p:nvPr/>
          </p:nvSpPr>
          <p:spPr>
            <a:xfrm>
              <a:off x="8203814" y="5174069"/>
              <a:ext cx="2300630" cy="4770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zh-CN" altLang="en-US" sz="1400" dirty="0">
                  <a:ln w="10541" cmpd="sng">
                    <a:noFill/>
                    <a:prstDash val="solid"/>
                  </a:ln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基建楼宇系统</a:t>
              </a:r>
              <a:endParaRPr kumimoji="1" lang="en-US" altLang="zh-CN" sz="1400" dirty="0">
                <a:ln w="10541" cmpd="sng">
                  <a:noFill/>
                  <a:prstDash val="solid"/>
                </a:ln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kumimoji="1" lang="zh-CN" altLang="en-US" sz="1100" dirty="0">
                  <a:ln w="10541" cmpd="sng">
                    <a:noFill/>
                    <a:prstDash val="solid"/>
                  </a:ln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机房、配套楼宇土建、风火水电等</a:t>
              </a:r>
              <a:endPara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8" name="矩形 117">
              <a:extLst>
                <a:ext uri="{FF2B5EF4-FFF2-40B4-BE49-F238E27FC236}">
                  <a16:creationId xmlns:a16="http://schemas.microsoft.com/office/drawing/2014/main" id="{36B4D2A6-CF90-4709-B08E-FFCA45E47080}"/>
                </a:ext>
              </a:extLst>
            </p:cNvPr>
            <p:cNvSpPr/>
            <p:nvPr/>
          </p:nvSpPr>
          <p:spPr>
            <a:xfrm>
              <a:off x="8203814" y="4309216"/>
              <a:ext cx="2643672" cy="4770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zh-CN" altLang="en-US" sz="1400" dirty="0">
                  <a:ln w="10541" cmpd="sng">
                    <a:noFill/>
                    <a:prstDash val="solid"/>
                  </a:ln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物理基础设施</a:t>
              </a:r>
              <a:endParaRPr kumimoji="1" lang="en-US" altLang="zh-CN" sz="1400" dirty="0">
                <a:ln w="10541" cmpd="sng">
                  <a:noFill/>
                  <a:prstDash val="solid"/>
                </a:ln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kumimoji="1" lang="zh-CN" altLang="en-US" sz="1100" dirty="0">
                  <a:ln w="10541" cmpd="sng">
                    <a:noFill/>
                    <a:prstDash val="solid"/>
                  </a:ln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供电</a:t>
              </a:r>
              <a:r>
                <a:rPr kumimoji="1" lang="en-US" altLang="zh-CN" sz="1100" dirty="0">
                  <a:ln w="10541" cmpd="sng">
                    <a:noFill/>
                    <a:prstDash val="solid"/>
                  </a:ln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/</a:t>
              </a:r>
              <a:r>
                <a:rPr kumimoji="1" lang="zh-CN" altLang="en-US" sz="1100" dirty="0">
                  <a:ln w="10541" cmpd="sng">
                    <a:noFill/>
                    <a:prstDash val="solid"/>
                  </a:ln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备电、制冷、布线、机柜、安防等</a:t>
              </a:r>
              <a:endPara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9" name="矩形 118">
              <a:extLst>
                <a:ext uri="{FF2B5EF4-FFF2-40B4-BE49-F238E27FC236}">
                  <a16:creationId xmlns:a16="http://schemas.microsoft.com/office/drawing/2014/main" id="{A70CC5CA-2FA4-4FC6-BC65-956E38975E5A}"/>
                </a:ext>
              </a:extLst>
            </p:cNvPr>
            <p:cNvSpPr/>
            <p:nvPr/>
          </p:nvSpPr>
          <p:spPr>
            <a:xfrm>
              <a:off x="8203814" y="3444362"/>
              <a:ext cx="2582758" cy="4770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zh-CN" altLang="en-US" sz="1400" dirty="0">
                  <a:ln w="10541" cmpd="sng">
                    <a:noFill/>
                    <a:prstDash val="solid"/>
                  </a:ln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算力底座</a:t>
              </a:r>
              <a:endParaRPr kumimoji="1" lang="en-US" altLang="zh-CN" sz="1400" dirty="0">
                <a:ln w="10541" cmpd="sng">
                  <a:noFill/>
                  <a:prstDash val="solid"/>
                </a:ln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kumimoji="1" lang="zh-CN" altLang="en-US" sz="1100" dirty="0">
                  <a:ln w="10541" cmpd="sng">
                    <a:noFill/>
                    <a:prstDash val="solid"/>
                  </a:ln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服务器、存储系统、网络系统及组网等</a:t>
              </a:r>
              <a:endPara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0" name="矩形 119">
              <a:extLst>
                <a:ext uri="{FF2B5EF4-FFF2-40B4-BE49-F238E27FC236}">
                  <a16:creationId xmlns:a16="http://schemas.microsoft.com/office/drawing/2014/main" id="{71C88D75-61FA-4799-B7B7-99671F692E63}"/>
                </a:ext>
              </a:extLst>
            </p:cNvPr>
            <p:cNvSpPr/>
            <p:nvPr/>
          </p:nvSpPr>
          <p:spPr>
            <a:xfrm>
              <a:off x="8203814" y="2579508"/>
              <a:ext cx="3270447" cy="4770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zh-CN" altLang="en-US" sz="1400" dirty="0">
                  <a:ln w="10541" cmpd="sng">
                    <a:noFill/>
                    <a:prstDash val="solid"/>
                  </a:ln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算力使能平台</a:t>
              </a:r>
              <a:endParaRPr kumimoji="1" lang="en-US" altLang="zh-CN" sz="1400" dirty="0">
                <a:ln w="10541" cmpd="sng">
                  <a:noFill/>
                  <a:prstDash val="solid"/>
                </a:ln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kumimoji="1" lang="zh-CN" altLang="en-US" sz="1100" dirty="0">
                  <a:ln w="10541" cmpd="sng">
                    <a:noFill/>
                    <a:prstDash val="solid"/>
                  </a:ln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多租户、虚拟化、分布式并行计算、运维</a:t>
              </a:r>
              <a:r>
                <a:rPr kumimoji="1" lang="en-US" altLang="zh-CN" sz="1100" dirty="0">
                  <a:ln w="10541" cmpd="sng">
                    <a:noFill/>
                    <a:prstDash val="solid"/>
                  </a:ln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&amp;</a:t>
              </a:r>
              <a:r>
                <a:rPr kumimoji="1" lang="zh-CN" altLang="en-US" sz="1100" dirty="0">
                  <a:ln w="10541" cmpd="sng">
                    <a:noFill/>
                    <a:prstDash val="solid"/>
                  </a:ln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运营等</a:t>
              </a:r>
              <a:endPara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1" name="矩形 120">
              <a:extLst>
                <a:ext uri="{FF2B5EF4-FFF2-40B4-BE49-F238E27FC236}">
                  <a16:creationId xmlns:a16="http://schemas.microsoft.com/office/drawing/2014/main" id="{2101F806-51A8-4F5B-B68C-C79FAF40BD4A}"/>
                </a:ext>
              </a:extLst>
            </p:cNvPr>
            <p:cNvSpPr/>
            <p:nvPr/>
          </p:nvSpPr>
          <p:spPr>
            <a:xfrm>
              <a:off x="8203814" y="1633048"/>
              <a:ext cx="3296095" cy="4770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zh-CN" altLang="en-US" sz="1400" dirty="0">
                  <a:ln w="10541" cmpd="sng">
                    <a:noFill/>
                    <a:prstDash val="solid"/>
                  </a:ln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应用与服务</a:t>
              </a:r>
              <a:endParaRPr kumimoji="1" lang="en-US" altLang="zh-CN" sz="1400" dirty="0">
                <a:ln w="10541" cmpd="sng">
                  <a:noFill/>
                  <a:prstDash val="solid"/>
                </a:ln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kumimoji="1" lang="zh-CN" altLang="en-US" sz="1100" dirty="0">
                  <a:ln w="10541" cmpd="sng">
                    <a:noFill/>
                    <a:prstDash val="solid"/>
                  </a:ln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数据业务及应用（大数据、互联网、</a:t>
              </a:r>
              <a:r>
                <a:rPr kumimoji="1" lang="en-US" altLang="zh-CN" sz="1100" dirty="0">
                  <a:ln w="10541" cmpd="sng">
                    <a:noFill/>
                    <a:prstDash val="solid"/>
                  </a:ln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HPC</a:t>
              </a:r>
              <a:r>
                <a:rPr kumimoji="1" lang="zh-CN" altLang="en-US" sz="1100" dirty="0">
                  <a:ln w="10541" cmpd="sng">
                    <a:noFill/>
                    <a:prstDash val="solid"/>
                  </a:ln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、</a:t>
              </a:r>
              <a:r>
                <a:rPr kumimoji="1" lang="en-US" altLang="zh-CN" sz="1100" dirty="0">
                  <a:ln w="10541" cmpd="sng">
                    <a:noFill/>
                    <a:prstDash val="solid"/>
                  </a:ln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AI</a:t>
              </a:r>
              <a:r>
                <a:rPr kumimoji="1" lang="zh-CN" altLang="en-US" sz="1100" dirty="0">
                  <a:ln w="10541" cmpd="sng">
                    <a:noFill/>
                    <a:prstDash val="solid"/>
                  </a:ln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等）</a:t>
              </a:r>
              <a:endPara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2" name="椭圆 121">
              <a:extLst>
                <a:ext uri="{FF2B5EF4-FFF2-40B4-BE49-F238E27FC236}">
                  <a16:creationId xmlns:a16="http://schemas.microsoft.com/office/drawing/2014/main" id="{C4BC8878-A219-9F47-9A0E-B28D59868D07}"/>
                </a:ext>
              </a:extLst>
            </p:cNvPr>
            <p:cNvSpPr/>
            <p:nvPr/>
          </p:nvSpPr>
          <p:spPr>
            <a:xfrm>
              <a:off x="7640405" y="1605973"/>
              <a:ext cx="563410" cy="563410"/>
            </a:xfrm>
            <a:prstGeom prst="ellipse">
              <a:avLst/>
            </a:prstGeom>
            <a:gradFill flip="none" rotWithShape="1">
              <a:gsLst>
                <a:gs pos="0">
                  <a:srgbClr val="5B9BD5">
                    <a:lumMod val="0"/>
                    <a:lumOff val="100000"/>
                  </a:srgbClr>
                </a:gs>
                <a:gs pos="35000">
                  <a:srgbClr val="5B9BD5">
                    <a:lumMod val="0"/>
                    <a:lumOff val="100000"/>
                  </a:srgbClr>
                </a:gs>
                <a:gs pos="100000">
                  <a:srgbClr val="A7A7A7">
                    <a:lumMod val="40000"/>
                    <a:lumOff val="6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12700" cap="flat">
              <a:noFill/>
              <a:prstDash val="solid"/>
              <a:miter lim="800000"/>
            </a:ln>
            <a:effectLst/>
            <a:sp3d/>
          </p:spPr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defTabSz="914400" hangingPunct="0">
                <a:defRPr/>
              </a:pPr>
              <a:endParaRPr lang="zh-CN" altLang="en-US" ker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  <a:sym typeface="Arial" panose="020B0604020202020204" pitchFamily="34" charset="0"/>
              </a:endParaRPr>
            </a:p>
          </p:txBody>
        </p:sp>
        <p:sp>
          <p:nvSpPr>
            <p:cNvPr id="123" name="GPT-2"/>
            <p:cNvSpPr txBox="1"/>
            <p:nvPr/>
          </p:nvSpPr>
          <p:spPr>
            <a:xfrm>
              <a:off x="7802686" y="1764570"/>
              <a:ext cx="238848" cy="246221"/>
            </a:xfrm>
            <a:prstGeom prst="rect">
              <a:avLst/>
            </a:prstGeom>
            <a:noFill/>
            <a:ln w="508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ctr" defTabSz="1693333">
                <a:defRPr sz="4400" b="1">
                  <a:solidFill>
                    <a:srgbClr val="FCC800"/>
                  </a:solidFill>
                  <a:latin typeface="HarmonyOS Sans SC"/>
                  <a:ea typeface="HarmonyOS Sans SC"/>
                  <a:cs typeface="HarmonyOS Sans SC"/>
                  <a:sym typeface="HarmonyOS Sans SC"/>
                </a:defRPr>
              </a:lvl1pPr>
            </a:lstStyle>
            <a:p>
              <a:pPr hangingPunct="0"/>
              <a:r>
                <a:rPr lang="en-US" altLang="zh-CN" sz="1600" kern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Microsoft YaHei" charset="-122"/>
                  <a:sym typeface="Arial" panose="020B0604020202020204" pitchFamily="34" charset="0"/>
                </a:rPr>
                <a:t>L4</a:t>
              </a:r>
              <a:endParaRPr sz="1600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  <a:sym typeface="Arial" panose="020B0604020202020204" pitchFamily="34" charset="0"/>
              </a:endParaRPr>
            </a:p>
          </p:txBody>
        </p:sp>
        <p:sp>
          <p:nvSpPr>
            <p:cNvPr id="124" name="椭圆 123">
              <a:extLst>
                <a:ext uri="{FF2B5EF4-FFF2-40B4-BE49-F238E27FC236}">
                  <a16:creationId xmlns:a16="http://schemas.microsoft.com/office/drawing/2014/main" id="{C4BC8878-A219-9F47-9A0E-B28D59868D07}"/>
                </a:ext>
              </a:extLst>
            </p:cNvPr>
            <p:cNvSpPr/>
            <p:nvPr/>
          </p:nvSpPr>
          <p:spPr>
            <a:xfrm>
              <a:off x="7640405" y="2451574"/>
              <a:ext cx="563410" cy="563410"/>
            </a:xfrm>
            <a:prstGeom prst="ellipse">
              <a:avLst/>
            </a:prstGeom>
            <a:gradFill flip="none" rotWithShape="1">
              <a:gsLst>
                <a:gs pos="0">
                  <a:srgbClr val="5B9BD5">
                    <a:lumMod val="0"/>
                    <a:lumOff val="100000"/>
                  </a:srgbClr>
                </a:gs>
                <a:gs pos="35000">
                  <a:srgbClr val="5B9BD5">
                    <a:lumMod val="0"/>
                    <a:lumOff val="100000"/>
                  </a:srgbClr>
                </a:gs>
                <a:gs pos="100000">
                  <a:srgbClr val="A7A7A7">
                    <a:lumMod val="40000"/>
                    <a:lumOff val="6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12700" cap="flat">
              <a:noFill/>
              <a:prstDash val="solid"/>
              <a:miter lim="800000"/>
            </a:ln>
            <a:effectLst/>
            <a:sp3d/>
          </p:spPr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defTabSz="914400" hangingPunct="0">
                <a:defRPr/>
              </a:pPr>
              <a:endParaRPr lang="zh-CN" altLang="en-US" ker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  <a:sym typeface="Arial" panose="020B0604020202020204" pitchFamily="34" charset="0"/>
              </a:endParaRPr>
            </a:p>
          </p:txBody>
        </p:sp>
        <p:sp>
          <p:nvSpPr>
            <p:cNvPr id="125" name="GPT-2"/>
            <p:cNvSpPr txBox="1"/>
            <p:nvPr/>
          </p:nvSpPr>
          <p:spPr>
            <a:xfrm>
              <a:off x="7802686" y="2610171"/>
              <a:ext cx="238848" cy="246221"/>
            </a:xfrm>
            <a:prstGeom prst="rect">
              <a:avLst/>
            </a:prstGeom>
            <a:noFill/>
            <a:ln w="508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ctr" defTabSz="1693333">
                <a:defRPr sz="4400" b="1">
                  <a:solidFill>
                    <a:srgbClr val="FCC800"/>
                  </a:solidFill>
                  <a:latin typeface="HarmonyOS Sans SC"/>
                  <a:ea typeface="HarmonyOS Sans SC"/>
                  <a:cs typeface="HarmonyOS Sans SC"/>
                  <a:sym typeface="HarmonyOS Sans SC"/>
                </a:defRPr>
              </a:lvl1pPr>
            </a:lstStyle>
            <a:p>
              <a:pPr hangingPunct="0"/>
              <a:r>
                <a:rPr lang="en-US" altLang="zh-CN" sz="1600" kern="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Microsoft YaHei" charset="-122"/>
                  <a:sym typeface="Arial" panose="020B0604020202020204" pitchFamily="34" charset="0"/>
                </a:rPr>
                <a:t>L3</a:t>
              </a:r>
              <a:endParaRPr sz="1600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  <a:sym typeface="Arial" panose="020B0604020202020204" pitchFamily="34" charset="0"/>
              </a:endParaRPr>
            </a:p>
          </p:txBody>
        </p:sp>
        <p:sp>
          <p:nvSpPr>
            <p:cNvPr id="126" name="椭圆 125">
              <a:extLst>
                <a:ext uri="{FF2B5EF4-FFF2-40B4-BE49-F238E27FC236}">
                  <a16:creationId xmlns:a16="http://schemas.microsoft.com/office/drawing/2014/main" id="{C4BC8878-A219-9F47-9A0E-B28D59868D07}"/>
                </a:ext>
              </a:extLst>
            </p:cNvPr>
            <p:cNvSpPr/>
            <p:nvPr/>
          </p:nvSpPr>
          <p:spPr>
            <a:xfrm>
              <a:off x="7640405" y="3297175"/>
              <a:ext cx="563410" cy="563410"/>
            </a:xfrm>
            <a:prstGeom prst="ellipse">
              <a:avLst/>
            </a:prstGeom>
            <a:gradFill flip="none" rotWithShape="1">
              <a:gsLst>
                <a:gs pos="0">
                  <a:srgbClr val="5B9BD5">
                    <a:lumMod val="0"/>
                    <a:lumOff val="100000"/>
                  </a:srgbClr>
                </a:gs>
                <a:gs pos="35000">
                  <a:srgbClr val="5B9BD5">
                    <a:lumMod val="0"/>
                    <a:lumOff val="100000"/>
                  </a:srgbClr>
                </a:gs>
                <a:gs pos="100000">
                  <a:srgbClr val="A7A7A7">
                    <a:lumMod val="40000"/>
                    <a:lumOff val="6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12700" cap="flat">
              <a:noFill/>
              <a:prstDash val="solid"/>
              <a:miter lim="800000"/>
            </a:ln>
            <a:effectLst/>
            <a:sp3d/>
          </p:spPr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defTabSz="914400" hangingPunct="0">
                <a:defRPr/>
              </a:pPr>
              <a:endParaRPr lang="zh-CN" altLang="en-US" ker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  <a:sym typeface="Arial" panose="020B0604020202020204" pitchFamily="34" charset="0"/>
              </a:endParaRPr>
            </a:p>
          </p:txBody>
        </p:sp>
        <p:sp>
          <p:nvSpPr>
            <p:cNvPr id="127" name="GPT-2"/>
            <p:cNvSpPr txBox="1"/>
            <p:nvPr/>
          </p:nvSpPr>
          <p:spPr>
            <a:xfrm>
              <a:off x="7802686" y="3455772"/>
              <a:ext cx="238848" cy="246221"/>
            </a:xfrm>
            <a:prstGeom prst="rect">
              <a:avLst/>
            </a:prstGeom>
            <a:noFill/>
            <a:ln w="508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ctr" defTabSz="1693333">
                <a:defRPr sz="4400" b="1">
                  <a:solidFill>
                    <a:srgbClr val="FCC800"/>
                  </a:solidFill>
                  <a:latin typeface="HarmonyOS Sans SC"/>
                  <a:ea typeface="HarmonyOS Sans SC"/>
                  <a:cs typeface="HarmonyOS Sans SC"/>
                  <a:sym typeface="HarmonyOS Sans SC"/>
                </a:defRPr>
              </a:lvl1pPr>
            </a:lstStyle>
            <a:p>
              <a:pPr hangingPunct="0"/>
              <a:r>
                <a:rPr lang="en-US" altLang="zh-CN" sz="1600" kern="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Microsoft YaHei" charset="-122"/>
                  <a:sym typeface="Arial" panose="020B0604020202020204" pitchFamily="34" charset="0"/>
                </a:rPr>
                <a:t>L2</a:t>
              </a:r>
              <a:endParaRPr sz="1600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  <a:sym typeface="Arial" panose="020B0604020202020204" pitchFamily="34" charset="0"/>
              </a:endParaRPr>
            </a:p>
          </p:txBody>
        </p:sp>
        <p:sp>
          <p:nvSpPr>
            <p:cNvPr id="128" name="椭圆 127">
              <a:extLst>
                <a:ext uri="{FF2B5EF4-FFF2-40B4-BE49-F238E27FC236}">
                  <a16:creationId xmlns:a16="http://schemas.microsoft.com/office/drawing/2014/main" id="{C4BC8878-A219-9F47-9A0E-B28D59868D07}"/>
                </a:ext>
              </a:extLst>
            </p:cNvPr>
            <p:cNvSpPr/>
            <p:nvPr/>
          </p:nvSpPr>
          <p:spPr>
            <a:xfrm>
              <a:off x="7640405" y="4142776"/>
              <a:ext cx="563410" cy="563410"/>
            </a:xfrm>
            <a:prstGeom prst="ellipse">
              <a:avLst/>
            </a:prstGeom>
            <a:gradFill flip="none" rotWithShape="1">
              <a:gsLst>
                <a:gs pos="0">
                  <a:srgbClr val="5B9BD5">
                    <a:lumMod val="0"/>
                    <a:lumOff val="100000"/>
                  </a:srgbClr>
                </a:gs>
                <a:gs pos="35000">
                  <a:srgbClr val="5B9BD5">
                    <a:lumMod val="0"/>
                    <a:lumOff val="100000"/>
                  </a:srgbClr>
                </a:gs>
                <a:gs pos="100000">
                  <a:srgbClr val="A7A7A7">
                    <a:lumMod val="40000"/>
                    <a:lumOff val="6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12700" cap="flat">
              <a:noFill/>
              <a:prstDash val="solid"/>
              <a:miter lim="800000"/>
            </a:ln>
            <a:effectLst/>
            <a:sp3d/>
          </p:spPr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defTabSz="914400" hangingPunct="0">
                <a:defRPr/>
              </a:pPr>
              <a:endParaRPr lang="zh-CN" altLang="en-US" ker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  <a:sym typeface="Arial" panose="020B0604020202020204" pitchFamily="34" charset="0"/>
              </a:endParaRPr>
            </a:p>
          </p:txBody>
        </p:sp>
        <p:sp>
          <p:nvSpPr>
            <p:cNvPr id="129" name="GPT-2"/>
            <p:cNvSpPr txBox="1"/>
            <p:nvPr/>
          </p:nvSpPr>
          <p:spPr>
            <a:xfrm>
              <a:off x="7802686" y="4301373"/>
              <a:ext cx="238848" cy="246221"/>
            </a:xfrm>
            <a:prstGeom prst="rect">
              <a:avLst/>
            </a:prstGeom>
            <a:noFill/>
            <a:ln w="508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ctr" defTabSz="1693333">
                <a:defRPr sz="4400" b="1">
                  <a:solidFill>
                    <a:srgbClr val="FCC800"/>
                  </a:solidFill>
                  <a:latin typeface="HarmonyOS Sans SC"/>
                  <a:ea typeface="HarmonyOS Sans SC"/>
                  <a:cs typeface="HarmonyOS Sans SC"/>
                  <a:sym typeface="HarmonyOS Sans SC"/>
                </a:defRPr>
              </a:lvl1pPr>
            </a:lstStyle>
            <a:p>
              <a:pPr hangingPunct="0"/>
              <a:r>
                <a:rPr lang="en-US" altLang="zh-CN" sz="1600" kern="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Microsoft YaHei" charset="-122"/>
                  <a:sym typeface="Arial" panose="020B0604020202020204" pitchFamily="34" charset="0"/>
                </a:rPr>
                <a:t>L1</a:t>
              </a:r>
              <a:endParaRPr sz="1600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  <a:sym typeface="Arial" panose="020B0604020202020204" pitchFamily="34" charset="0"/>
              </a:endParaRPr>
            </a:p>
          </p:txBody>
        </p:sp>
        <p:sp>
          <p:nvSpPr>
            <p:cNvPr id="130" name="椭圆 129">
              <a:extLst>
                <a:ext uri="{FF2B5EF4-FFF2-40B4-BE49-F238E27FC236}">
                  <a16:creationId xmlns:a16="http://schemas.microsoft.com/office/drawing/2014/main" id="{C4BC8878-A219-9F47-9A0E-B28D59868D07}"/>
                </a:ext>
              </a:extLst>
            </p:cNvPr>
            <p:cNvSpPr/>
            <p:nvPr/>
          </p:nvSpPr>
          <p:spPr>
            <a:xfrm>
              <a:off x="7640405" y="4988379"/>
              <a:ext cx="563410" cy="563410"/>
            </a:xfrm>
            <a:prstGeom prst="ellipse">
              <a:avLst/>
            </a:prstGeom>
            <a:gradFill flip="none" rotWithShape="1">
              <a:gsLst>
                <a:gs pos="0">
                  <a:srgbClr val="5B9BD5">
                    <a:lumMod val="0"/>
                    <a:lumOff val="100000"/>
                  </a:srgbClr>
                </a:gs>
                <a:gs pos="35000">
                  <a:srgbClr val="5B9BD5">
                    <a:lumMod val="0"/>
                    <a:lumOff val="100000"/>
                  </a:srgbClr>
                </a:gs>
                <a:gs pos="100000">
                  <a:srgbClr val="A7A7A7">
                    <a:lumMod val="40000"/>
                    <a:lumOff val="6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12700" cap="flat">
              <a:noFill/>
              <a:prstDash val="solid"/>
              <a:miter lim="800000"/>
            </a:ln>
            <a:effectLst/>
            <a:sp3d/>
          </p:spPr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defTabSz="914400" hangingPunct="0">
                <a:defRPr/>
              </a:pPr>
              <a:endParaRPr lang="zh-CN" altLang="en-US" ker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  <a:sym typeface="Arial" panose="020B0604020202020204" pitchFamily="34" charset="0"/>
              </a:endParaRPr>
            </a:p>
          </p:txBody>
        </p:sp>
        <p:sp>
          <p:nvSpPr>
            <p:cNvPr id="131" name="GPT-2"/>
            <p:cNvSpPr txBox="1"/>
            <p:nvPr/>
          </p:nvSpPr>
          <p:spPr>
            <a:xfrm>
              <a:off x="7802686" y="5146976"/>
              <a:ext cx="238848" cy="246221"/>
            </a:xfrm>
            <a:prstGeom prst="rect">
              <a:avLst/>
            </a:prstGeom>
            <a:noFill/>
            <a:ln w="508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ctr" defTabSz="1693333">
                <a:defRPr sz="4400" b="1">
                  <a:solidFill>
                    <a:srgbClr val="FCC800"/>
                  </a:solidFill>
                  <a:latin typeface="HarmonyOS Sans SC"/>
                  <a:ea typeface="HarmonyOS Sans SC"/>
                  <a:cs typeface="HarmonyOS Sans SC"/>
                  <a:sym typeface="HarmonyOS Sans SC"/>
                </a:defRPr>
              </a:lvl1pPr>
            </a:lstStyle>
            <a:p>
              <a:pPr hangingPunct="0"/>
              <a:r>
                <a:rPr lang="en-US" altLang="zh-CN" sz="1600" kern="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Microsoft YaHei" charset="-122"/>
                  <a:sym typeface="Arial" panose="020B0604020202020204" pitchFamily="34" charset="0"/>
                </a:rPr>
                <a:t>L0</a:t>
              </a:r>
              <a:endParaRPr sz="1600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  <a:sym typeface="Arial" panose="020B0604020202020204" pitchFamily="34" charset="0"/>
              </a:endParaRPr>
            </a:p>
          </p:txBody>
        </p:sp>
        <p:sp>
          <p:nvSpPr>
            <p:cNvPr id="132" name="矩形 131"/>
            <p:cNvSpPr/>
            <p:nvPr/>
          </p:nvSpPr>
          <p:spPr>
            <a:xfrm>
              <a:off x="8191292" y="1001938"/>
              <a:ext cx="249299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1" algn="ctr" fontAlgn="base">
                <a:spcAft>
                  <a:spcPct val="0"/>
                </a:spcAft>
              </a:pPr>
              <a:r>
                <a:rPr kumimoji="1" lang="zh-CN" altLang="en-US" b="1" dirty="0">
                  <a:ln w="10541" cmpd="sng">
                    <a:noFill/>
                    <a:prstDash val="solid"/>
                  </a:ln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集群系统架构分层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555372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1B95A44-CCF2-9448-AD90-014C7B1CC7EC}"/>
              </a:ext>
            </a:extLst>
          </p:cNvPr>
          <p:cNvSpPr txBox="1"/>
          <p:nvPr/>
        </p:nvSpPr>
        <p:spPr>
          <a:xfrm>
            <a:off x="4728456" y="1046095"/>
            <a:ext cx="2739853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6600" b="1" dirty="0">
                <a:gradFill>
                  <a:gsLst>
                    <a:gs pos="4000">
                      <a:srgbClr val="126FFC"/>
                    </a:gs>
                    <a:gs pos="73000">
                      <a:srgbClr val="126FFC">
                        <a:alpha val="0"/>
                      </a:srgbClr>
                    </a:gs>
                  </a:gsLst>
                  <a:lin ang="5400000" scaled="1"/>
                </a:gra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02</a:t>
            </a:r>
            <a:endParaRPr kumimoji="1" lang="zh-CN" altLang="en-US" sz="16600" b="1" dirty="0">
              <a:gradFill>
                <a:gsLst>
                  <a:gs pos="4000">
                    <a:srgbClr val="126FFC"/>
                  </a:gs>
                  <a:gs pos="73000">
                    <a:srgbClr val="126FFC">
                      <a:alpha val="0"/>
                    </a:srgbClr>
                  </a:gs>
                </a:gsLst>
                <a:lin ang="5400000" scaled="1"/>
              </a:gra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3318274-4988-A24C-A300-D395CB35B714}"/>
              </a:ext>
            </a:extLst>
          </p:cNvPr>
          <p:cNvSpPr txBox="1"/>
          <p:nvPr/>
        </p:nvSpPr>
        <p:spPr>
          <a:xfrm>
            <a:off x="1241074" y="2990247"/>
            <a:ext cx="101324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96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99700D0-0E5A-4E5C-0761-B33E2775D9F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zh-CN" altLang="en-US" sz="9600" b="1" dirty="0"/>
              <a:t>集群计算挑战</a:t>
            </a:r>
            <a:endParaRPr lang="en-US" altLang="zh-CN" sz="9600" b="1" dirty="0"/>
          </a:p>
        </p:txBody>
      </p:sp>
    </p:spTree>
    <p:extLst>
      <p:ext uri="{BB962C8B-B14F-4D97-AF65-F5344CB8AC3E}">
        <p14:creationId xmlns:p14="http://schemas.microsoft.com/office/powerpoint/2010/main" val="34554209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矩形 57">
            <a:extLst>
              <a:ext uri="{FF2B5EF4-FFF2-40B4-BE49-F238E27FC236}">
                <a16:creationId xmlns:a16="http://schemas.microsoft.com/office/drawing/2014/main" id="{0D7D95E9-F9FA-44F0-B37E-F50D357E62FC}"/>
              </a:ext>
            </a:extLst>
          </p:cNvPr>
          <p:cNvSpPr/>
          <p:nvPr/>
        </p:nvSpPr>
        <p:spPr>
          <a:xfrm>
            <a:off x="679878" y="1062790"/>
            <a:ext cx="2988920" cy="5144723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12">
              <a:defRPr/>
            </a:pPr>
            <a:endParaRPr lang="zh-CN" altLang="en-US" sz="1599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7A2A006D-F286-452B-84E9-DBD5984F8038}"/>
              </a:ext>
            </a:extLst>
          </p:cNvPr>
          <p:cNvSpPr txBox="1"/>
          <p:nvPr/>
        </p:nvSpPr>
        <p:spPr>
          <a:xfrm>
            <a:off x="764519" y="1182960"/>
            <a:ext cx="2827342" cy="2365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14112">
              <a:lnSpc>
                <a:spcPct val="120000"/>
              </a:lnSpc>
              <a:spcAft>
                <a:spcPts val="600"/>
              </a:spcAft>
              <a:defRPr/>
            </a:pPr>
            <a:r>
              <a:rPr kumimoji="1" lang="zh-CN" altLang="en-US" sz="1399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算力的“需”比“供”大</a:t>
            </a:r>
            <a:r>
              <a:rPr kumimoji="1" lang="en-US" altLang="zh-CN" sz="1399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</a:t>
            </a:r>
            <a:r>
              <a:rPr kumimoji="1" lang="zh-CN" altLang="en-US" sz="1399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倍</a:t>
            </a:r>
            <a:r>
              <a:rPr kumimoji="1" lang="en-US" altLang="zh-CN" sz="1399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</a:p>
        </p:txBody>
      </p:sp>
      <p:sp>
        <p:nvSpPr>
          <p:cNvPr id="60" name="椭圆 59">
            <a:extLst>
              <a:ext uri="{FF2B5EF4-FFF2-40B4-BE49-F238E27FC236}">
                <a16:creationId xmlns:a16="http://schemas.microsoft.com/office/drawing/2014/main" id="{F4D040CF-EDF2-495E-94B6-C4253CFB3B06}"/>
              </a:ext>
            </a:extLst>
          </p:cNvPr>
          <p:cNvSpPr/>
          <p:nvPr/>
        </p:nvSpPr>
        <p:spPr>
          <a:xfrm>
            <a:off x="959434" y="2131129"/>
            <a:ext cx="914043" cy="914043"/>
          </a:xfrm>
          <a:prstGeom prst="ellipse">
            <a:avLst/>
          </a:prstGeom>
          <a:solidFill>
            <a:schemeClr val="tx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12">
              <a:defRPr/>
            </a:pPr>
            <a:endParaRPr lang="zh-CN" altLang="en-US" sz="1799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椭圆 60">
            <a:extLst>
              <a:ext uri="{FF2B5EF4-FFF2-40B4-BE49-F238E27FC236}">
                <a16:creationId xmlns:a16="http://schemas.microsoft.com/office/drawing/2014/main" id="{81E8F3F8-55AF-4002-9FF3-DA8D4AF6FF90}"/>
              </a:ext>
            </a:extLst>
          </p:cNvPr>
          <p:cNvSpPr/>
          <p:nvPr/>
        </p:nvSpPr>
        <p:spPr>
          <a:xfrm>
            <a:off x="2454275" y="2131129"/>
            <a:ext cx="914043" cy="914043"/>
          </a:xfrm>
          <a:prstGeom prst="ellipse">
            <a:avLst/>
          </a:prstGeom>
          <a:solidFill>
            <a:schemeClr val="tx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12">
              <a:defRPr/>
            </a:pPr>
            <a:endParaRPr lang="zh-CN" altLang="en-US" sz="1799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151B56AE-0799-4B82-B97D-72617EBB4F3A}"/>
              </a:ext>
            </a:extLst>
          </p:cNvPr>
          <p:cNvSpPr txBox="1"/>
          <p:nvPr/>
        </p:nvSpPr>
        <p:spPr>
          <a:xfrm>
            <a:off x="937152" y="3129803"/>
            <a:ext cx="904442" cy="30765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14112">
              <a:defRPr/>
            </a:pPr>
            <a:r>
              <a:rPr kumimoji="1" lang="zh-CN" altLang="en-US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大模型算力需求</a:t>
            </a:r>
            <a:endParaRPr kumimoji="1" lang="en-US" altLang="zh-CN" sz="1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defTabSz="914112">
              <a:defRPr/>
            </a:pPr>
            <a:r>
              <a:rPr kumimoji="1" lang="zh-CN" altLang="en-US" sz="10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指数级膨胀</a:t>
            </a:r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C6423929-1D32-4AA2-828B-399958C062F1}"/>
              </a:ext>
            </a:extLst>
          </p:cNvPr>
          <p:cNvSpPr txBox="1"/>
          <p:nvPr/>
        </p:nvSpPr>
        <p:spPr>
          <a:xfrm>
            <a:off x="1118128" y="2433383"/>
            <a:ext cx="584869" cy="476868"/>
          </a:xfrm>
          <a:prstGeom prst="rect">
            <a:avLst/>
          </a:prstGeom>
          <a:solidFill>
            <a:schemeClr val="tx2">
              <a:lumMod val="95000"/>
              <a:alpha val="50000"/>
            </a:schemeClr>
          </a:solidFill>
        </p:spPr>
        <p:txBody>
          <a:bodyPr wrap="none" lIns="0" tIns="0" rIns="0" bIns="0" rtlCol="0">
            <a:spAutoFit/>
          </a:bodyPr>
          <a:lstStyle/>
          <a:p>
            <a:pPr defTabSz="914112">
              <a:spcAft>
                <a:spcPts val="600"/>
              </a:spcAft>
              <a:defRPr/>
            </a:pPr>
            <a:r>
              <a:rPr kumimoji="1" lang="en-US" altLang="zh-CN" sz="1599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750</a:t>
            </a:r>
            <a:r>
              <a:rPr kumimoji="1" lang="zh-CN" altLang="en-US" sz="1599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倍</a:t>
            </a:r>
            <a:endParaRPr kumimoji="1" lang="en-US" altLang="zh-CN" sz="105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defTabSz="914112">
              <a:spcAft>
                <a:spcPts val="600"/>
              </a:spcAft>
              <a:defRPr/>
            </a:pPr>
            <a:r>
              <a:rPr kumimoji="1" lang="zh-CN" altLang="en-US" sz="10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</a:t>
            </a:r>
            <a:r>
              <a:rPr kumimoji="1" lang="en-US" altLang="zh-CN" sz="10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kumimoji="1" lang="zh-CN" altLang="en-US" sz="10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endParaRPr kumimoji="1" lang="zh-CN" altLang="en-US" sz="1200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3F50CF18-7A0A-4960-9C67-C62916252410}"/>
              </a:ext>
            </a:extLst>
          </p:cNvPr>
          <p:cNvSpPr txBox="1"/>
          <p:nvPr/>
        </p:nvSpPr>
        <p:spPr>
          <a:xfrm>
            <a:off x="764520" y="5856366"/>
            <a:ext cx="2389145" cy="10768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112">
              <a:defRPr/>
            </a:pPr>
            <a:r>
              <a:rPr kumimoji="1" lang="en-US" altLang="zh-CN" sz="700" i="1" dirty="0">
                <a:solidFill>
                  <a:srgbClr val="FFFFFF">
                    <a:lumMod val="6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Source: OpenAI, ARK Invest, Nvidia, AI and memory wall</a:t>
            </a:r>
            <a:endParaRPr kumimoji="1" lang="zh-CN" altLang="en-US" sz="700" i="1" dirty="0">
              <a:solidFill>
                <a:srgbClr val="FFFFFF">
                  <a:lumMod val="6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CC3B5947-AE01-40A9-A1F1-CB4C433C5AD2}"/>
              </a:ext>
            </a:extLst>
          </p:cNvPr>
          <p:cNvSpPr txBox="1"/>
          <p:nvPr/>
        </p:nvSpPr>
        <p:spPr>
          <a:xfrm>
            <a:off x="2436795" y="3129803"/>
            <a:ext cx="904442" cy="30765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14112">
              <a:defRPr/>
            </a:pPr>
            <a:r>
              <a:rPr kumimoji="1" lang="zh-CN" altLang="en-US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硬件算力供给</a:t>
            </a:r>
            <a:endParaRPr kumimoji="1" lang="en-US" altLang="zh-CN" sz="1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defTabSz="914112">
              <a:defRPr/>
            </a:pPr>
            <a:r>
              <a:rPr kumimoji="1" lang="zh-CN" altLang="en-US" sz="10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仅线性增长</a:t>
            </a:r>
          </a:p>
        </p:txBody>
      </p:sp>
      <p:sp>
        <p:nvSpPr>
          <p:cNvPr id="70" name="椭圆 69">
            <a:extLst>
              <a:ext uri="{FF2B5EF4-FFF2-40B4-BE49-F238E27FC236}">
                <a16:creationId xmlns:a16="http://schemas.microsoft.com/office/drawing/2014/main" id="{0976AA0B-76EF-4AF2-8DC7-1CCA1FB3B867}"/>
              </a:ext>
            </a:extLst>
          </p:cNvPr>
          <p:cNvSpPr/>
          <p:nvPr/>
        </p:nvSpPr>
        <p:spPr>
          <a:xfrm>
            <a:off x="1273051" y="2029264"/>
            <a:ext cx="286811" cy="286811"/>
          </a:xfrm>
          <a:prstGeom prst="ellipse">
            <a:avLst/>
          </a:prstGeom>
          <a:solidFill>
            <a:schemeClr val="tx2"/>
          </a:solidFill>
          <a:ln>
            <a:solidFill>
              <a:srgbClr val="F2F2F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12">
              <a:defRPr/>
            </a:pPr>
            <a:r>
              <a:rPr lang="zh-CN" altLang="en-US" sz="1399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</a:t>
            </a:r>
          </a:p>
        </p:txBody>
      </p:sp>
      <p:sp>
        <p:nvSpPr>
          <p:cNvPr id="71" name="椭圆 70">
            <a:extLst>
              <a:ext uri="{FF2B5EF4-FFF2-40B4-BE49-F238E27FC236}">
                <a16:creationId xmlns:a16="http://schemas.microsoft.com/office/drawing/2014/main" id="{65577987-5676-452C-844A-4004F9323796}"/>
              </a:ext>
            </a:extLst>
          </p:cNvPr>
          <p:cNvSpPr/>
          <p:nvPr/>
        </p:nvSpPr>
        <p:spPr>
          <a:xfrm>
            <a:off x="2767892" y="2029264"/>
            <a:ext cx="286811" cy="286811"/>
          </a:xfrm>
          <a:prstGeom prst="ellipse">
            <a:avLst/>
          </a:prstGeom>
          <a:solidFill>
            <a:schemeClr val="tx2"/>
          </a:solidFill>
          <a:ln>
            <a:solidFill>
              <a:srgbClr val="F2F2F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12">
              <a:defRPr/>
            </a:pPr>
            <a:r>
              <a:rPr lang="zh-CN" altLang="en-US" sz="1399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供</a:t>
            </a:r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090062B3-BE92-471A-8A1E-EF5FF0E45611}"/>
              </a:ext>
            </a:extLst>
          </p:cNvPr>
          <p:cNvSpPr txBox="1"/>
          <p:nvPr/>
        </p:nvSpPr>
        <p:spPr>
          <a:xfrm>
            <a:off x="2046953" y="2484775"/>
            <a:ext cx="233434" cy="21536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defTabSz="914112">
              <a:defRPr/>
            </a:pPr>
            <a:r>
              <a:rPr kumimoji="1" lang="en-US" altLang="zh-CN" sz="1399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VS</a:t>
            </a:r>
            <a:endParaRPr kumimoji="1" lang="zh-CN" altLang="en-US" sz="1399" b="1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3" name="Picture 2" descr="https://img-blog.csdnimg.cn/img_convert/dc37b1af8b1418c639911dcc548a4e43.png">
            <a:extLst>
              <a:ext uri="{FF2B5EF4-FFF2-40B4-BE49-F238E27FC236}">
                <a16:creationId xmlns:a16="http://schemas.microsoft.com/office/drawing/2014/main" id="{CA62B02B-4439-4BFB-A111-DCC4BA61F2D2}"/>
              </a:ext>
            </a:extLst>
          </p:cNvPr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744" y="3861002"/>
            <a:ext cx="2755671" cy="1904762"/>
          </a:xfrm>
          <a:prstGeom prst="rect">
            <a:avLst/>
          </a:prstGeom>
          <a:noFill/>
          <a:effectLst>
            <a:outerShdw blurRad="63500" sx="99000" sy="99000" algn="ctr" rotWithShape="0">
              <a:schemeClr val="bg2">
                <a:lumMod val="50000"/>
                <a:alpha val="4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4" name="文本框 14">
            <a:extLst>
              <a:ext uri="{FF2B5EF4-FFF2-40B4-BE49-F238E27FC236}">
                <a16:creationId xmlns:a16="http://schemas.microsoft.com/office/drawing/2014/main" id="{1EFC1A02-B593-4B15-B998-82EA97BCAE67}"/>
              </a:ext>
            </a:extLst>
          </p:cNvPr>
          <p:cNvSpPr txBox="1"/>
          <p:nvPr/>
        </p:nvSpPr>
        <p:spPr>
          <a:xfrm>
            <a:off x="2745452" y="2433383"/>
            <a:ext cx="331691" cy="476868"/>
          </a:xfrm>
          <a:prstGeom prst="rect">
            <a:avLst/>
          </a:prstGeom>
          <a:solidFill>
            <a:schemeClr val="tx2">
              <a:lumMod val="95000"/>
              <a:alpha val="50000"/>
            </a:schemeClr>
          </a:solidFill>
        </p:spPr>
        <p:txBody>
          <a:bodyPr wrap="none" lIns="0" tIns="0" rIns="0" bIns="0" rtlCol="0">
            <a:spAutoFit/>
          </a:bodyPr>
          <a:lstStyle/>
          <a:p>
            <a:pPr algn="ctr" defTabSz="914112">
              <a:spcAft>
                <a:spcPts val="600"/>
              </a:spcAft>
              <a:defRPr/>
            </a:pPr>
            <a:r>
              <a:rPr kumimoji="1" lang="en-US" altLang="zh-CN" sz="1599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kumimoji="1" lang="zh-CN" altLang="en-US" sz="1599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倍</a:t>
            </a:r>
            <a:endParaRPr kumimoji="1" lang="en-US" altLang="zh-CN" sz="105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defTabSz="914112">
              <a:spcAft>
                <a:spcPts val="600"/>
              </a:spcAft>
              <a:defRPr/>
            </a:pPr>
            <a:r>
              <a:rPr kumimoji="1" lang="zh-CN" altLang="en-US" sz="10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</a:t>
            </a:r>
            <a:r>
              <a:rPr kumimoji="1" lang="en-US" altLang="zh-CN" sz="10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kumimoji="1" lang="zh-CN" altLang="en-US" sz="10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endParaRPr kumimoji="1" lang="zh-CN" altLang="en-US" sz="1200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5" name="Subtitle 1">
            <a:extLst>
              <a:ext uri="{FF2B5EF4-FFF2-40B4-BE49-F238E27FC236}">
                <a16:creationId xmlns:a16="http://schemas.microsoft.com/office/drawing/2014/main" id="{5109913D-FCF2-43E8-87E0-37E183D437D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516040" y="261129"/>
            <a:ext cx="12114212" cy="412750"/>
          </a:xfrm>
          <a:prstGeom prst="rect">
            <a:avLst/>
          </a:prstGeom>
        </p:spPr>
        <p:txBody>
          <a:bodyPr/>
          <a:lstStyle/>
          <a:p>
            <a:pPr marL="0" indent="0" defTabSz="1187323">
              <a:buNone/>
              <a:defRPr/>
            </a:pPr>
            <a:r>
              <a: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大模型训练算力需求爆发背后，负载的运行特征</a:t>
            </a:r>
            <a:r>
              <a: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BEBE0174-8AAA-44C9-8370-ACDED11C1F30}"/>
              </a:ext>
            </a:extLst>
          </p:cNvPr>
          <p:cNvSpPr/>
          <p:nvPr/>
        </p:nvSpPr>
        <p:spPr>
          <a:xfrm>
            <a:off x="3908716" y="1141810"/>
            <a:ext cx="8267007" cy="3999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>
              <a:defRPr/>
            </a:pPr>
            <a:r>
              <a:rPr lang="zh-CN" altLang="en-US" sz="1999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负载呈现出 高并行</a:t>
            </a:r>
            <a:r>
              <a:rPr lang="en-US" altLang="zh-CN" sz="1999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sz="1999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网络化 的特征，集群成为大模型训练最佳算力平台</a:t>
            </a:r>
          </a:p>
        </p:txBody>
      </p:sp>
      <p:grpSp>
        <p:nvGrpSpPr>
          <p:cNvPr id="119" name="组合 118">
            <a:extLst>
              <a:ext uri="{FF2B5EF4-FFF2-40B4-BE49-F238E27FC236}">
                <a16:creationId xmlns:a16="http://schemas.microsoft.com/office/drawing/2014/main" id="{B3DBA02A-21BB-445D-943A-F0CE95AEC267}"/>
              </a:ext>
            </a:extLst>
          </p:cNvPr>
          <p:cNvGrpSpPr/>
          <p:nvPr/>
        </p:nvGrpSpPr>
        <p:grpSpPr>
          <a:xfrm>
            <a:off x="4174182" y="1916093"/>
            <a:ext cx="7255800" cy="3674871"/>
            <a:chOff x="4256826" y="1128920"/>
            <a:chExt cx="7261469" cy="3677742"/>
          </a:xfrm>
        </p:grpSpPr>
        <p:sp>
          <p:nvSpPr>
            <p:cNvPr id="120" name="矩形 49">
              <a:extLst>
                <a:ext uri="{FF2B5EF4-FFF2-40B4-BE49-F238E27FC236}">
                  <a16:creationId xmlns:a16="http://schemas.microsoft.com/office/drawing/2014/main" id="{A5486AB8-71E3-4620-85EA-BB34974DB1F9}"/>
                </a:ext>
              </a:extLst>
            </p:cNvPr>
            <p:cNvSpPr/>
            <p:nvPr/>
          </p:nvSpPr>
          <p:spPr>
            <a:xfrm>
              <a:off x="5167114" y="2313782"/>
              <a:ext cx="1490551" cy="2492879"/>
            </a:xfrm>
            <a:prstGeom prst="rect">
              <a:avLst/>
            </a:prstGeom>
            <a:gradFill>
              <a:gsLst>
                <a:gs pos="0">
                  <a:schemeClr val="tx2">
                    <a:lumMod val="95000"/>
                  </a:schemeClr>
                </a:gs>
                <a:gs pos="100000">
                  <a:schemeClr val="tx2">
                    <a:lumMod val="95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668">
                <a:defRPr/>
              </a:pPr>
              <a:endParaRPr lang="zh-CN" altLang="en-US" sz="1398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1" name="矩形 50">
              <a:extLst>
                <a:ext uri="{FF2B5EF4-FFF2-40B4-BE49-F238E27FC236}">
                  <a16:creationId xmlns:a16="http://schemas.microsoft.com/office/drawing/2014/main" id="{9C1F6BBD-856D-4EA7-A667-775A388D3D64}"/>
                </a:ext>
              </a:extLst>
            </p:cNvPr>
            <p:cNvSpPr/>
            <p:nvPr/>
          </p:nvSpPr>
          <p:spPr>
            <a:xfrm>
              <a:off x="7563875" y="2313782"/>
              <a:ext cx="1490551" cy="2492880"/>
            </a:xfrm>
            <a:prstGeom prst="rect">
              <a:avLst/>
            </a:prstGeom>
            <a:gradFill>
              <a:gsLst>
                <a:gs pos="0">
                  <a:schemeClr val="tx2">
                    <a:lumMod val="95000"/>
                  </a:schemeClr>
                </a:gs>
                <a:gs pos="100000">
                  <a:schemeClr val="tx2">
                    <a:lumMod val="95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668">
                <a:defRPr/>
              </a:pPr>
              <a:endParaRPr lang="zh-CN" altLang="en-US" sz="1398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2" name="矩形 52">
              <a:extLst>
                <a:ext uri="{FF2B5EF4-FFF2-40B4-BE49-F238E27FC236}">
                  <a16:creationId xmlns:a16="http://schemas.microsoft.com/office/drawing/2014/main" id="{0DAD51AA-FAD5-48F9-894B-FC2B374D954A}"/>
                </a:ext>
              </a:extLst>
            </p:cNvPr>
            <p:cNvSpPr/>
            <p:nvPr/>
          </p:nvSpPr>
          <p:spPr>
            <a:xfrm>
              <a:off x="10007378" y="2313781"/>
              <a:ext cx="1490551" cy="2492880"/>
            </a:xfrm>
            <a:prstGeom prst="rect">
              <a:avLst/>
            </a:prstGeom>
            <a:gradFill>
              <a:gsLst>
                <a:gs pos="0">
                  <a:schemeClr val="tx2">
                    <a:lumMod val="95000"/>
                  </a:schemeClr>
                </a:gs>
                <a:gs pos="100000">
                  <a:schemeClr val="tx2">
                    <a:lumMod val="95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668">
                <a:defRPr/>
              </a:pPr>
              <a:endParaRPr lang="zh-CN" altLang="en-US" sz="1398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3" name="文本框 6">
              <a:extLst>
                <a:ext uri="{FF2B5EF4-FFF2-40B4-BE49-F238E27FC236}">
                  <a16:creationId xmlns:a16="http://schemas.microsoft.com/office/drawing/2014/main" id="{1BE1F711-26C0-4F4A-8F07-8AFBFB3D28EC}"/>
                </a:ext>
              </a:extLst>
            </p:cNvPr>
            <p:cNvSpPr txBox="1"/>
            <p:nvPr/>
          </p:nvSpPr>
          <p:spPr>
            <a:xfrm>
              <a:off x="5286906" y="1128920"/>
              <a:ext cx="1261884" cy="307648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 defTabSz="913668">
                <a:defRPr/>
              </a:pPr>
              <a:r>
                <a:rPr lang="zh-CN" altLang="en-US" sz="1398" b="1" dirty="0">
                  <a:solidFill>
                    <a:srgbClr val="1D1D1A">
                      <a:lumMod val="90000"/>
                      <a:lumOff val="10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万级参数时代</a:t>
              </a:r>
              <a:endParaRPr lang="en-US" altLang="zh-CN" sz="1398" b="1" dirty="0">
                <a:solidFill>
                  <a:srgbClr val="1D1D1A">
                    <a:lumMod val="90000"/>
                    <a:lumOff val="1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4" name="文本框 42">
              <a:extLst>
                <a:ext uri="{FF2B5EF4-FFF2-40B4-BE49-F238E27FC236}">
                  <a16:creationId xmlns:a16="http://schemas.microsoft.com/office/drawing/2014/main" id="{B868973D-0E2B-444E-AEF0-F7487BBB127A}"/>
                </a:ext>
              </a:extLst>
            </p:cNvPr>
            <p:cNvSpPr txBox="1"/>
            <p:nvPr/>
          </p:nvSpPr>
          <p:spPr>
            <a:xfrm>
              <a:off x="7612199" y="1128920"/>
              <a:ext cx="1261884" cy="307648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 defTabSz="913668">
                <a:defRPr/>
              </a:pPr>
              <a:r>
                <a:rPr lang="zh-CN" altLang="en-US" sz="1398" b="1" dirty="0">
                  <a:solidFill>
                    <a:srgbClr val="1D1D1A">
                      <a:lumMod val="90000"/>
                      <a:lumOff val="10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亿级参数时代</a:t>
              </a:r>
              <a:endParaRPr lang="en-US" altLang="zh-CN" sz="1398" b="1" dirty="0">
                <a:solidFill>
                  <a:srgbClr val="1D1D1A">
                    <a:lumMod val="90000"/>
                    <a:lumOff val="1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5" name="文本框 43">
              <a:extLst>
                <a:ext uri="{FF2B5EF4-FFF2-40B4-BE49-F238E27FC236}">
                  <a16:creationId xmlns:a16="http://schemas.microsoft.com/office/drawing/2014/main" id="{A8FAAA96-2355-485F-B31A-66255DBC1823}"/>
                </a:ext>
              </a:extLst>
            </p:cNvPr>
            <p:cNvSpPr txBox="1"/>
            <p:nvPr/>
          </p:nvSpPr>
          <p:spPr>
            <a:xfrm>
              <a:off x="9937489" y="1128920"/>
              <a:ext cx="1261884" cy="307648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 defTabSz="913668">
                <a:defRPr/>
              </a:pPr>
              <a:r>
                <a:rPr lang="zh-CN" altLang="en-US" sz="1398" b="1" dirty="0">
                  <a:solidFill>
                    <a:srgbClr val="1D1D1A">
                      <a:lumMod val="90000"/>
                      <a:lumOff val="10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万亿参数时代</a:t>
              </a:r>
              <a:endParaRPr lang="en-US" altLang="zh-CN" sz="1398" b="1" dirty="0">
                <a:solidFill>
                  <a:srgbClr val="1D1D1A">
                    <a:lumMod val="90000"/>
                    <a:lumOff val="1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6" name="文本框 8">
              <a:extLst>
                <a:ext uri="{FF2B5EF4-FFF2-40B4-BE49-F238E27FC236}">
                  <a16:creationId xmlns:a16="http://schemas.microsoft.com/office/drawing/2014/main" id="{39BA4C01-4D0C-4330-B4FD-78061DD641AD}"/>
                </a:ext>
              </a:extLst>
            </p:cNvPr>
            <p:cNvSpPr txBox="1"/>
            <p:nvPr/>
          </p:nvSpPr>
          <p:spPr>
            <a:xfrm>
              <a:off x="4256826" y="1711067"/>
              <a:ext cx="902811" cy="52296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 defTabSz="913668">
                <a:defRPr/>
              </a:pPr>
              <a:r>
                <a:rPr lang="zh-CN" altLang="en-US" sz="1398" b="1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典型模型</a:t>
              </a:r>
              <a:endParaRPr lang="en-US" altLang="zh-CN" sz="1398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defTabSz="913668">
                <a:defRPr/>
              </a:pPr>
              <a:r>
                <a:rPr lang="zh-CN" altLang="en-US" sz="1398" b="1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参数</a:t>
              </a:r>
            </a:p>
          </p:txBody>
        </p:sp>
        <p:sp>
          <p:nvSpPr>
            <p:cNvPr id="127" name="文本框 11">
              <a:extLst>
                <a:ext uri="{FF2B5EF4-FFF2-40B4-BE49-F238E27FC236}">
                  <a16:creationId xmlns:a16="http://schemas.microsoft.com/office/drawing/2014/main" id="{6014EB2D-A042-4946-88A5-D56E6CEEC0DA}"/>
                </a:ext>
              </a:extLst>
            </p:cNvPr>
            <p:cNvSpPr txBox="1"/>
            <p:nvPr/>
          </p:nvSpPr>
          <p:spPr>
            <a:xfrm>
              <a:off x="5468834" y="1743007"/>
              <a:ext cx="926857" cy="43088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 defTabSz="913668">
                <a:defRPr/>
              </a:pPr>
              <a:r>
                <a:rPr lang="en-US" altLang="zh-CN" sz="1100" b="1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ResNet-50</a:t>
              </a:r>
            </a:p>
            <a:p>
              <a:pPr algn="ctr" defTabSz="913668">
                <a:defRPr/>
              </a:pPr>
              <a:r>
                <a:rPr lang="en-US" altLang="zh-CN" sz="1100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2500</a:t>
              </a:r>
              <a:r>
                <a:rPr lang="zh-CN" altLang="en-US" sz="1100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万</a:t>
              </a:r>
            </a:p>
          </p:txBody>
        </p:sp>
        <p:sp>
          <p:nvSpPr>
            <p:cNvPr id="128" name="文本框 47">
              <a:extLst>
                <a:ext uri="{FF2B5EF4-FFF2-40B4-BE49-F238E27FC236}">
                  <a16:creationId xmlns:a16="http://schemas.microsoft.com/office/drawing/2014/main" id="{7C8D228C-0802-4BC0-BAD0-3335BA18A7BE}"/>
                </a:ext>
              </a:extLst>
            </p:cNvPr>
            <p:cNvSpPr txBox="1"/>
            <p:nvPr/>
          </p:nvSpPr>
          <p:spPr>
            <a:xfrm>
              <a:off x="7932796" y="1743007"/>
              <a:ext cx="620683" cy="43088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 defTabSz="913668">
                <a:defRPr/>
              </a:pPr>
              <a:r>
                <a:rPr lang="en-US" altLang="zh-CN" sz="1100" b="1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GPT-1</a:t>
              </a:r>
            </a:p>
            <a:p>
              <a:pPr algn="ctr" defTabSz="913668">
                <a:defRPr/>
              </a:pPr>
              <a:r>
                <a:rPr lang="en-US" altLang="zh-CN" sz="1100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1.7</a:t>
              </a:r>
              <a:r>
                <a:rPr lang="zh-CN" altLang="en-US" sz="1100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亿</a:t>
              </a:r>
            </a:p>
          </p:txBody>
        </p:sp>
        <p:sp>
          <p:nvSpPr>
            <p:cNvPr id="129" name="文本框 48">
              <a:extLst>
                <a:ext uri="{FF2B5EF4-FFF2-40B4-BE49-F238E27FC236}">
                  <a16:creationId xmlns:a16="http://schemas.microsoft.com/office/drawing/2014/main" id="{B493116F-3828-466A-AF0E-16CF1A526992}"/>
                </a:ext>
              </a:extLst>
            </p:cNvPr>
            <p:cNvSpPr txBox="1"/>
            <p:nvPr/>
          </p:nvSpPr>
          <p:spPr>
            <a:xfrm>
              <a:off x="10234844" y="1743007"/>
              <a:ext cx="667170" cy="43088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 defTabSz="913668">
                <a:defRPr/>
              </a:pPr>
              <a:r>
                <a:rPr lang="en-US" altLang="zh-CN" sz="1100" b="1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GPT-4</a:t>
              </a:r>
            </a:p>
            <a:p>
              <a:pPr algn="ctr" defTabSz="913668">
                <a:defRPr/>
              </a:pPr>
              <a:r>
                <a:rPr lang="en-US" altLang="zh-CN" sz="1100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1.8</a:t>
              </a:r>
              <a:r>
                <a:rPr lang="zh-CN" altLang="en-US" sz="1100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万亿</a:t>
              </a:r>
            </a:p>
          </p:txBody>
        </p:sp>
        <p:cxnSp>
          <p:nvCxnSpPr>
            <p:cNvPr id="130" name="直接箭头连接符 13">
              <a:extLst>
                <a:ext uri="{FF2B5EF4-FFF2-40B4-BE49-F238E27FC236}">
                  <a16:creationId xmlns:a16="http://schemas.microsoft.com/office/drawing/2014/main" id="{792BDF59-E29C-484D-ACCC-B04CE8731A14}"/>
                </a:ext>
              </a:extLst>
            </p:cNvPr>
            <p:cNvCxnSpPr>
              <a:cxnSpLocks/>
            </p:cNvCxnSpPr>
            <p:nvPr/>
          </p:nvCxnSpPr>
          <p:spPr>
            <a:xfrm>
              <a:off x="4911699" y="1530661"/>
              <a:ext cx="6606596" cy="0"/>
            </a:xfrm>
            <a:prstGeom prst="straightConnector1">
              <a:avLst/>
            </a:prstGeom>
            <a:ln w="25400">
              <a:gradFill>
                <a:gsLst>
                  <a:gs pos="0">
                    <a:schemeClr val="tx2">
                      <a:lumMod val="95000"/>
                    </a:schemeClr>
                  </a:gs>
                  <a:gs pos="20000">
                    <a:srgbClr val="C00000"/>
                  </a:gs>
                </a:gsLst>
                <a:lin ang="0" scaled="0"/>
              </a:gradFill>
              <a:headEnd type="none" w="med" len="med"/>
              <a:tailEnd type="arrow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1" name="矩形 21">
              <a:extLst>
                <a:ext uri="{FF2B5EF4-FFF2-40B4-BE49-F238E27FC236}">
                  <a16:creationId xmlns:a16="http://schemas.microsoft.com/office/drawing/2014/main" id="{1A7730FB-7EC0-4A3C-8FA7-7F821A1BB6CC}"/>
                </a:ext>
              </a:extLst>
            </p:cNvPr>
            <p:cNvSpPr/>
            <p:nvPr/>
          </p:nvSpPr>
          <p:spPr>
            <a:xfrm>
              <a:off x="5439993" y="1418791"/>
              <a:ext cx="955711" cy="261610"/>
            </a:xfrm>
            <a:prstGeom prst="rect">
              <a:avLst/>
            </a:prstGeom>
            <a:solidFill>
              <a:schemeClr val="tx2"/>
            </a:solidFill>
          </p:spPr>
          <p:txBody>
            <a:bodyPr wrap="none">
              <a:spAutoFit/>
            </a:bodyPr>
            <a:lstStyle/>
            <a:p>
              <a:pPr algn="ctr" defTabSz="913668">
                <a:defRPr/>
              </a:pPr>
              <a:r>
                <a:rPr lang="en-US" altLang="zh-CN" sz="1100" dirty="0">
                  <a:solidFill>
                    <a:srgbClr val="1D1D1A">
                      <a:lumMod val="90000"/>
                      <a:lumOff val="10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2015~2018</a:t>
              </a:r>
              <a:endParaRPr lang="zh-CN" altLang="en-US" sz="1100" dirty="0">
                <a:solidFill>
                  <a:srgbClr val="1D1D1A">
                    <a:lumMod val="90000"/>
                    <a:lumOff val="1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2" name="矩形 25">
              <a:extLst>
                <a:ext uri="{FF2B5EF4-FFF2-40B4-BE49-F238E27FC236}">
                  <a16:creationId xmlns:a16="http://schemas.microsoft.com/office/drawing/2014/main" id="{9EAABD02-E9BD-40F8-A935-02EBC7155D9C}"/>
                </a:ext>
              </a:extLst>
            </p:cNvPr>
            <p:cNvSpPr/>
            <p:nvPr/>
          </p:nvSpPr>
          <p:spPr>
            <a:xfrm>
              <a:off x="7765284" y="1418791"/>
              <a:ext cx="955711" cy="261610"/>
            </a:xfrm>
            <a:prstGeom prst="rect">
              <a:avLst/>
            </a:prstGeom>
            <a:solidFill>
              <a:schemeClr val="tx2"/>
            </a:solidFill>
          </p:spPr>
          <p:txBody>
            <a:bodyPr wrap="none">
              <a:spAutoFit/>
            </a:bodyPr>
            <a:lstStyle/>
            <a:p>
              <a:pPr algn="ctr" defTabSz="913668">
                <a:defRPr/>
              </a:pPr>
              <a:r>
                <a:rPr lang="en-US" altLang="zh-CN" sz="1100" dirty="0">
                  <a:solidFill>
                    <a:srgbClr val="1D1D1A">
                      <a:lumMod val="90000"/>
                      <a:lumOff val="10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2018~2022</a:t>
              </a:r>
              <a:endParaRPr lang="zh-CN" altLang="en-US" sz="1100" dirty="0">
                <a:solidFill>
                  <a:srgbClr val="1D1D1A">
                    <a:lumMod val="90000"/>
                    <a:lumOff val="1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3" name="矩形 26">
              <a:extLst>
                <a:ext uri="{FF2B5EF4-FFF2-40B4-BE49-F238E27FC236}">
                  <a16:creationId xmlns:a16="http://schemas.microsoft.com/office/drawing/2014/main" id="{523C7D33-292F-4C99-80B0-8754896D7B41}"/>
                </a:ext>
              </a:extLst>
            </p:cNvPr>
            <p:cNvSpPr/>
            <p:nvPr/>
          </p:nvSpPr>
          <p:spPr>
            <a:xfrm>
              <a:off x="10257289" y="1418791"/>
              <a:ext cx="622285" cy="261610"/>
            </a:xfrm>
            <a:prstGeom prst="rect">
              <a:avLst/>
            </a:prstGeom>
            <a:solidFill>
              <a:schemeClr val="tx2"/>
            </a:solidFill>
          </p:spPr>
          <p:txBody>
            <a:bodyPr wrap="none">
              <a:spAutoFit/>
            </a:bodyPr>
            <a:lstStyle/>
            <a:p>
              <a:pPr algn="ctr" defTabSz="913668">
                <a:defRPr/>
              </a:pPr>
              <a:r>
                <a:rPr lang="en-US" altLang="zh-CN" sz="1100" dirty="0">
                  <a:solidFill>
                    <a:srgbClr val="1D1D1A">
                      <a:lumMod val="90000"/>
                      <a:lumOff val="10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2023~</a:t>
              </a:r>
              <a:endParaRPr lang="zh-CN" altLang="en-US" sz="1100" dirty="0">
                <a:solidFill>
                  <a:srgbClr val="1D1D1A">
                    <a:lumMod val="90000"/>
                    <a:lumOff val="1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4" name="文本框 63">
              <a:extLst>
                <a:ext uri="{FF2B5EF4-FFF2-40B4-BE49-F238E27FC236}">
                  <a16:creationId xmlns:a16="http://schemas.microsoft.com/office/drawing/2014/main" id="{5D19B643-5224-4769-96D6-36BC23DE266C}"/>
                </a:ext>
              </a:extLst>
            </p:cNvPr>
            <p:cNvSpPr txBox="1"/>
            <p:nvPr/>
          </p:nvSpPr>
          <p:spPr>
            <a:xfrm>
              <a:off x="4412739" y="2402721"/>
              <a:ext cx="571079" cy="52296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 defTabSz="913668">
                <a:defRPr/>
              </a:pPr>
              <a:r>
                <a:rPr lang="zh-CN" altLang="en-US" sz="1398" b="1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计算需求</a:t>
              </a:r>
            </a:p>
          </p:txBody>
        </p:sp>
        <p:sp>
          <p:nvSpPr>
            <p:cNvPr id="135" name="文本框 64">
              <a:extLst>
                <a:ext uri="{FF2B5EF4-FFF2-40B4-BE49-F238E27FC236}">
                  <a16:creationId xmlns:a16="http://schemas.microsoft.com/office/drawing/2014/main" id="{68058827-335D-47C7-9C52-E5BC3F5ABC6A}"/>
                </a:ext>
              </a:extLst>
            </p:cNvPr>
            <p:cNvSpPr txBox="1"/>
            <p:nvPr/>
          </p:nvSpPr>
          <p:spPr>
            <a:xfrm>
              <a:off x="4412739" y="3241278"/>
              <a:ext cx="571079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 defTabSz="913668">
                <a:defRPr/>
              </a:pPr>
              <a:r>
                <a:rPr lang="zh-CN" altLang="en-US" sz="1398" b="1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互联需求</a:t>
              </a:r>
            </a:p>
          </p:txBody>
        </p:sp>
        <p:sp>
          <p:nvSpPr>
            <p:cNvPr id="136" name="文本框 65">
              <a:extLst>
                <a:ext uri="{FF2B5EF4-FFF2-40B4-BE49-F238E27FC236}">
                  <a16:creationId xmlns:a16="http://schemas.microsoft.com/office/drawing/2014/main" id="{E48A8CB3-591A-4C60-B390-BD597CFB562E}"/>
                </a:ext>
              </a:extLst>
            </p:cNvPr>
            <p:cNvSpPr txBox="1"/>
            <p:nvPr/>
          </p:nvSpPr>
          <p:spPr>
            <a:xfrm>
              <a:off x="4412739" y="4120756"/>
              <a:ext cx="571079" cy="52296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 defTabSz="913668">
                <a:defRPr/>
              </a:pPr>
              <a:r>
                <a:rPr lang="zh-CN" altLang="en-US" sz="1398" b="1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存储需求</a:t>
              </a:r>
            </a:p>
          </p:txBody>
        </p:sp>
        <p:sp>
          <p:nvSpPr>
            <p:cNvPr id="137" name="文本框 66">
              <a:extLst>
                <a:ext uri="{FF2B5EF4-FFF2-40B4-BE49-F238E27FC236}">
                  <a16:creationId xmlns:a16="http://schemas.microsoft.com/office/drawing/2014/main" id="{9BE63B50-8CDC-4F95-80D5-22836A839BC1}"/>
                </a:ext>
              </a:extLst>
            </p:cNvPr>
            <p:cNvSpPr txBox="1"/>
            <p:nvPr/>
          </p:nvSpPr>
          <p:spPr>
            <a:xfrm>
              <a:off x="5410373" y="2467076"/>
              <a:ext cx="915635" cy="43088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 defTabSz="913668">
                <a:defRPr/>
              </a:pPr>
              <a:r>
                <a:rPr lang="zh-CN" altLang="en-US" sz="1100" b="1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百</a:t>
              </a:r>
              <a:r>
                <a:rPr lang="en-US" altLang="zh-CN" sz="1100" b="1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TF</a:t>
              </a:r>
              <a:r>
                <a:rPr lang="zh-CN" altLang="en-US" sz="1100" b="1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级平台</a:t>
              </a:r>
              <a:endParaRPr lang="en-US" altLang="zh-CN" sz="110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defTabSz="913668">
                <a:defRPr/>
              </a:pPr>
              <a:r>
                <a:rPr lang="en-US" altLang="zh-CN" sz="1100" b="1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r>
                <a:rPr lang="zh-CN" altLang="en-US" sz="1100" b="1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张</a:t>
              </a:r>
              <a:r>
                <a:rPr lang="en-US" altLang="zh-CN" sz="1100" b="1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GPU</a:t>
              </a:r>
              <a:r>
                <a:rPr lang="zh-CN" altLang="en-US" sz="1100" b="1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卡</a:t>
              </a:r>
              <a:endParaRPr lang="zh-CN" altLang="en-US" sz="11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8" name="文本框 67">
              <a:extLst>
                <a:ext uri="{FF2B5EF4-FFF2-40B4-BE49-F238E27FC236}">
                  <a16:creationId xmlns:a16="http://schemas.microsoft.com/office/drawing/2014/main" id="{F02DC91F-8FFE-4821-B876-8CFF77908DA0}"/>
                </a:ext>
              </a:extLst>
            </p:cNvPr>
            <p:cNvSpPr txBox="1"/>
            <p:nvPr/>
          </p:nvSpPr>
          <p:spPr>
            <a:xfrm>
              <a:off x="7684330" y="2468709"/>
              <a:ext cx="1117614" cy="43088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 defTabSz="913668">
                <a:defRPr/>
              </a:pPr>
              <a:r>
                <a:rPr lang="en-US" altLang="zh-CN" sz="1100" b="1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PF</a:t>
              </a:r>
              <a:r>
                <a:rPr lang="zh-CN" altLang="en-US" sz="1100" b="1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级平台</a:t>
              </a:r>
              <a:endParaRPr lang="en-US" altLang="zh-CN" sz="110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defTabSz="913668">
                <a:defRPr/>
              </a:pPr>
              <a:r>
                <a:rPr lang="zh-CN" altLang="en-US" sz="1100" b="1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单服务器，</a:t>
              </a:r>
              <a:r>
                <a:rPr lang="en-US" altLang="zh-CN" sz="1100" b="1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8</a:t>
              </a:r>
              <a:r>
                <a:rPr lang="zh-CN" altLang="en-US" sz="1100" b="1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卡</a:t>
              </a:r>
              <a:endParaRPr lang="en-US" altLang="zh-CN" sz="110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9" name="文本框 68">
              <a:extLst>
                <a:ext uri="{FF2B5EF4-FFF2-40B4-BE49-F238E27FC236}">
                  <a16:creationId xmlns:a16="http://schemas.microsoft.com/office/drawing/2014/main" id="{7D163E45-F72B-40EF-AA11-80F991ECA438}"/>
                </a:ext>
              </a:extLst>
            </p:cNvPr>
            <p:cNvSpPr txBox="1"/>
            <p:nvPr/>
          </p:nvSpPr>
          <p:spPr>
            <a:xfrm>
              <a:off x="10177016" y="2459830"/>
              <a:ext cx="1151276" cy="43088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 defTabSz="913668">
                <a:defRPr/>
              </a:pPr>
              <a:r>
                <a:rPr lang="en-US" altLang="zh-CN" sz="1100" b="1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EF</a:t>
              </a:r>
              <a:r>
                <a:rPr lang="zh-CN" altLang="en-US" sz="1100" b="1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级平台</a:t>
              </a:r>
              <a:endParaRPr lang="en-US" altLang="zh-CN" sz="110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defTabSz="913668">
                <a:defRPr/>
              </a:pPr>
              <a:r>
                <a:rPr lang="en-US" altLang="zh-CN" sz="1100" b="1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AI</a:t>
              </a:r>
              <a:r>
                <a:rPr lang="zh-CN" altLang="en-US" sz="1100" b="1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集群，</a:t>
              </a:r>
              <a:r>
                <a:rPr lang="en-US" altLang="zh-CN" sz="1100" b="1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~</a:t>
              </a:r>
              <a:r>
                <a:rPr lang="zh-CN" altLang="en-US" sz="1100" b="1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万卡</a:t>
              </a:r>
              <a:endParaRPr lang="zh-CN" altLang="en-US" sz="11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0" name="文本框 69">
              <a:extLst>
                <a:ext uri="{FF2B5EF4-FFF2-40B4-BE49-F238E27FC236}">
                  <a16:creationId xmlns:a16="http://schemas.microsoft.com/office/drawing/2014/main" id="{5EFDA14F-0294-4096-BA16-8A7EA4731326}"/>
                </a:ext>
              </a:extLst>
            </p:cNvPr>
            <p:cNvSpPr txBox="1"/>
            <p:nvPr/>
          </p:nvSpPr>
          <p:spPr>
            <a:xfrm>
              <a:off x="5346209" y="3287443"/>
              <a:ext cx="1172116" cy="43088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 defTabSz="913668">
                <a:defRPr/>
              </a:pPr>
              <a:r>
                <a:rPr lang="zh-CN" altLang="en-US" sz="1100" b="1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通用数据中心：</a:t>
              </a:r>
              <a:endParaRPr lang="en-US" altLang="zh-CN" sz="110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defTabSz="913668">
                <a:defRPr/>
              </a:pPr>
              <a:r>
                <a:rPr lang="en-US" altLang="zh-CN" sz="1100" b="1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25Gb/s</a:t>
              </a:r>
            </a:p>
          </p:txBody>
        </p:sp>
        <p:sp>
          <p:nvSpPr>
            <p:cNvPr id="141" name="文本框 71">
              <a:extLst>
                <a:ext uri="{FF2B5EF4-FFF2-40B4-BE49-F238E27FC236}">
                  <a16:creationId xmlns:a16="http://schemas.microsoft.com/office/drawing/2014/main" id="{F5E6C70A-15B8-4939-B300-350213912A7D}"/>
                </a:ext>
              </a:extLst>
            </p:cNvPr>
            <p:cNvSpPr txBox="1"/>
            <p:nvPr/>
          </p:nvSpPr>
          <p:spPr>
            <a:xfrm>
              <a:off x="7516017" y="3307777"/>
              <a:ext cx="1454245" cy="43088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 defTabSz="913668">
                <a:defRPr/>
              </a:pPr>
              <a:r>
                <a:rPr lang="zh-CN" altLang="en-US" sz="1100" b="1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互连带宽≥</a:t>
              </a:r>
              <a:r>
                <a:rPr lang="en-US" altLang="zh-CN" sz="1100" b="1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100Gb/s</a:t>
              </a:r>
            </a:p>
            <a:p>
              <a:pPr algn="ctr" defTabSz="913668">
                <a:defRPr/>
              </a:pPr>
              <a:r>
                <a:rPr lang="zh-CN" altLang="en-US" sz="1100" b="1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节点内卡间互联</a:t>
              </a:r>
              <a:endParaRPr lang="en-US" altLang="zh-CN" sz="11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2" name="文本框 76">
              <a:extLst>
                <a:ext uri="{FF2B5EF4-FFF2-40B4-BE49-F238E27FC236}">
                  <a16:creationId xmlns:a16="http://schemas.microsoft.com/office/drawing/2014/main" id="{50FE911F-990F-47B7-9192-41F2A5F0E7CD}"/>
                </a:ext>
              </a:extLst>
            </p:cNvPr>
            <p:cNvSpPr txBox="1"/>
            <p:nvPr/>
          </p:nvSpPr>
          <p:spPr>
            <a:xfrm>
              <a:off x="10031381" y="3307609"/>
              <a:ext cx="1442546" cy="43122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 defTabSz="913668">
                <a:defRPr/>
              </a:pPr>
              <a:r>
                <a:rPr lang="zh-CN" altLang="en-US" sz="1100" b="1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互连带宽≥</a:t>
              </a:r>
              <a:r>
                <a:rPr lang="en-US" altLang="zh-CN" sz="1100" b="1" dirty="0" err="1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xxxGB</a:t>
              </a:r>
              <a:r>
                <a:rPr lang="en-US" altLang="zh-CN" sz="1100" b="1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/s</a:t>
              </a:r>
            </a:p>
            <a:p>
              <a:pPr algn="ctr" defTabSz="913668">
                <a:defRPr/>
              </a:pPr>
              <a:r>
                <a:rPr lang="zh-CN" altLang="en-US" sz="1100" b="1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超节点</a:t>
              </a:r>
              <a:r>
                <a:rPr lang="en-US" altLang="zh-CN" sz="1100" b="1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+</a:t>
              </a:r>
              <a:r>
                <a:rPr lang="zh-CN" altLang="en-US" sz="1100" b="1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网络互联</a:t>
              </a:r>
              <a:endParaRPr lang="zh-CN" altLang="en-US" sz="11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3" name="文本框 77">
              <a:extLst>
                <a:ext uri="{FF2B5EF4-FFF2-40B4-BE49-F238E27FC236}">
                  <a16:creationId xmlns:a16="http://schemas.microsoft.com/office/drawing/2014/main" id="{F5362C4A-16C9-4D04-A581-81E0359C504C}"/>
                </a:ext>
              </a:extLst>
            </p:cNvPr>
            <p:cNvSpPr txBox="1"/>
            <p:nvPr/>
          </p:nvSpPr>
          <p:spPr>
            <a:xfrm>
              <a:off x="5442856" y="4166725"/>
              <a:ext cx="950901" cy="43088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 defTabSz="913668">
                <a:defRPr/>
              </a:pPr>
              <a:r>
                <a:rPr lang="en-US" altLang="zh-CN" sz="1100" b="1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GB</a:t>
              </a:r>
              <a:r>
                <a:rPr lang="zh-CN" altLang="en-US" sz="1100" b="1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级存取</a:t>
              </a:r>
              <a:endParaRPr lang="en-US" altLang="zh-CN" sz="110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defTabSz="913668">
                <a:defRPr/>
              </a:pPr>
              <a:r>
                <a:rPr lang="en-US" altLang="zh-CN" sz="1100" b="1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-</a:t>
              </a:r>
              <a:r>
                <a:rPr lang="zh-CN" altLang="en-US" sz="1100" b="1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服务器硬盘</a:t>
              </a:r>
              <a:endParaRPr lang="en-US" altLang="zh-CN" sz="110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4" name="文本框 80">
              <a:extLst>
                <a:ext uri="{FF2B5EF4-FFF2-40B4-BE49-F238E27FC236}">
                  <a16:creationId xmlns:a16="http://schemas.microsoft.com/office/drawing/2014/main" id="{750DDA14-9899-4429-877E-558F44654DE1}"/>
                </a:ext>
              </a:extLst>
            </p:cNvPr>
            <p:cNvSpPr txBox="1"/>
            <p:nvPr/>
          </p:nvSpPr>
          <p:spPr>
            <a:xfrm>
              <a:off x="7755869" y="4166725"/>
              <a:ext cx="950901" cy="43088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 defTabSz="913668">
                <a:defRPr/>
              </a:pPr>
              <a:r>
                <a:rPr lang="en-US" altLang="zh-CN" sz="1100" b="1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TB</a:t>
              </a:r>
              <a:r>
                <a:rPr lang="zh-CN" altLang="en-US" sz="1100" b="1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级存取</a:t>
              </a:r>
              <a:endParaRPr lang="en-US" altLang="zh-CN" sz="110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defTabSz="913668">
                <a:defRPr/>
              </a:pPr>
              <a:r>
                <a:rPr lang="en-US" altLang="zh-CN" sz="1100" b="1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-</a:t>
              </a:r>
              <a:r>
                <a:rPr lang="zh-CN" altLang="en-US" sz="1100" b="1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服务器硬盘</a:t>
              </a:r>
              <a:endParaRPr lang="en-US" altLang="zh-CN" sz="110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5" name="文本框 85">
              <a:extLst>
                <a:ext uri="{FF2B5EF4-FFF2-40B4-BE49-F238E27FC236}">
                  <a16:creationId xmlns:a16="http://schemas.microsoft.com/office/drawing/2014/main" id="{CD39ACDD-F872-419E-8078-726330AE7279}"/>
                </a:ext>
              </a:extLst>
            </p:cNvPr>
            <p:cNvSpPr txBox="1"/>
            <p:nvPr/>
          </p:nvSpPr>
          <p:spPr>
            <a:xfrm>
              <a:off x="10011739" y="4166725"/>
              <a:ext cx="1486190" cy="430887"/>
            </a:xfrm>
            <a:prstGeom prst="rect">
              <a:avLst/>
            </a:prstGeom>
            <a:noFill/>
          </p:spPr>
          <p:txBody>
            <a:bodyPr wrap="square" lIns="69786" tIns="45684" rIns="69786" bIns="45684" rtlCol="0" anchor="ctr">
              <a:spAutoFit/>
            </a:bodyPr>
            <a:lstStyle/>
            <a:p>
              <a:pPr algn="ctr" defTabSz="913668">
                <a:defRPr/>
              </a:pPr>
              <a:r>
                <a:rPr lang="en-US" altLang="zh-CN" sz="1100" b="1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PB</a:t>
              </a:r>
              <a:r>
                <a:rPr lang="zh-CN" altLang="en-US" sz="1100" b="1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级存取</a:t>
              </a:r>
              <a:endParaRPr lang="en-US" altLang="zh-CN" sz="110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defTabSz="913668">
                <a:defRPr/>
              </a:pPr>
              <a:r>
                <a:rPr lang="en-US" altLang="zh-CN" sz="1100" b="1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-</a:t>
              </a:r>
              <a:r>
                <a:rPr lang="zh-CN" altLang="en-US" sz="1100" b="1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高并发多级存储</a:t>
              </a:r>
              <a:endParaRPr lang="en-US" altLang="zh-CN" sz="110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6" name="Arrow: Right 35">
              <a:extLst>
                <a:ext uri="{FF2B5EF4-FFF2-40B4-BE49-F238E27FC236}">
                  <a16:creationId xmlns:a16="http://schemas.microsoft.com/office/drawing/2014/main" id="{32331FAD-223F-42AA-9879-D1ABBAC742DB}"/>
                </a:ext>
              </a:extLst>
            </p:cNvPr>
            <p:cNvSpPr/>
            <p:nvPr/>
          </p:nvSpPr>
          <p:spPr>
            <a:xfrm>
              <a:off x="6826640" y="2710733"/>
              <a:ext cx="545107" cy="195993"/>
            </a:xfrm>
            <a:prstGeom prst="rightArrow">
              <a:avLst>
                <a:gd name="adj1" fmla="val 50000"/>
                <a:gd name="adj2" fmla="val 90741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668">
                <a:defRPr/>
              </a:pPr>
              <a:endParaRPr lang="en-US" sz="1398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7" name="Rectangle 37">
              <a:extLst>
                <a:ext uri="{FF2B5EF4-FFF2-40B4-BE49-F238E27FC236}">
                  <a16:creationId xmlns:a16="http://schemas.microsoft.com/office/drawing/2014/main" id="{C65A520F-8FCB-49A4-9E7B-53E433887FBC}"/>
                </a:ext>
              </a:extLst>
            </p:cNvPr>
            <p:cNvSpPr/>
            <p:nvPr/>
          </p:nvSpPr>
          <p:spPr>
            <a:xfrm>
              <a:off x="6755497" y="2439922"/>
              <a:ext cx="598708" cy="26181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913668">
                <a:defRPr/>
              </a:pPr>
              <a:r>
                <a:rPr lang="en-US" altLang="zh-CN" sz="1100" b="1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X10</a:t>
              </a:r>
              <a:r>
                <a:rPr lang="zh-CN" altLang="en-US" sz="1100" b="1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倍</a:t>
              </a:r>
              <a:endParaRPr lang="en-US" sz="110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8" name="Rectangle 38">
              <a:extLst>
                <a:ext uri="{FF2B5EF4-FFF2-40B4-BE49-F238E27FC236}">
                  <a16:creationId xmlns:a16="http://schemas.microsoft.com/office/drawing/2014/main" id="{53742A07-14A8-476A-8877-90EADDB0CAA7}"/>
                </a:ext>
              </a:extLst>
            </p:cNvPr>
            <p:cNvSpPr/>
            <p:nvPr/>
          </p:nvSpPr>
          <p:spPr>
            <a:xfrm>
              <a:off x="9090959" y="2417973"/>
              <a:ext cx="771968" cy="26181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913668">
                <a:defRPr/>
              </a:pPr>
              <a:r>
                <a:rPr lang="en-US" altLang="zh-CN" sz="1100" b="1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X1000</a:t>
              </a:r>
              <a:r>
                <a:rPr lang="zh-CN" altLang="en-US" sz="1100" b="1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倍</a:t>
              </a:r>
              <a:endParaRPr lang="en-US" sz="110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9" name="Rectangle 42">
              <a:extLst>
                <a:ext uri="{FF2B5EF4-FFF2-40B4-BE49-F238E27FC236}">
                  <a16:creationId xmlns:a16="http://schemas.microsoft.com/office/drawing/2014/main" id="{3C649B9C-338C-4463-BDC0-A55AD763B483}"/>
                </a:ext>
              </a:extLst>
            </p:cNvPr>
            <p:cNvSpPr/>
            <p:nvPr/>
          </p:nvSpPr>
          <p:spPr>
            <a:xfrm>
              <a:off x="9159749" y="3265205"/>
              <a:ext cx="598709" cy="26181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913668">
                <a:defRPr/>
              </a:pPr>
              <a:r>
                <a:rPr lang="en-US" altLang="zh-CN" sz="1100" b="1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X28</a:t>
              </a:r>
              <a:r>
                <a:rPr lang="zh-CN" altLang="en-US" sz="1100" b="1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倍</a:t>
              </a:r>
              <a:endParaRPr lang="en-US" sz="110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0" name="Rectangle 45">
              <a:extLst>
                <a:ext uri="{FF2B5EF4-FFF2-40B4-BE49-F238E27FC236}">
                  <a16:creationId xmlns:a16="http://schemas.microsoft.com/office/drawing/2014/main" id="{DE6FDC3D-3944-4AA8-8E31-223B7DAEB408}"/>
                </a:ext>
              </a:extLst>
            </p:cNvPr>
            <p:cNvSpPr/>
            <p:nvPr/>
          </p:nvSpPr>
          <p:spPr>
            <a:xfrm>
              <a:off x="9109568" y="4136895"/>
              <a:ext cx="771968" cy="26181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913668">
                <a:defRPr/>
              </a:pPr>
              <a:r>
                <a:rPr lang="en-US" altLang="zh-CN" sz="1100" b="1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X1000</a:t>
              </a:r>
              <a:r>
                <a:rPr lang="zh-CN" altLang="en-US" sz="1100" b="1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倍</a:t>
              </a:r>
              <a:endParaRPr lang="en-US" sz="110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1" name="Rectangle 46">
              <a:extLst>
                <a:ext uri="{FF2B5EF4-FFF2-40B4-BE49-F238E27FC236}">
                  <a16:creationId xmlns:a16="http://schemas.microsoft.com/office/drawing/2014/main" id="{C12E8885-24B4-4E77-8F07-FDB5740230B5}"/>
                </a:ext>
              </a:extLst>
            </p:cNvPr>
            <p:cNvSpPr/>
            <p:nvPr/>
          </p:nvSpPr>
          <p:spPr>
            <a:xfrm>
              <a:off x="6712181" y="4141086"/>
              <a:ext cx="685338" cy="26181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913668">
                <a:defRPr/>
              </a:pPr>
              <a:r>
                <a:rPr lang="en-US" altLang="zh-CN" sz="1100" b="1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X100</a:t>
              </a:r>
              <a:r>
                <a:rPr lang="zh-CN" altLang="en-US" sz="1100" b="1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倍</a:t>
              </a:r>
              <a:endParaRPr lang="en-US" sz="110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2" name="Arrow: Right 47">
              <a:extLst>
                <a:ext uri="{FF2B5EF4-FFF2-40B4-BE49-F238E27FC236}">
                  <a16:creationId xmlns:a16="http://schemas.microsoft.com/office/drawing/2014/main" id="{BC479037-768C-490F-874C-1A9133D9BB72}"/>
                </a:ext>
              </a:extLst>
            </p:cNvPr>
            <p:cNvSpPr/>
            <p:nvPr/>
          </p:nvSpPr>
          <p:spPr>
            <a:xfrm>
              <a:off x="6828724" y="3489470"/>
              <a:ext cx="545107" cy="195993"/>
            </a:xfrm>
            <a:prstGeom prst="rightArrow">
              <a:avLst>
                <a:gd name="adj1" fmla="val 50000"/>
                <a:gd name="adj2" fmla="val 90741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668">
                <a:defRPr/>
              </a:pPr>
              <a:endParaRPr lang="en-US" sz="1398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3" name="Arrow: Right 48">
              <a:extLst>
                <a:ext uri="{FF2B5EF4-FFF2-40B4-BE49-F238E27FC236}">
                  <a16:creationId xmlns:a16="http://schemas.microsoft.com/office/drawing/2014/main" id="{A70CA954-F52A-4BC1-9BAE-06590432E057}"/>
                </a:ext>
              </a:extLst>
            </p:cNvPr>
            <p:cNvSpPr/>
            <p:nvPr/>
          </p:nvSpPr>
          <p:spPr>
            <a:xfrm>
              <a:off x="6822821" y="4388934"/>
              <a:ext cx="545107" cy="195993"/>
            </a:xfrm>
            <a:prstGeom prst="rightArrow">
              <a:avLst>
                <a:gd name="adj1" fmla="val 50000"/>
                <a:gd name="adj2" fmla="val 90741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668">
                <a:defRPr/>
              </a:pPr>
              <a:endParaRPr lang="en-US" sz="1398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4" name="Rectangle 49">
              <a:extLst>
                <a:ext uri="{FF2B5EF4-FFF2-40B4-BE49-F238E27FC236}">
                  <a16:creationId xmlns:a16="http://schemas.microsoft.com/office/drawing/2014/main" id="{6770C606-E500-47BA-88B4-CCE98B805684}"/>
                </a:ext>
              </a:extLst>
            </p:cNvPr>
            <p:cNvSpPr/>
            <p:nvPr/>
          </p:nvSpPr>
          <p:spPr>
            <a:xfrm>
              <a:off x="6798812" y="3277049"/>
              <a:ext cx="512080" cy="26181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913668">
                <a:defRPr/>
              </a:pPr>
              <a:r>
                <a:rPr lang="en-US" altLang="zh-CN" sz="1100" b="1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X8</a:t>
              </a:r>
              <a:r>
                <a:rPr lang="zh-CN" altLang="en-US" sz="1100" b="1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倍</a:t>
              </a:r>
              <a:endParaRPr lang="en-US" sz="110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5" name="Arrow: Right 50">
              <a:extLst>
                <a:ext uri="{FF2B5EF4-FFF2-40B4-BE49-F238E27FC236}">
                  <a16:creationId xmlns:a16="http://schemas.microsoft.com/office/drawing/2014/main" id="{5F4DDE03-5539-43BD-88BC-20C9286FDCCD}"/>
                </a:ext>
              </a:extLst>
            </p:cNvPr>
            <p:cNvSpPr/>
            <p:nvPr/>
          </p:nvSpPr>
          <p:spPr>
            <a:xfrm>
              <a:off x="9219935" y="2689261"/>
              <a:ext cx="545107" cy="195993"/>
            </a:xfrm>
            <a:prstGeom prst="rightArrow">
              <a:avLst>
                <a:gd name="adj1" fmla="val 50000"/>
                <a:gd name="adj2" fmla="val 90741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668">
                <a:defRPr/>
              </a:pPr>
              <a:endParaRPr lang="en-US" sz="1398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6" name="Arrow: Right 51">
              <a:extLst>
                <a:ext uri="{FF2B5EF4-FFF2-40B4-BE49-F238E27FC236}">
                  <a16:creationId xmlns:a16="http://schemas.microsoft.com/office/drawing/2014/main" id="{A316398D-1753-4FE5-97DA-B13FA2256751}"/>
                </a:ext>
              </a:extLst>
            </p:cNvPr>
            <p:cNvSpPr/>
            <p:nvPr/>
          </p:nvSpPr>
          <p:spPr>
            <a:xfrm>
              <a:off x="9222020" y="3467998"/>
              <a:ext cx="545107" cy="195993"/>
            </a:xfrm>
            <a:prstGeom prst="rightArrow">
              <a:avLst>
                <a:gd name="adj1" fmla="val 50000"/>
                <a:gd name="adj2" fmla="val 90741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668">
                <a:defRPr/>
              </a:pPr>
              <a:endParaRPr lang="en-US" sz="1398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7" name="Arrow: Right 52">
              <a:extLst>
                <a:ext uri="{FF2B5EF4-FFF2-40B4-BE49-F238E27FC236}">
                  <a16:creationId xmlns:a16="http://schemas.microsoft.com/office/drawing/2014/main" id="{27FA0030-3334-4098-B836-364C2F4150F9}"/>
                </a:ext>
              </a:extLst>
            </p:cNvPr>
            <p:cNvSpPr/>
            <p:nvPr/>
          </p:nvSpPr>
          <p:spPr>
            <a:xfrm>
              <a:off x="9216117" y="4367462"/>
              <a:ext cx="545107" cy="195993"/>
            </a:xfrm>
            <a:prstGeom prst="rightArrow">
              <a:avLst>
                <a:gd name="adj1" fmla="val 50000"/>
                <a:gd name="adj2" fmla="val 90741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668">
                <a:defRPr/>
              </a:pPr>
              <a:endParaRPr lang="en-US" sz="1398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58" name="直接连接符 61">
              <a:extLst>
                <a:ext uri="{FF2B5EF4-FFF2-40B4-BE49-F238E27FC236}">
                  <a16:creationId xmlns:a16="http://schemas.microsoft.com/office/drawing/2014/main" id="{C1232178-7D1F-481C-868D-B648822A79A8}"/>
                </a:ext>
              </a:extLst>
            </p:cNvPr>
            <p:cNvCxnSpPr/>
            <p:nvPr/>
          </p:nvCxnSpPr>
          <p:spPr>
            <a:xfrm flipV="1">
              <a:off x="5257527" y="3103878"/>
              <a:ext cx="1304232" cy="0"/>
            </a:xfrm>
            <a:prstGeom prst="line">
              <a:avLst/>
            </a:prstGeom>
            <a:ln w="15875">
              <a:solidFill>
                <a:schemeClr val="tx2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直接连接符 62">
              <a:extLst>
                <a:ext uri="{FF2B5EF4-FFF2-40B4-BE49-F238E27FC236}">
                  <a16:creationId xmlns:a16="http://schemas.microsoft.com/office/drawing/2014/main" id="{20AB4ED6-4135-4D26-959B-49EB3968706E}"/>
                </a:ext>
              </a:extLst>
            </p:cNvPr>
            <p:cNvCxnSpPr/>
            <p:nvPr/>
          </p:nvCxnSpPr>
          <p:spPr>
            <a:xfrm flipV="1">
              <a:off x="5257527" y="3942563"/>
              <a:ext cx="1304232" cy="0"/>
            </a:xfrm>
            <a:prstGeom prst="line">
              <a:avLst/>
            </a:prstGeom>
            <a:ln w="15875">
              <a:solidFill>
                <a:schemeClr val="tx2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直接连接符 61">
              <a:extLst>
                <a:ext uri="{FF2B5EF4-FFF2-40B4-BE49-F238E27FC236}">
                  <a16:creationId xmlns:a16="http://schemas.microsoft.com/office/drawing/2014/main" id="{CC1AE0F4-0B90-4078-9144-B58DA24EEE74}"/>
                </a:ext>
              </a:extLst>
            </p:cNvPr>
            <p:cNvCxnSpPr/>
            <p:nvPr/>
          </p:nvCxnSpPr>
          <p:spPr>
            <a:xfrm flipV="1">
              <a:off x="7662971" y="3103878"/>
              <a:ext cx="1304232" cy="0"/>
            </a:xfrm>
            <a:prstGeom prst="line">
              <a:avLst/>
            </a:prstGeom>
            <a:ln w="15875">
              <a:solidFill>
                <a:schemeClr val="tx2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直接连接符 62">
              <a:extLst>
                <a:ext uri="{FF2B5EF4-FFF2-40B4-BE49-F238E27FC236}">
                  <a16:creationId xmlns:a16="http://schemas.microsoft.com/office/drawing/2014/main" id="{1F62A7A3-8BDF-42B3-9D68-81A2BBB2983C}"/>
                </a:ext>
              </a:extLst>
            </p:cNvPr>
            <p:cNvCxnSpPr/>
            <p:nvPr/>
          </p:nvCxnSpPr>
          <p:spPr>
            <a:xfrm flipV="1">
              <a:off x="7662971" y="3942563"/>
              <a:ext cx="1304232" cy="0"/>
            </a:xfrm>
            <a:prstGeom prst="line">
              <a:avLst/>
            </a:prstGeom>
            <a:ln w="15875">
              <a:solidFill>
                <a:schemeClr val="tx2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直接连接符 61">
              <a:extLst>
                <a:ext uri="{FF2B5EF4-FFF2-40B4-BE49-F238E27FC236}">
                  <a16:creationId xmlns:a16="http://schemas.microsoft.com/office/drawing/2014/main" id="{114C56F9-ED97-4EC3-964E-4E7F1248C80A}"/>
                </a:ext>
              </a:extLst>
            </p:cNvPr>
            <p:cNvCxnSpPr/>
            <p:nvPr/>
          </p:nvCxnSpPr>
          <p:spPr>
            <a:xfrm flipV="1">
              <a:off x="10100538" y="3088471"/>
              <a:ext cx="1304232" cy="0"/>
            </a:xfrm>
            <a:prstGeom prst="line">
              <a:avLst/>
            </a:prstGeom>
            <a:ln w="15875">
              <a:solidFill>
                <a:schemeClr val="tx2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直接连接符 62">
              <a:extLst>
                <a:ext uri="{FF2B5EF4-FFF2-40B4-BE49-F238E27FC236}">
                  <a16:creationId xmlns:a16="http://schemas.microsoft.com/office/drawing/2014/main" id="{BCFDED48-4600-4968-9307-B2C20B850EF4}"/>
                </a:ext>
              </a:extLst>
            </p:cNvPr>
            <p:cNvCxnSpPr/>
            <p:nvPr/>
          </p:nvCxnSpPr>
          <p:spPr>
            <a:xfrm flipV="1">
              <a:off x="10100538" y="3927155"/>
              <a:ext cx="1304232" cy="0"/>
            </a:xfrm>
            <a:prstGeom prst="line">
              <a:avLst/>
            </a:prstGeom>
            <a:ln w="15875">
              <a:solidFill>
                <a:schemeClr val="tx2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62" name="表格 61">
            <a:extLst>
              <a:ext uri="{FF2B5EF4-FFF2-40B4-BE49-F238E27FC236}">
                <a16:creationId xmlns:a16="http://schemas.microsoft.com/office/drawing/2014/main" id="{5ED4E0A9-D73A-4416-97F2-1E9F6EED2804}"/>
              </a:ext>
            </a:extLst>
          </p:cNvPr>
          <p:cNvGraphicFramePr>
            <a:graphicFrameLocks noGrp="1"/>
          </p:cNvGraphicFramePr>
          <p:nvPr/>
        </p:nvGraphicFramePr>
        <p:xfrm>
          <a:off x="8951968" y="11106"/>
          <a:ext cx="3239961" cy="239231"/>
        </p:xfrm>
        <a:graphic>
          <a:graphicData uri="http://schemas.openxmlformats.org/drawingml/2006/table">
            <a:tbl>
              <a:tblPr firstRow="1" bandRow="1"/>
              <a:tblGrid>
                <a:gridCol w="779237">
                  <a:extLst>
                    <a:ext uri="{9D8B030D-6E8A-4147-A177-3AD203B41FA5}">
                      <a16:colId xmlns:a16="http://schemas.microsoft.com/office/drawing/2014/main" val="2976551844"/>
                    </a:ext>
                  </a:extLst>
                </a:gridCol>
                <a:gridCol w="779237">
                  <a:extLst>
                    <a:ext uri="{9D8B030D-6E8A-4147-A177-3AD203B41FA5}">
                      <a16:colId xmlns:a16="http://schemas.microsoft.com/office/drawing/2014/main" val="602428761"/>
                    </a:ext>
                  </a:extLst>
                </a:gridCol>
                <a:gridCol w="857341">
                  <a:extLst>
                    <a:ext uri="{9D8B030D-6E8A-4147-A177-3AD203B41FA5}">
                      <a16:colId xmlns:a16="http://schemas.microsoft.com/office/drawing/2014/main" val="1209602728"/>
                    </a:ext>
                  </a:extLst>
                </a:gridCol>
                <a:gridCol w="824146">
                  <a:extLst>
                    <a:ext uri="{9D8B030D-6E8A-4147-A177-3AD203B41FA5}">
                      <a16:colId xmlns:a16="http://schemas.microsoft.com/office/drawing/2014/main" val="335595839"/>
                    </a:ext>
                  </a:extLst>
                </a:gridCol>
              </a:tblGrid>
              <a:tr h="239231">
                <a:tc>
                  <a:txBody>
                    <a:bodyPr/>
                    <a:lstStyle>
                      <a:lvl1pPr marL="0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1pPr>
                      <a:lvl2pPr marL="593900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2pPr>
                      <a:lvl3pPr marL="1187798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3pPr>
                      <a:lvl4pPr marL="1781699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4pPr>
                      <a:lvl5pPr marL="2375598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5pPr>
                      <a:lvl6pPr marL="2969497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6pPr>
                      <a:lvl7pPr marL="3563396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7pPr>
                      <a:lvl8pPr marL="4157297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8pPr>
                      <a:lvl9pPr marL="4751195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9pPr>
                    </a:lstStyle>
                    <a:p>
                      <a:pPr marL="0" algn="ctr" defTabSz="1187323" rtl="0" eaLnBrk="1" latinLnBrk="0" hangingPunct="1"/>
                      <a:r>
                        <a:rPr lang="zh-CN" altLang="en-US" sz="900" b="1" kern="1200" dirty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挑战</a:t>
                      </a:r>
                      <a:r>
                        <a:rPr lang="en-US" altLang="zh-CN" sz="900" b="1" kern="1200" dirty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/</a:t>
                      </a:r>
                      <a:r>
                        <a:rPr lang="zh-CN" altLang="en-US" sz="900" b="1" kern="1200" dirty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架构</a:t>
                      </a:r>
                    </a:p>
                  </a:txBody>
                  <a:tcPr marL="91404" marR="91404" marT="45702" marB="45702">
                    <a:lnL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1pPr>
                      <a:lvl2pPr marL="593662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2pPr>
                      <a:lvl3pPr marL="1187323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3pPr>
                      <a:lvl4pPr marL="1780986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4pPr>
                      <a:lvl5pPr marL="2374648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5pPr>
                      <a:lvl6pPr marL="2968309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6pPr>
                      <a:lvl7pPr marL="3561971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7pPr>
                      <a:lvl8pPr marL="4155634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8pPr>
                      <a:lvl9pPr marL="4749295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9pPr>
                    </a:lstStyle>
                    <a:p>
                      <a:pPr marL="0" algn="ctr" defTabSz="1187323" rtl="0" eaLnBrk="1" latinLnBrk="0" hangingPunct="1"/>
                      <a:r>
                        <a:rPr lang="en-US" altLang="zh-CN" sz="9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L0/L1</a:t>
                      </a:r>
                      <a:r>
                        <a:rPr lang="zh-CN" altLang="en-US" sz="9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机房</a:t>
                      </a:r>
                    </a:p>
                  </a:txBody>
                  <a:tcPr marL="91404" marR="91404" marT="45702" marB="45702">
                    <a:lnL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F4F6"/>
                    </a:solidFill>
                  </a:tcPr>
                </a:tc>
                <a:tc>
                  <a:txBody>
                    <a:bodyPr/>
                    <a:lstStyle>
                      <a:lvl1pPr marL="0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1pPr>
                      <a:lvl2pPr marL="593662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2pPr>
                      <a:lvl3pPr marL="1187323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3pPr>
                      <a:lvl4pPr marL="1780986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4pPr>
                      <a:lvl5pPr marL="2374648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5pPr>
                      <a:lvl6pPr marL="2968309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6pPr>
                      <a:lvl7pPr marL="3561971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7pPr>
                      <a:lvl8pPr marL="4155634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8pPr>
                      <a:lvl9pPr marL="4749295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9pPr>
                    </a:lstStyle>
                    <a:p>
                      <a:pPr marL="0" algn="ctr" defTabSz="1187323" rtl="0" eaLnBrk="1" latinLnBrk="0" hangingPunct="1"/>
                      <a:r>
                        <a:rPr lang="en-US" altLang="zh-CN" sz="9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L2</a:t>
                      </a:r>
                      <a:r>
                        <a:rPr lang="zh-CN" altLang="en-US" sz="9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算力底座</a:t>
                      </a:r>
                    </a:p>
                  </a:txBody>
                  <a:tcPr marL="91404" marR="91404" marT="45702" marB="45702">
                    <a:lnL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F4F6"/>
                    </a:solidFill>
                  </a:tcPr>
                </a:tc>
                <a:tc>
                  <a:txBody>
                    <a:bodyPr/>
                    <a:lstStyle>
                      <a:lvl1pPr marL="0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1pPr>
                      <a:lvl2pPr marL="593662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2pPr>
                      <a:lvl3pPr marL="1187323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3pPr>
                      <a:lvl4pPr marL="1780986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4pPr>
                      <a:lvl5pPr marL="2374648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5pPr>
                      <a:lvl6pPr marL="2968309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6pPr>
                      <a:lvl7pPr marL="3561971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7pPr>
                      <a:lvl8pPr marL="4155634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8pPr>
                      <a:lvl9pPr marL="4749295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9pPr>
                    </a:lstStyle>
                    <a:p>
                      <a:pPr marL="0" algn="ctr" defTabSz="1187323" rtl="0" eaLnBrk="1" latinLnBrk="0" hangingPunct="1"/>
                      <a:r>
                        <a:rPr lang="en-US" altLang="zh-CN" sz="9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L3</a:t>
                      </a:r>
                      <a:r>
                        <a:rPr lang="zh-CN" altLang="en-US" sz="9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智算使能</a:t>
                      </a:r>
                    </a:p>
                  </a:txBody>
                  <a:tcPr marL="91404" marR="91404" marT="45702" marB="45702">
                    <a:lnL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F4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19452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211613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21A661E-1BB7-4118-B9C7-7D8A6F49A5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0708" y="2312611"/>
            <a:ext cx="4045114" cy="2616243"/>
          </a:xfrm>
          <a:prstGeom prst="rect">
            <a:avLst/>
          </a:prstGeom>
        </p:spPr>
      </p:pic>
      <p:sp>
        <p:nvSpPr>
          <p:cNvPr id="2" name="Subtitle 1">
            <a:extLst>
              <a:ext uri="{FF2B5EF4-FFF2-40B4-BE49-F238E27FC236}">
                <a16:creationId xmlns:a16="http://schemas.microsoft.com/office/drawing/2014/main" id="{AEC28BA4-B3CC-4C6A-B7C9-A25BA6461618}"/>
              </a:ext>
            </a:extLst>
          </p:cNvPr>
          <p:cNvSpPr txBox="1">
            <a:spLocks/>
          </p:cNvSpPr>
          <p:nvPr/>
        </p:nvSpPr>
        <p:spPr>
          <a:xfrm>
            <a:off x="252869" y="235157"/>
            <a:ext cx="11753417" cy="400238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 algn="l" defTabSz="1187966" rtl="0" eaLnBrk="1" latinLnBrk="0" hangingPunct="1">
              <a:lnSpc>
                <a:spcPts val="3430"/>
              </a:lnSpc>
              <a:spcBef>
                <a:spcPts val="0"/>
              </a:spcBef>
              <a:buFont typeface="Arial" panose="020B0604020202020204" pitchFamily="34" charset="0"/>
              <a:buNone/>
              <a:defRPr sz="2800" b="1" kern="1200" baseline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593666" indent="0" algn="ctr" defTabSz="1187966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None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87966" indent="0" algn="ctr" defTabSz="1187966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None/>
              <a:defRPr sz="23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81632" indent="0" algn="ctr" defTabSz="1187966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None/>
              <a:defRPr sz="2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75297" indent="0" algn="ctr" defTabSz="1187966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None/>
              <a:defRPr sz="2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68963" indent="0" algn="ctr" defTabSz="1187966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None/>
              <a:defRPr sz="2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3264" indent="0" algn="ctr" defTabSz="1187966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None/>
              <a:defRPr sz="2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56929" indent="0" algn="ctr" defTabSz="1187966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None/>
              <a:defRPr sz="2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750595" indent="0" algn="ctr" defTabSz="1187966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None/>
              <a:defRPr sz="2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186966">
              <a:lnSpc>
                <a:spcPts val="3428"/>
              </a:lnSpc>
              <a:defRPr/>
            </a:pP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智算集群追求更好的承担负载，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负载运行特征决定了 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智算与通算 的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应用亲和设计差异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9AFFF258-6C86-4645-89D8-F87F11CC893F}"/>
              </a:ext>
            </a:extLst>
          </p:cNvPr>
          <p:cNvSpPr/>
          <p:nvPr/>
        </p:nvSpPr>
        <p:spPr>
          <a:xfrm>
            <a:off x="232764" y="683882"/>
            <a:ext cx="5290750" cy="479944"/>
          </a:xfrm>
          <a:prstGeom prst="rect">
            <a:avLst/>
          </a:prstGeom>
          <a:noFill/>
        </p:spPr>
        <p:txBody>
          <a:bodyPr anchor="t"/>
          <a:lstStyle/>
          <a:p>
            <a:pPr algn="ctr" defTabSz="1187491">
              <a:lnSpc>
                <a:spcPct val="90000"/>
              </a:lnSpc>
              <a:spcBef>
                <a:spcPct val="0"/>
              </a:spcBef>
              <a:defRPr/>
            </a:pPr>
            <a:r>
              <a:rPr lang="zh-CN" altLang="en-US" sz="16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通算负载：负载多样、分散、任务间关联少；</a:t>
            </a:r>
            <a:endParaRPr lang="en-US" altLang="zh-CN" sz="16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defTabSz="1187491">
              <a:lnSpc>
                <a:spcPct val="90000"/>
              </a:lnSpc>
              <a:spcBef>
                <a:spcPct val="0"/>
              </a:spcBef>
              <a:defRPr/>
            </a:pPr>
            <a:r>
              <a:rPr lang="zh-CN" altLang="en-US" sz="16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多数负载在单个服务器内闭环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7B27BD5A-C3FA-47F9-BE7C-72BD961C05DD}"/>
              </a:ext>
            </a:extLst>
          </p:cNvPr>
          <p:cNvSpPr/>
          <p:nvPr/>
        </p:nvSpPr>
        <p:spPr>
          <a:xfrm>
            <a:off x="359661" y="1214133"/>
            <a:ext cx="5036956" cy="5425102"/>
          </a:xfrm>
          <a:prstGeom prst="rect">
            <a:avLst/>
          </a:prstGeom>
          <a:noFill/>
          <a:ln w="12700" cap="flat" cmpd="sng" algn="ctr">
            <a:solidFill>
              <a:srgbClr val="666666">
                <a:lumMod val="40000"/>
                <a:lumOff val="60000"/>
              </a:srgb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347" tIns="45673" rIns="91347" bIns="4567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485">
              <a:defRPr/>
            </a:pPr>
            <a:endParaRPr lang="zh-CN" altLang="en-US" sz="1798" kern="0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1A0DB52E-E2A4-4CA0-9231-5B66273CF78F}"/>
              </a:ext>
            </a:extLst>
          </p:cNvPr>
          <p:cNvSpPr/>
          <p:nvPr/>
        </p:nvSpPr>
        <p:spPr>
          <a:xfrm>
            <a:off x="6336038" y="668441"/>
            <a:ext cx="5222689" cy="584775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 defTabSz="1218418">
              <a:defRPr/>
            </a:pPr>
            <a:r>
              <a:rPr lang="zh-CN" altLang="en-US" sz="1600" b="1" dirty="0">
                <a:solidFill>
                  <a:srgbClr val="0070C0"/>
                </a:solidFill>
                <a:latin typeface="微软雅黑"/>
                <a:ea typeface="微软雅黑"/>
                <a:cs typeface="Arial" pitchFamily="34" charset="0"/>
              </a:rPr>
              <a:t>智算负载：负载横跨整个算力中心的所有节点，呈现出 网络化、高并行特征，任务间紧耦合甚至同步关联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46D8C4CC-3DE1-4342-A0BC-6D9561D12CC4}"/>
              </a:ext>
            </a:extLst>
          </p:cNvPr>
          <p:cNvSpPr/>
          <p:nvPr/>
        </p:nvSpPr>
        <p:spPr>
          <a:xfrm>
            <a:off x="380194" y="1217736"/>
            <a:ext cx="4879445" cy="3774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defTabSz="913746">
              <a:lnSpc>
                <a:spcPct val="150000"/>
              </a:lnSpc>
              <a:buFont typeface="Wingdings" panose="05000000000000000000" pitchFamily="2" charset="2"/>
              <a:buChar char="n"/>
              <a:defRPr/>
            </a:pPr>
            <a:r>
              <a:rPr lang="en-US" altLang="zh-CN" sz="1400" b="1" kern="0" dirty="0">
                <a:solidFill>
                  <a:srgbClr val="1D1D1A"/>
                </a:solidFill>
                <a:latin typeface="微软雅黑" panose="020B0503020204020204" pitchFamily="34" charset="-122"/>
                <a:ea typeface="微软雅黑"/>
              </a:rPr>
              <a:t>N</a:t>
            </a:r>
            <a:r>
              <a:rPr lang="zh-CN" altLang="en-US" sz="1400" b="1" kern="0" dirty="0">
                <a:solidFill>
                  <a:srgbClr val="1D1D1A"/>
                </a:solidFill>
                <a:latin typeface="微软雅黑" panose="020B0503020204020204" pitchFamily="34" charset="-122"/>
                <a:ea typeface="微软雅黑"/>
              </a:rPr>
              <a:t>个负载运行在</a:t>
            </a:r>
            <a:r>
              <a:rPr lang="en-US" altLang="zh-CN" sz="1400" b="1" kern="0" dirty="0">
                <a:solidFill>
                  <a:srgbClr val="1D1D1A"/>
                </a:solidFill>
                <a:latin typeface="微软雅黑" panose="020B0503020204020204" pitchFamily="34" charset="-122"/>
                <a:ea typeface="微软雅黑"/>
              </a:rPr>
              <a:t>M</a:t>
            </a:r>
            <a:r>
              <a:rPr lang="zh-CN" altLang="en-US" sz="1400" b="1" kern="0" dirty="0">
                <a:solidFill>
                  <a:srgbClr val="1D1D1A"/>
                </a:solidFill>
                <a:latin typeface="微软雅黑" panose="020B0503020204020204" pitchFamily="34" charset="-122"/>
                <a:ea typeface="微软雅黑"/>
              </a:rPr>
              <a:t>个服务器上，服务器之间</a:t>
            </a:r>
            <a:r>
              <a:rPr lang="zh-CN" altLang="en-US" sz="1400" b="1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/>
              </a:rPr>
              <a:t>松耦合</a:t>
            </a:r>
          </a:p>
        </p:txBody>
      </p:sp>
      <p:sp>
        <p:nvSpPr>
          <p:cNvPr id="150" name="矩形 149">
            <a:extLst>
              <a:ext uri="{FF2B5EF4-FFF2-40B4-BE49-F238E27FC236}">
                <a16:creationId xmlns:a16="http://schemas.microsoft.com/office/drawing/2014/main" id="{3847C815-EC58-4A14-8DA2-C4115D202EC7}"/>
              </a:ext>
            </a:extLst>
          </p:cNvPr>
          <p:cNvSpPr/>
          <p:nvPr/>
        </p:nvSpPr>
        <p:spPr>
          <a:xfrm>
            <a:off x="5590249" y="5928079"/>
            <a:ext cx="6319251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defTabSz="913746">
              <a:buFont typeface="Wingdings" panose="05000000000000000000" pitchFamily="2" charset="2"/>
              <a:buChar char="n"/>
              <a:defRPr/>
            </a:pPr>
            <a:r>
              <a:rPr lang="zh-CN" altLang="en-US" sz="140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高可用挑战：单任务数万卡全机并行，任一部件</a:t>
            </a:r>
            <a:r>
              <a:rPr lang="en-US" altLang="zh-CN" sz="140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40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节点故障将导致训练中断</a:t>
            </a:r>
            <a:endParaRPr lang="en-US" altLang="zh-CN" sz="1400" b="1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57188" indent="-176213" defTabSz="913746">
              <a:buFont typeface="Wingdings" panose="05000000000000000000" pitchFamily="2" charset="2"/>
              <a:buChar char="ü"/>
              <a:defRPr/>
            </a:pPr>
            <a:r>
              <a:rPr lang="zh-CN" altLang="en-US" sz="12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需要系统级可靠性设计</a:t>
            </a:r>
            <a:endParaRPr lang="en-US" altLang="zh-CN" sz="1200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57188" indent="-176213" defTabSz="913746">
              <a:buFont typeface="Wingdings" panose="05000000000000000000" pitchFamily="2" charset="2"/>
              <a:buChar char="ü"/>
              <a:defRPr/>
            </a:pPr>
            <a:r>
              <a:rPr lang="zh-CN" altLang="en-US" sz="12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故障实时感知、智能定界定位、快速恢复</a:t>
            </a:r>
          </a:p>
        </p:txBody>
      </p:sp>
      <p:sp>
        <p:nvSpPr>
          <p:cNvPr id="151" name="矩形 150">
            <a:extLst>
              <a:ext uri="{FF2B5EF4-FFF2-40B4-BE49-F238E27FC236}">
                <a16:creationId xmlns:a16="http://schemas.microsoft.com/office/drawing/2014/main" id="{A3E5A3F7-2F2B-47E2-9968-FF4BC575C194}"/>
              </a:ext>
            </a:extLst>
          </p:cNvPr>
          <p:cNvSpPr/>
          <p:nvPr/>
        </p:nvSpPr>
        <p:spPr>
          <a:xfrm>
            <a:off x="5576355" y="1214133"/>
            <a:ext cx="6333145" cy="5425103"/>
          </a:xfrm>
          <a:prstGeom prst="rect">
            <a:avLst/>
          </a:prstGeom>
          <a:noFill/>
          <a:ln w="12700" cap="flat" cmpd="sng" algn="ctr">
            <a:solidFill>
              <a:srgbClr val="666666">
                <a:lumMod val="40000"/>
                <a:lumOff val="60000"/>
              </a:srgb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347" tIns="45673" rIns="91347" bIns="4567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485">
              <a:defRPr/>
            </a:pPr>
            <a:endParaRPr lang="zh-CN" altLang="en-US" sz="1798" kern="0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1" name="组合 70">
            <a:extLst>
              <a:ext uri="{FF2B5EF4-FFF2-40B4-BE49-F238E27FC236}">
                <a16:creationId xmlns:a16="http://schemas.microsoft.com/office/drawing/2014/main" id="{6771C96E-07BF-4407-9071-EA31A781AE52}"/>
              </a:ext>
            </a:extLst>
          </p:cNvPr>
          <p:cNvGrpSpPr/>
          <p:nvPr/>
        </p:nvGrpSpPr>
        <p:grpSpPr>
          <a:xfrm>
            <a:off x="640746" y="3785313"/>
            <a:ext cx="4676240" cy="1694772"/>
            <a:chOff x="638365" y="1494744"/>
            <a:chExt cx="4676240" cy="2049522"/>
          </a:xfrm>
        </p:grpSpPr>
        <p:pic>
          <p:nvPicPr>
            <p:cNvPr id="72" name="Picture 2" descr="C:\Users\c00615480\AppData\Roaming\eSpace_Desktop\UserData\c00615480\imagefiles\7DF0946A-D459-44F2-A50D-A870E8FE3390.png">
              <a:extLst>
                <a:ext uri="{FF2B5EF4-FFF2-40B4-BE49-F238E27FC236}">
                  <a16:creationId xmlns:a16="http://schemas.microsoft.com/office/drawing/2014/main" id="{1B329F2C-9D97-4E06-AD19-D36D0E7132D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8365" y="1612799"/>
              <a:ext cx="2262740" cy="18375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3" name="图片 72">
              <a:extLst>
                <a:ext uri="{FF2B5EF4-FFF2-40B4-BE49-F238E27FC236}">
                  <a16:creationId xmlns:a16="http://schemas.microsoft.com/office/drawing/2014/main" id="{C9BD401E-EF25-4DB2-9683-44464FE25D3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011200" y="1494744"/>
              <a:ext cx="2303405" cy="2049522"/>
            </a:xfrm>
            <a:prstGeom prst="rect">
              <a:avLst/>
            </a:prstGeom>
          </p:spPr>
        </p:pic>
      </p:grpSp>
      <p:sp>
        <p:nvSpPr>
          <p:cNvPr id="74" name="矩形 73">
            <a:extLst>
              <a:ext uri="{FF2B5EF4-FFF2-40B4-BE49-F238E27FC236}">
                <a16:creationId xmlns:a16="http://schemas.microsoft.com/office/drawing/2014/main" id="{F62DC6EF-5896-4D08-AEAB-6D3A788BAF29}"/>
              </a:ext>
            </a:extLst>
          </p:cNvPr>
          <p:cNvSpPr/>
          <p:nvPr/>
        </p:nvSpPr>
        <p:spPr>
          <a:xfrm>
            <a:off x="473303" y="5643867"/>
            <a:ext cx="4923315" cy="9075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0975" indent="-180975" defTabSz="914021">
              <a:spcAft>
                <a:spcPts val="600"/>
              </a:spcAft>
              <a:buFont typeface="Wingdings" panose="05000000000000000000" pitchFamily="2" charset="2"/>
              <a:buChar char="ü"/>
              <a:defRPr/>
            </a:pPr>
            <a:r>
              <a:rPr lang="zh-CN" altLang="en-US" sz="1200" dirty="0">
                <a:solidFill>
                  <a:srgbClr val="1D1D1A"/>
                </a:solidFill>
                <a:latin typeface="微软雅黑" pitchFamily="34" charset="-122"/>
                <a:ea typeface="微软雅黑" pitchFamily="34" charset="-122"/>
              </a:rPr>
              <a:t>传统数据中心上应用分散，</a:t>
            </a:r>
            <a:r>
              <a:rPr lang="en-US" altLang="zh-CN" sz="1200" dirty="0">
                <a:solidFill>
                  <a:srgbClr val="1D1D1A"/>
                </a:solidFill>
                <a:latin typeface="微软雅黑" pitchFamily="34" charset="-122"/>
                <a:ea typeface="微软雅黑" pitchFamily="34" charset="-122"/>
              </a:rPr>
              <a:t>TOP50</a:t>
            </a:r>
            <a:r>
              <a:rPr lang="zh-CN" altLang="en-US" sz="1200" dirty="0">
                <a:solidFill>
                  <a:srgbClr val="1D1D1A"/>
                </a:solidFill>
                <a:latin typeface="微软雅黑" pitchFamily="34" charset="-122"/>
                <a:ea typeface="微软雅黑" pitchFamily="34" charset="-122"/>
              </a:rPr>
              <a:t>热点应用只占用了</a:t>
            </a:r>
            <a:r>
              <a:rPr lang="en-US" altLang="zh-CN" sz="1200" dirty="0">
                <a:solidFill>
                  <a:srgbClr val="1D1D1A"/>
                </a:solidFill>
                <a:latin typeface="微软雅黑" pitchFamily="34" charset="-122"/>
                <a:ea typeface="微软雅黑" pitchFamily="34" charset="-122"/>
              </a:rPr>
              <a:t>60%</a:t>
            </a:r>
            <a:r>
              <a:rPr lang="zh-CN" altLang="en-US" sz="1200" dirty="0">
                <a:solidFill>
                  <a:srgbClr val="1D1D1A"/>
                </a:solidFill>
                <a:latin typeface="微软雅黑" pitchFamily="34" charset="-122"/>
                <a:ea typeface="微软雅黑" pitchFamily="34" charset="-122"/>
              </a:rPr>
              <a:t>的</a:t>
            </a:r>
            <a:r>
              <a:rPr lang="en-US" altLang="zh-CN" sz="1200" dirty="0">
                <a:solidFill>
                  <a:srgbClr val="1D1D1A"/>
                </a:solidFill>
                <a:latin typeface="微软雅黑" pitchFamily="34" charset="-122"/>
                <a:ea typeface="微软雅黑" pitchFamily="34" charset="-122"/>
              </a:rPr>
              <a:t>cycle</a:t>
            </a:r>
            <a:r>
              <a:rPr lang="zh-CN" altLang="en-US" sz="1200" dirty="0">
                <a:solidFill>
                  <a:srgbClr val="1D1D1A"/>
                </a:solidFill>
                <a:latin typeface="微软雅黑" pitchFamily="34" charset="-122"/>
                <a:ea typeface="微软雅黑" pitchFamily="34" charset="-122"/>
              </a:rPr>
              <a:t>，并且</a:t>
            </a:r>
            <a:r>
              <a:rPr lang="en-US" altLang="zh-CN" sz="1200" dirty="0">
                <a:solidFill>
                  <a:srgbClr val="1D1D1A"/>
                </a:solidFill>
                <a:latin typeface="微软雅黑" pitchFamily="34" charset="-122"/>
                <a:ea typeface="微软雅黑" pitchFamily="34" charset="-122"/>
              </a:rPr>
              <a:t>4</a:t>
            </a:r>
            <a:r>
              <a:rPr lang="zh-CN" altLang="en-US" sz="1200" dirty="0">
                <a:solidFill>
                  <a:srgbClr val="1D1D1A"/>
                </a:solidFill>
                <a:latin typeface="微软雅黑" pitchFamily="34" charset="-122"/>
                <a:ea typeface="微软雅黑" pitchFamily="34" charset="-122"/>
              </a:rPr>
              <a:t>年还下降了</a:t>
            </a:r>
            <a:r>
              <a:rPr lang="en-US" altLang="zh-CN" sz="1200" dirty="0">
                <a:solidFill>
                  <a:srgbClr val="1D1D1A"/>
                </a:solidFill>
                <a:latin typeface="微软雅黑" pitchFamily="34" charset="-122"/>
                <a:ea typeface="微软雅黑" pitchFamily="34" charset="-122"/>
              </a:rPr>
              <a:t>4.97%</a:t>
            </a:r>
          </a:p>
          <a:p>
            <a:pPr marL="180975" indent="-180975" defTabSz="914021">
              <a:spcAft>
                <a:spcPts val="600"/>
              </a:spcAft>
              <a:buFont typeface="Wingdings" panose="05000000000000000000" pitchFamily="2" charset="2"/>
              <a:buChar char="ü"/>
              <a:defRPr/>
            </a:pPr>
            <a:r>
              <a:rPr lang="zh-CN" altLang="en-US" sz="1200" dirty="0">
                <a:solidFill>
                  <a:srgbClr val="1D1D1A"/>
                </a:solidFill>
                <a:latin typeface="微软雅黑" pitchFamily="34" charset="-122"/>
                <a:ea typeface="微软雅黑" pitchFamily="34" charset="-122"/>
              </a:rPr>
              <a:t>只能针对特定应用进行软件优化，但不足以针对某一类应用进行专门的集群设计</a:t>
            </a:r>
            <a:endParaRPr lang="en-US" altLang="zh-CN" sz="1200" dirty="0">
              <a:solidFill>
                <a:srgbClr val="1D1D1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5" name="矩形 74">
            <a:extLst>
              <a:ext uri="{FF2B5EF4-FFF2-40B4-BE49-F238E27FC236}">
                <a16:creationId xmlns:a16="http://schemas.microsoft.com/office/drawing/2014/main" id="{2B21A17C-D7ED-4F7A-B979-B787AC076F13}"/>
              </a:ext>
            </a:extLst>
          </p:cNvPr>
          <p:cNvSpPr/>
          <p:nvPr/>
        </p:nvSpPr>
        <p:spPr>
          <a:xfrm>
            <a:off x="2903486" y="5429756"/>
            <a:ext cx="2460930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defTabSz="914112">
              <a:defRPr/>
            </a:pPr>
            <a:r>
              <a:rPr lang="zh-CN" altLang="en-US" sz="900" i="1" dirty="0">
                <a:solidFill>
                  <a:srgbClr val="1D1D1A"/>
                </a:solidFill>
                <a:latin typeface="Calibri" panose="020F0502020204030204"/>
                <a:ea typeface="等线" panose="02010600030101010101" pitchFamily="2" charset="-122"/>
              </a:rPr>
              <a:t>*</a:t>
            </a:r>
            <a:r>
              <a:rPr lang="en-US" altLang="zh-CN" sz="900" i="1" dirty="0">
                <a:solidFill>
                  <a:srgbClr val="1D1D1A"/>
                </a:solidFill>
                <a:latin typeface="Calibri" panose="020F0502020204030204"/>
                <a:ea typeface="等线" panose="02010600030101010101" pitchFamily="2" charset="-122"/>
              </a:rPr>
              <a:t>Source</a:t>
            </a:r>
            <a:r>
              <a:rPr lang="zh-CN" altLang="en-US" sz="900" i="1" dirty="0">
                <a:solidFill>
                  <a:srgbClr val="1D1D1A"/>
                </a:solidFill>
                <a:latin typeface="Calibri" panose="020F0502020204030204"/>
                <a:ea typeface="等线" panose="02010600030101010101" pitchFamily="2" charset="-122"/>
              </a:rPr>
              <a:t>： </a:t>
            </a:r>
            <a:r>
              <a:rPr lang="en-US" altLang="zh-CN" sz="900" i="1" dirty="0">
                <a:solidFill>
                  <a:srgbClr val="1D1D1A"/>
                </a:solidFill>
                <a:latin typeface="Calibri" panose="020F0502020204030204"/>
                <a:ea typeface="等线" panose="02010600030101010101" pitchFamily="2" charset="-122"/>
              </a:rPr>
              <a:t>Profiling a warehouse-scale computer</a:t>
            </a:r>
            <a:endParaRPr lang="zh-CN" altLang="en-US" sz="900" i="1" dirty="0">
              <a:solidFill>
                <a:srgbClr val="1D1D1A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id="{15755F8F-D9CC-44C0-B94D-462ACA0EC025}"/>
              </a:ext>
            </a:extLst>
          </p:cNvPr>
          <p:cNvSpPr/>
          <p:nvPr/>
        </p:nvSpPr>
        <p:spPr>
          <a:xfrm>
            <a:off x="380194" y="3398116"/>
            <a:ext cx="503695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defTabSz="913746">
              <a:buFont typeface="Wingdings" panose="05000000000000000000" pitchFamily="2" charset="2"/>
              <a:buChar char="n"/>
              <a:defRPr/>
            </a:pPr>
            <a:r>
              <a:rPr lang="zh-CN" altLang="en-US" sz="1400" b="1" kern="0" dirty="0">
                <a:solidFill>
                  <a:srgbClr val="1D1D1A"/>
                </a:solidFill>
                <a:latin typeface="微软雅黑" panose="020B0503020204020204" pitchFamily="34" charset="-122"/>
                <a:ea typeface="微软雅黑"/>
              </a:rPr>
              <a:t> 负载类型多样化，多数负载在单服务器内闭环，难以做针对性集群设计</a:t>
            </a:r>
          </a:p>
        </p:txBody>
      </p:sp>
      <p:sp>
        <p:nvSpPr>
          <p:cNvPr id="81" name="矩形 80">
            <a:extLst>
              <a:ext uri="{FF2B5EF4-FFF2-40B4-BE49-F238E27FC236}">
                <a16:creationId xmlns:a16="http://schemas.microsoft.com/office/drawing/2014/main" id="{0D14649E-BBFE-4047-ABB3-D50E60723F6C}"/>
              </a:ext>
            </a:extLst>
          </p:cNvPr>
          <p:cNvSpPr/>
          <p:nvPr/>
        </p:nvSpPr>
        <p:spPr>
          <a:xfrm>
            <a:off x="949867" y="1921031"/>
            <a:ext cx="541301" cy="525574"/>
          </a:xfrm>
          <a:prstGeom prst="rect">
            <a:avLst/>
          </a:prstGeom>
          <a:noFill/>
          <a:ln w="3175" cap="flat">
            <a:solidFill>
              <a:srgbClr val="666666">
                <a:lumMod val="60000"/>
                <a:lumOff val="40000"/>
              </a:srgbClr>
            </a:solidFill>
            <a:prstDash val="solid"/>
            <a:miter lim="800000"/>
          </a:ln>
          <a:effectLst/>
        </p:spPr>
        <p:txBody>
          <a:bodyPr wrap="square" lIns="52874" tIns="52874" rIns="52874" bIns="52874" numCol="1" anchor="ctr">
            <a:noAutofit/>
          </a:bodyPr>
          <a:lstStyle/>
          <a:p>
            <a:pPr algn="ctr" defTabSz="913668">
              <a:defRPr/>
            </a:pPr>
            <a:endParaRPr lang="zh-CN" altLang="en-US" sz="1398" kern="0">
              <a:solidFill>
                <a:srgbClr val="1D1D1A"/>
              </a:solidFill>
              <a:latin typeface="微软雅黑" panose="020B0503020204020204" pitchFamily="34" charset="-122"/>
              <a:ea typeface="微软雅黑"/>
            </a:endParaRPr>
          </a:p>
        </p:txBody>
      </p:sp>
      <p:sp>
        <p:nvSpPr>
          <p:cNvPr id="82" name="矩形 81">
            <a:extLst>
              <a:ext uri="{FF2B5EF4-FFF2-40B4-BE49-F238E27FC236}">
                <a16:creationId xmlns:a16="http://schemas.microsoft.com/office/drawing/2014/main" id="{9BE855B8-6939-4BF3-8594-454EAEC4C0E5}"/>
              </a:ext>
            </a:extLst>
          </p:cNvPr>
          <p:cNvSpPr/>
          <p:nvPr/>
        </p:nvSpPr>
        <p:spPr>
          <a:xfrm>
            <a:off x="1968211" y="1921031"/>
            <a:ext cx="541301" cy="525574"/>
          </a:xfrm>
          <a:prstGeom prst="rect">
            <a:avLst/>
          </a:prstGeom>
          <a:noFill/>
          <a:ln w="3175" cap="flat">
            <a:solidFill>
              <a:srgbClr val="666666">
                <a:lumMod val="60000"/>
                <a:lumOff val="40000"/>
              </a:srgbClr>
            </a:solidFill>
            <a:prstDash val="solid"/>
            <a:miter lim="800000"/>
          </a:ln>
          <a:effectLst/>
        </p:spPr>
        <p:txBody>
          <a:bodyPr wrap="square" lIns="52874" tIns="52874" rIns="52874" bIns="52874" numCol="1" anchor="ctr">
            <a:noAutofit/>
          </a:bodyPr>
          <a:lstStyle/>
          <a:p>
            <a:pPr defTabSz="913668">
              <a:defRPr/>
            </a:pPr>
            <a:endParaRPr lang="zh-CN" altLang="en-US" sz="1398" kern="0">
              <a:solidFill>
                <a:srgbClr val="1D1D1A"/>
              </a:solidFill>
              <a:latin typeface="微软雅黑" panose="020B0503020204020204" pitchFamily="34" charset="-122"/>
              <a:ea typeface="微软雅黑"/>
            </a:endParaRPr>
          </a:p>
        </p:txBody>
      </p:sp>
      <p:sp>
        <p:nvSpPr>
          <p:cNvPr id="83" name="矩形 82">
            <a:extLst>
              <a:ext uri="{FF2B5EF4-FFF2-40B4-BE49-F238E27FC236}">
                <a16:creationId xmlns:a16="http://schemas.microsoft.com/office/drawing/2014/main" id="{59A811E9-F547-4516-BF62-E896611C34E1}"/>
              </a:ext>
            </a:extLst>
          </p:cNvPr>
          <p:cNvSpPr/>
          <p:nvPr/>
        </p:nvSpPr>
        <p:spPr>
          <a:xfrm>
            <a:off x="4094540" y="1921031"/>
            <a:ext cx="541301" cy="525574"/>
          </a:xfrm>
          <a:prstGeom prst="rect">
            <a:avLst/>
          </a:prstGeom>
          <a:noFill/>
          <a:ln w="3175" cap="flat">
            <a:solidFill>
              <a:srgbClr val="666666">
                <a:lumMod val="60000"/>
                <a:lumOff val="40000"/>
              </a:srgbClr>
            </a:solidFill>
            <a:prstDash val="solid"/>
            <a:miter lim="800000"/>
          </a:ln>
          <a:effectLst/>
        </p:spPr>
        <p:txBody>
          <a:bodyPr wrap="square" lIns="52874" tIns="52874" rIns="52874" bIns="52874" numCol="1" anchor="ctr">
            <a:noAutofit/>
          </a:bodyPr>
          <a:lstStyle/>
          <a:p>
            <a:pPr defTabSz="913668">
              <a:defRPr/>
            </a:pPr>
            <a:endParaRPr lang="zh-CN" altLang="en-US" sz="1398" kern="0">
              <a:solidFill>
                <a:srgbClr val="1D1D1A"/>
              </a:solidFill>
              <a:latin typeface="微软雅黑" panose="020B0503020204020204" pitchFamily="34" charset="-122"/>
              <a:ea typeface="微软雅黑"/>
            </a:endParaRPr>
          </a:p>
        </p:txBody>
      </p:sp>
      <p:sp>
        <p:nvSpPr>
          <p:cNvPr id="84" name="文本框 83">
            <a:extLst>
              <a:ext uri="{FF2B5EF4-FFF2-40B4-BE49-F238E27FC236}">
                <a16:creationId xmlns:a16="http://schemas.microsoft.com/office/drawing/2014/main" id="{3AF28F18-648F-46B4-88EB-48C027B7A3A1}"/>
              </a:ext>
            </a:extLst>
          </p:cNvPr>
          <p:cNvSpPr txBox="1"/>
          <p:nvPr/>
        </p:nvSpPr>
        <p:spPr>
          <a:xfrm>
            <a:off x="1079452" y="1957688"/>
            <a:ext cx="282129" cy="43447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defTabSz="913746">
              <a:lnSpc>
                <a:spcPct val="150000"/>
              </a:lnSpc>
              <a:defRPr/>
            </a:pPr>
            <a:r>
              <a:rPr kumimoji="1"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/>
              </a:rPr>
              <a:t>MRS</a:t>
            </a:r>
          </a:p>
          <a:p>
            <a:pPr algn="ctr" defTabSz="913746">
              <a:lnSpc>
                <a:spcPct val="150000"/>
              </a:lnSpc>
              <a:defRPr/>
            </a:pPr>
            <a:r>
              <a:rPr kumimoji="1" lang="zh-CN" altLang="en-US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/>
              </a:rPr>
              <a:t>服务</a:t>
            </a:r>
          </a:p>
        </p:txBody>
      </p:sp>
      <p:sp>
        <p:nvSpPr>
          <p:cNvPr id="85" name="文本框 84">
            <a:extLst>
              <a:ext uri="{FF2B5EF4-FFF2-40B4-BE49-F238E27FC236}">
                <a16:creationId xmlns:a16="http://schemas.microsoft.com/office/drawing/2014/main" id="{F9BE9D46-5624-4D93-A54C-13C49DD7EB40}"/>
              </a:ext>
            </a:extLst>
          </p:cNvPr>
          <p:cNvSpPr txBox="1"/>
          <p:nvPr/>
        </p:nvSpPr>
        <p:spPr>
          <a:xfrm>
            <a:off x="2090585" y="1957688"/>
            <a:ext cx="296555" cy="43447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defTabSz="913746">
              <a:lnSpc>
                <a:spcPct val="150000"/>
              </a:lnSpc>
              <a:defRPr/>
            </a:pPr>
            <a:r>
              <a:rPr kumimoji="1"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/>
              </a:rPr>
              <a:t>DMS</a:t>
            </a:r>
          </a:p>
          <a:p>
            <a:pPr algn="ctr" defTabSz="913746">
              <a:lnSpc>
                <a:spcPct val="150000"/>
              </a:lnSpc>
              <a:defRPr/>
            </a:pPr>
            <a:r>
              <a:rPr kumimoji="1" lang="zh-CN" altLang="en-US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/>
              </a:rPr>
              <a:t>服务</a:t>
            </a:r>
          </a:p>
        </p:txBody>
      </p:sp>
      <p:sp>
        <p:nvSpPr>
          <p:cNvPr id="86" name="文本框 85">
            <a:extLst>
              <a:ext uri="{FF2B5EF4-FFF2-40B4-BE49-F238E27FC236}">
                <a16:creationId xmlns:a16="http://schemas.microsoft.com/office/drawing/2014/main" id="{6024F064-3359-4C32-BF53-9B8EC8C3541F}"/>
              </a:ext>
            </a:extLst>
          </p:cNvPr>
          <p:cNvSpPr txBox="1"/>
          <p:nvPr/>
        </p:nvSpPr>
        <p:spPr>
          <a:xfrm>
            <a:off x="4236948" y="1957688"/>
            <a:ext cx="256480" cy="43447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defTabSz="913746">
              <a:lnSpc>
                <a:spcPct val="150000"/>
              </a:lnSpc>
              <a:defRPr/>
            </a:pPr>
            <a:r>
              <a:rPr kumimoji="1" lang="zh-CN" altLang="en-US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/>
              </a:rPr>
              <a:t>存储</a:t>
            </a:r>
            <a:endParaRPr kumimoji="1" lang="en-US" altLang="zh-CN" sz="1000" dirty="0">
              <a:solidFill>
                <a:srgbClr val="000000"/>
              </a:solidFill>
              <a:latin typeface="微软雅黑" panose="020B0503020204020204" pitchFamily="34" charset="-122"/>
              <a:ea typeface="微软雅黑"/>
            </a:endParaRPr>
          </a:p>
          <a:p>
            <a:pPr algn="ctr" defTabSz="913746">
              <a:lnSpc>
                <a:spcPct val="150000"/>
              </a:lnSpc>
              <a:defRPr/>
            </a:pPr>
            <a:r>
              <a:rPr kumimoji="1" lang="zh-CN" altLang="en-US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/>
              </a:rPr>
              <a:t>服务</a:t>
            </a:r>
          </a:p>
        </p:txBody>
      </p:sp>
      <p:sp>
        <p:nvSpPr>
          <p:cNvPr id="87" name="文本框 86">
            <a:extLst>
              <a:ext uri="{FF2B5EF4-FFF2-40B4-BE49-F238E27FC236}">
                <a16:creationId xmlns:a16="http://schemas.microsoft.com/office/drawing/2014/main" id="{FA9446F9-AA41-4BB5-B973-03F73B339990}"/>
              </a:ext>
            </a:extLst>
          </p:cNvPr>
          <p:cNvSpPr txBox="1"/>
          <p:nvPr/>
        </p:nvSpPr>
        <p:spPr>
          <a:xfrm>
            <a:off x="864559" y="1672754"/>
            <a:ext cx="711918" cy="20364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13746">
              <a:lnSpc>
                <a:spcPct val="150000"/>
              </a:lnSpc>
              <a:defRPr/>
            </a:pPr>
            <a:r>
              <a:rPr kumimoji="1" lang="zh-CN" altLang="en-US" sz="1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/>
              </a:rPr>
              <a:t>大数据</a:t>
            </a:r>
            <a:endParaRPr kumimoji="1" lang="en-US" altLang="zh-CN" sz="1000" b="1" dirty="0">
              <a:solidFill>
                <a:srgbClr val="000000"/>
              </a:solidFill>
              <a:latin typeface="微软雅黑" panose="020B0503020204020204" pitchFamily="34" charset="-122"/>
              <a:ea typeface="微软雅黑"/>
            </a:endParaRPr>
          </a:p>
        </p:txBody>
      </p:sp>
      <p:sp>
        <p:nvSpPr>
          <p:cNvPr id="88" name="文本框 87">
            <a:extLst>
              <a:ext uri="{FF2B5EF4-FFF2-40B4-BE49-F238E27FC236}">
                <a16:creationId xmlns:a16="http://schemas.microsoft.com/office/drawing/2014/main" id="{EC128B19-E206-4FCC-967F-EF1D8A17F1F5}"/>
              </a:ext>
            </a:extLst>
          </p:cNvPr>
          <p:cNvSpPr txBox="1"/>
          <p:nvPr/>
        </p:nvSpPr>
        <p:spPr>
          <a:xfrm>
            <a:off x="1717980" y="1672754"/>
            <a:ext cx="1041762" cy="20364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13746">
              <a:lnSpc>
                <a:spcPct val="150000"/>
              </a:lnSpc>
              <a:defRPr/>
            </a:pPr>
            <a:r>
              <a:rPr kumimoji="1" lang="zh-CN" altLang="en-US" sz="1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/>
              </a:rPr>
              <a:t>数据库</a:t>
            </a:r>
            <a:endParaRPr kumimoji="1" lang="zh-CN" altLang="en-US" sz="800" dirty="0">
              <a:solidFill>
                <a:srgbClr val="C00000"/>
              </a:solidFill>
              <a:latin typeface="微软雅黑" panose="020B0503020204020204" pitchFamily="34" charset="-122"/>
              <a:ea typeface="微软雅黑"/>
            </a:endParaRPr>
          </a:p>
        </p:txBody>
      </p:sp>
      <p:sp>
        <p:nvSpPr>
          <p:cNvPr id="89" name="文本框 88">
            <a:extLst>
              <a:ext uri="{FF2B5EF4-FFF2-40B4-BE49-F238E27FC236}">
                <a16:creationId xmlns:a16="http://schemas.microsoft.com/office/drawing/2014/main" id="{3010F1EF-B8A6-4E8D-9D73-6863D0F30993}"/>
              </a:ext>
            </a:extLst>
          </p:cNvPr>
          <p:cNvSpPr txBox="1"/>
          <p:nvPr/>
        </p:nvSpPr>
        <p:spPr>
          <a:xfrm>
            <a:off x="3838662" y="1672754"/>
            <a:ext cx="1053057" cy="20364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13746">
              <a:lnSpc>
                <a:spcPct val="150000"/>
              </a:lnSpc>
              <a:defRPr/>
            </a:pPr>
            <a:r>
              <a:rPr kumimoji="1" lang="zh-CN" altLang="en-US" sz="1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/>
              </a:rPr>
              <a:t>云存储</a:t>
            </a:r>
            <a:endParaRPr kumimoji="1" lang="zh-CN" altLang="en-US" sz="800" dirty="0">
              <a:solidFill>
                <a:srgbClr val="C00000"/>
              </a:solidFill>
              <a:latin typeface="微软雅黑" panose="020B0503020204020204" pitchFamily="34" charset="-122"/>
              <a:ea typeface="微软雅黑"/>
            </a:endParaRPr>
          </a:p>
        </p:txBody>
      </p:sp>
      <p:sp>
        <p:nvSpPr>
          <p:cNvPr id="90" name="矩形 89">
            <a:extLst>
              <a:ext uri="{FF2B5EF4-FFF2-40B4-BE49-F238E27FC236}">
                <a16:creationId xmlns:a16="http://schemas.microsoft.com/office/drawing/2014/main" id="{B5770101-BFC9-4C7B-97A1-115D441BBC88}"/>
              </a:ext>
            </a:extLst>
          </p:cNvPr>
          <p:cNvSpPr/>
          <p:nvPr/>
        </p:nvSpPr>
        <p:spPr>
          <a:xfrm>
            <a:off x="2915813" y="1921031"/>
            <a:ext cx="810807" cy="525574"/>
          </a:xfrm>
          <a:prstGeom prst="rect">
            <a:avLst/>
          </a:prstGeom>
          <a:noFill/>
          <a:ln w="3175" cap="flat">
            <a:solidFill>
              <a:srgbClr val="666666">
                <a:lumMod val="60000"/>
                <a:lumOff val="40000"/>
              </a:srgbClr>
            </a:solidFill>
            <a:prstDash val="solid"/>
            <a:miter lim="800000"/>
          </a:ln>
          <a:effectLst/>
        </p:spPr>
        <p:txBody>
          <a:bodyPr wrap="square" lIns="52874" tIns="52874" rIns="52874" bIns="52874" numCol="1" anchor="ctr">
            <a:noAutofit/>
          </a:bodyPr>
          <a:lstStyle/>
          <a:p>
            <a:pPr defTabSz="913668">
              <a:defRPr/>
            </a:pPr>
            <a:endParaRPr lang="zh-CN" altLang="en-US" sz="1398" kern="0">
              <a:solidFill>
                <a:srgbClr val="1D1D1A"/>
              </a:solidFill>
              <a:latin typeface="微软雅黑" panose="020B0503020204020204" pitchFamily="34" charset="-122"/>
              <a:ea typeface="微软雅黑"/>
            </a:endParaRPr>
          </a:p>
        </p:txBody>
      </p:sp>
      <p:sp>
        <p:nvSpPr>
          <p:cNvPr id="91" name="文本框 90">
            <a:extLst>
              <a:ext uri="{FF2B5EF4-FFF2-40B4-BE49-F238E27FC236}">
                <a16:creationId xmlns:a16="http://schemas.microsoft.com/office/drawing/2014/main" id="{31B1F485-1B86-41A4-A024-96C3D48CF14B}"/>
              </a:ext>
            </a:extLst>
          </p:cNvPr>
          <p:cNvSpPr txBox="1"/>
          <p:nvPr/>
        </p:nvSpPr>
        <p:spPr>
          <a:xfrm>
            <a:off x="3067486" y="1957688"/>
            <a:ext cx="567463" cy="43447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defTabSz="913746">
              <a:lnSpc>
                <a:spcPct val="150000"/>
              </a:lnSpc>
              <a:defRPr/>
            </a:pPr>
            <a:r>
              <a:rPr kumimoji="1" lang="zh-CN" altLang="en-US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/>
              </a:rPr>
              <a:t>虚机</a:t>
            </a:r>
            <a:r>
              <a:rPr kumimoji="1"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/>
              </a:rPr>
              <a:t>/</a:t>
            </a:r>
            <a:r>
              <a:rPr kumimoji="1" lang="zh-CN" altLang="en-US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/>
              </a:rPr>
              <a:t>容器</a:t>
            </a:r>
            <a:endParaRPr kumimoji="1" lang="en-US" altLang="zh-CN" sz="1000" dirty="0">
              <a:solidFill>
                <a:srgbClr val="000000"/>
              </a:solidFill>
              <a:latin typeface="微软雅黑" panose="020B0503020204020204" pitchFamily="34" charset="-122"/>
              <a:ea typeface="微软雅黑"/>
            </a:endParaRPr>
          </a:p>
          <a:p>
            <a:pPr algn="ctr" defTabSz="913746">
              <a:lnSpc>
                <a:spcPct val="150000"/>
              </a:lnSpc>
              <a:defRPr/>
            </a:pPr>
            <a:r>
              <a:rPr kumimoji="1" lang="zh-CN" altLang="en-US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/>
              </a:rPr>
              <a:t>服务</a:t>
            </a:r>
          </a:p>
        </p:txBody>
      </p:sp>
      <p:sp>
        <p:nvSpPr>
          <p:cNvPr id="92" name="文本框 91">
            <a:extLst>
              <a:ext uri="{FF2B5EF4-FFF2-40B4-BE49-F238E27FC236}">
                <a16:creationId xmlns:a16="http://schemas.microsoft.com/office/drawing/2014/main" id="{4824A851-9458-45F1-8DD9-93FB047B6C5C}"/>
              </a:ext>
            </a:extLst>
          </p:cNvPr>
          <p:cNvSpPr txBox="1"/>
          <p:nvPr/>
        </p:nvSpPr>
        <p:spPr>
          <a:xfrm>
            <a:off x="2901245" y="1672754"/>
            <a:ext cx="839942" cy="20364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13746">
              <a:lnSpc>
                <a:spcPct val="150000"/>
              </a:lnSpc>
              <a:defRPr/>
            </a:pPr>
            <a:r>
              <a:rPr kumimoji="1" lang="zh-CN" altLang="en-US" sz="1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/>
              </a:rPr>
              <a:t>虚拟化</a:t>
            </a:r>
            <a:endParaRPr kumimoji="1" lang="zh-CN" altLang="en-US" sz="800" dirty="0">
              <a:solidFill>
                <a:srgbClr val="C00000"/>
              </a:solidFill>
              <a:latin typeface="微软雅黑" panose="020B0503020204020204" pitchFamily="34" charset="-122"/>
              <a:ea typeface="微软雅黑"/>
            </a:endParaRPr>
          </a:p>
        </p:txBody>
      </p:sp>
      <p:cxnSp>
        <p:nvCxnSpPr>
          <p:cNvPr id="93" name="直接连接符 92">
            <a:extLst>
              <a:ext uri="{FF2B5EF4-FFF2-40B4-BE49-F238E27FC236}">
                <a16:creationId xmlns:a16="http://schemas.microsoft.com/office/drawing/2014/main" id="{E526E1A3-A2F0-4053-9BC6-2EFC5A2DDEFF}"/>
              </a:ext>
            </a:extLst>
          </p:cNvPr>
          <p:cNvCxnSpPr>
            <a:cxnSpLocks/>
          </p:cNvCxnSpPr>
          <p:nvPr/>
        </p:nvCxnSpPr>
        <p:spPr>
          <a:xfrm>
            <a:off x="2806817" y="1726448"/>
            <a:ext cx="0" cy="1343411"/>
          </a:xfrm>
          <a:prstGeom prst="line">
            <a:avLst/>
          </a:prstGeom>
          <a:noFill/>
          <a:ln w="6350" cap="flat" cmpd="sng" algn="ctr">
            <a:solidFill>
              <a:srgbClr val="DDDDDD">
                <a:lumMod val="50000"/>
              </a:srgbClr>
            </a:solidFill>
            <a:prstDash val="dash"/>
            <a:miter lim="800000"/>
          </a:ln>
          <a:effectLst/>
        </p:spPr>
      </p:cxnSp>
      <p:cxnSp>
        <p:nvCxnSpPr>
          <p:cNvPr id="94" name="直接连接符 93">
            <a:extLst>
              <a:ext uri="{FF2B5EF4-FFF2-40B4-BE49-F238E27FC236}">
                <a16:creationId xmlns:a16="http://schemas.microsoft.com/office/drawing/2014/main" id="{5C7AD423-DF64-48EE-9D48-F72FDEC6327C}"/>
              </a:ext>
            </a:extLst>
          </p:cNvPr>
          <p:cNvCxnSpPr>
            <a:cxnSpLocks/>
          </p:cNvCxnSpPr>
          <p:nvPr/>
        </p:nvCxnSpPr>
        <p:spPr>
          <a:xfrm>
            <a:off x="3835613" y="1726447"/>
            <a:ext cx="0" cy="1368730"/>
          </a:xfrm>
          <a:prstGeom prst="line">
            <a:avLst/>
          </a:prstGeom>
          <a:noFill/>
          <a:ln w="6350" cap="flat" cmpd="sng" algn="ctr">
            <a:solidFill>
              <a:srgbClr val="DDDDDD">
                <a:lumMod val="50000"/>
              </a:srgbClr>
            </a:solidFill>
            <a:prstDash val="dash"/>
            <a:miter lim="800000"/>
          </a:ln>
          <a:effectLst/>
        </p:spPr>
      </p:cxnSp>
      <p:cxnSp>
        <p:nvCxnSpPr>
          <p:cNvPr id="95" name="直接连接符 94">
            <a:extLst>
              <a:ext uri="{FF2B5EF4-FFF2-40B4-BE49-F238E27FC236}">
                <a16:creationId xmlns:a16="http://schemas.microsoft.com/office/drawing/2014/main" id="{A739E9CC-621D-4F26-BA9B-98BEB7ECA3AF}"/>
              </a:ext>
            </a:extLst>
          </p:cNvPr>
          <p:cNvCxnSpPr>
            <a:cxnSpLocks/>
          </p:cNvCxnSpPr>
          <p:nvPr/>
        </p:nvCxnSpPr>
        <p:spPr>
          <a:xfrm>
            <a:off x="1670904" y="1726447"/>
            <a:ext cx="0" cy="1368730"/>
          </a:xfrm>
          <a:prstGeom prst="line">
            <a:avLst/>
          </a:prstGeom>
          <a:noFill/>
          <a:ln w="6350" cap="flat" cmpd="sng" algn="ctr">
            <a:solidFill>
              <a:srgbClr val="DDDDDD">
                <a:lumMod val="50000"/>
              </a:srgbClr>
            </a:solidFill>
            <a:prstDash val="dash"/>
            <a:miter lim="800000"/>
          </a:ln>
          <a:effectLst/>
        </p:spPr>
      </p:cxnSp>
      <p:grpSp>
        <p:nvGrpSpPr>
          <p:cNvPr id="96" name="组合 95">
            <a:extLst>
              <a:ext uri="{FF2B5EF4-FFF2-40B4-BE49-F238E27FC236}">
                <a16:creationId xmlns:a16="http://schemas.microsoft.com/office/drawing/2014/main" id="{47F7C8D0-20F0-4D83-B3EF-2B44993BC8BB}"/>
              </a:ext>
            </a:extLst>
          </p:cNvPr>
          <p:cNvGrpSpPr/>
          <p:nvPr/>
        </p:nvGrpSpPr>
        <p:grpSpPr>
          <a:xfrm>
            <a:off x="1985484" y="2611068"/>
            <a:ext cx="506754" cy="458785"/>
            <a:chOff x="2905730" y="3158001"/>
            <a:chExt cx="414665" cy="670459"/>
          </a:xfrm>
        </p:grpSpPr>
        <p:sp>
          <p:nvSpPr>
            <p:cNvPr id="118" name="圆角矩形 180">
              <a:extLst>
                <a:ext uri="{FF2B5EF4-FFF2-40B4-BE49-F238E27FC236}">
                  <a16:creationId xmlns:a16="http://schemas.microsoft.com/office/drawing/2014/main" id="{71A63A37-E4F8-4716-ACCA-8B7ECD2DCBE3}"/>
                </a:ext>
              </a:extLst>
            </p:cNvPr>
            <p:cNvSpPr/>
            <p:nvPr/>
          </p:nvSpPr>
          <p:spPr>
            <a:xfrm>
              <a:off x="2905730" y="3158001"/>
              <a:ext cx="414665" cy="80680"/>
            </a:xfrm>
            <a:prstGeom prst="roundRect">
              <a:avLst/>
            </a:prstGeom>
            <a:noFill/>
            <a:ln w="3175" cap="flat">
              <a:solidFill>
                <a:srgbClr val="666666">
                  <a:lumMod val="60000"/>
                  <a:lumOff val="40000"/>
                </a:srgbClr>
              </a:solidFill>
              <a:prstDash val="solid"/>
              <a:miter lim="800000"/>
            </a:ln>
            <a:effectLst/>
          </p:spPr>
          <p:txBody>
            <a:bodyPr wrap="square" lIns="52874" tIns="52874" rIns="52874" bIns="52874" numCol="1" anchor="ctr">
              <a:noAutofit/>
            </a:bodyPr>
            <a:lstStyle/>
            <a:p>
              <a:pPr defTabSz="913668">
                <a:defRPr/>
              </a:pPr>
              <a:endParaRPr lang="zh-CN" altLang="en-US" sz="1398" kern="0">
                <a:solidFill>
                  <a:srgbClr val="1D1D1A"/>
                </a:solidFill>
                <a:latin typeface="微软雅黑" panose="020B0503020204020204" pitchFamily="34" charset="-122"/>
                <a:ea typeface="微软雅黑"/>
              </a:endParaRPr>
            </a:p>
          </p:txBody>
        </p:sp>
        <p:sp>
          <p:nvSpPr>
            <p:cNvPr id="119" name="圆角矩形 181">
              <a:extLst>
                <a:ext uri="{FF2B5EF4-FFF2-40B4-BE49-F238E27FC236}">
                  <a16:creationId xmlns:a16="http://schemas.microsoft.com/office/drawing/2014/main" id="{AD81C37D-F87E-4009-9BB8-4195B0862160}"/>
                </a:ext>
              </a:extLst>
            </p:cNvPr>
            <p:cNvSpPr/>
            <p:nvPr/>
          </p:nvSpPr>
          <p:spPr>
            <a:xfrm>
              <a:off x="2905730" y="3279674"/>
              <a:ext cx="414665" cy="80680"/>
            </a:xfrm>
            <a:prstGeom prst="roundRect">
              <a:avLst/>
            </a:prstGeom>
            <a:noFill/>
            <a:ln w="3175" cap="flat">
              <a:solidFill>
                <a:srgbClr val="666666">
                  <a:lumMod val="60000"/>
                  <a:lumOff val="40000"/>
                </a:srgbClr>
              </a:solidFill>
              <a:prstDash val="solid"/>
              <a:miter lim="800000"/>
            </a:ln>
            <a:effectLst/>
          </p:spPr>
          <p:txBody>
            <a:bodyPr wrap="square" lIns="52874" tIns="52874" rIns="52874" bIns="52874" numCol="1" anchor="ctr">
              <a:noAutofit/>
            </a:bodyPr>
            <a:lstStyle/>
            <a:p>
              <a:pPr defTabSz="913668">
                <a:defRPr/>
              </a:pPr>
              <a:endParaRPr lang="zh-CN" altLang="en-US" sz="1398" kern="0">
                <a:solidFill>
                  <a:srgbClr val="1D1D1A"/>
                </a:solidFill>
                <a:latin typeface="微软雅黑" panose="020B0503020204020204" pitchFamily="34" charset="-122"/>
                <a:ea typeface="微软雅黑"/>
              </a:endParaRPr>
            </a:p>
          </p:txBody>
        </p:sp>
        <p:sp>
          <p:nvSpPr>
            <p:cNvPr id="120" name="圆角矩形 184">
              <a:extLst>
                <a:ext uri="{FF2B5EF4-FFF2-40B4-BE49-F238E27FC236}">
                  <a16:creationId xmlns:a16="http://schemas.microsoft.com/office/drawing/2014/main" id="{2EE745FB-90E5-4A76-A884-D1E57A84E88F}"/>
                </a:ext>
              </a:extLst>
            </p:cNvPr>
            <p:cNvSpPr/>
            <p:nvPr/>
          </p:nvSpPr>
          <p:spPr>
            <a:xfrm>
              <a:off x="2905730" y="3507326"/>
              <a:ext cx="414665" cy="80680"/>
            </a:xfrm>
            <a:prstGeom prst="roundRect">
              <a:avLst/>
            </a:prstGeom>
            <a:noFill/>
            <a:ln w="3175" cap="flat">
              <a:solidFill>
                <a:srgbClr val="666666">
                  <a:lumMod val="60000"/>
                  <a:lumOff val="40000"/>
                </a:srgbClr>
              </a:solidFill>
              <a:prstDash val="solid"/>
              <a:miter lim="800000"/>
            </a:ln>
            <a:effectLst/>
          </p:spPr>
          <p:txBody>
            <a:bodyPr wrap="square" lIns="52874" tIns="52874" rIns="52874" bIns="52874" numCol="1" anchor="ctr">
              <a:noAutofit/>
            </a:bodyPr>
            <a:lstStyle/>
            <a:p>
              <a:pPr defTabSz="913668">
                <a:defRPr/>
              </a:pPr>
              <a:endParaRPr lang="zh-CN" altLang="en-US" sz="1398" kern="0">
                <a:solidFill>
                  <a:srgbClr val="1D1D1A"/>
                </a:solidFill>
                <a:latin typeface="微软雅黑" panose="020B0503020204020204" pitchFamily="34" charset="-122"/>
                <a:ea typeface="微软雅黑"/>
              </a:endParaRPr>
            </a:p>
          </p:txBody>
        </p:sp>
        <p:sp>
          <p:nvSpPr>
            <p:cNvPr id="121" name="圆角矩形 185">
              <a:extLst>
                <a:ext uri="{FF2B5EF4-FFF2-40B4-BE49-F238E27FC236}">
                  <a16:creationId xmlns:a16="http://schemas.microsoft.com/office/drawing/2014/main" id="{9ACB02E1-EC3C-4A22-9ABB-ECC3098CEAE0}"/>
                </a:ext>
              </a:extLst>
            </p:cNvPr>
            <p:cNvSpPr/>
            <p:nvPr/>
          </p:nvSpPr>
          <p:spPr>
            <a:xfrm>
              <a:off x="2905730" y="3398936"/>
              <a:ext cx="414665" cy="80680"/>
            </a:xfrm>
            <a:prstGeom prst="roundRect">
              <a:avLst/>
            </a:prstGeom>
            <a:noFill/>
            <a:ln w="3175" cap="flat">
              <a:solidFill>
                <a:srgbClr val="666666">
                  <a:lumMod val="60000"/>
                  <a:lumOff val="40000"/>
                </a:srgbClr>
              </a:solidFill>
              <a:prstDash val="solid"/>
              <a:miter lim="800000"/>
            </a:ln>
            <a:effectLst/>
          </p:spPr>
          <p:txBody>
            <a:bodyPr wrap="square" lIns="52874" tIns="52874" rIns="52874" bIns="52874" numCol="1" anchor="ctr">
              <a:noAutofit/>
            </a:bodyPr>
            <a:lstStyle/>
            <a:p>
              <a:pPr defTabSz="913668">
                <a:defRPr/>
              </a:pPr>
              <a:endParaRPr lang="zh-CN" altLang="en-US" sz="1398" kern="0">
                <a:solidFill>
                  <a:srgbClr val="1D1D1A"/>
                </a:solidFill>
                <a:latin typeface="微软雅黑" panose="020B0503020204020204" pitchFamily="34" charset="-122"/>
                <a:ea typeface="微软雅黑"/>
              </a:endParaRPr>
            </a:p>
          </p:txBody>
        </p:sp>
        <p:sp>
          <p:nvSpPr>
            <p:cNvPr id="122" name="圆角矩形 177">
              <a:extLst>
                <a:ext uri="{FF2B5EF4-FFF2-40B4-BE49-F238E27FC236}">
                  <a16:creationId xmlns:a16="http://schemas.microsoft.com/office/drawing/2014/main" id="{ED3DBD16-E865-42C1-8509-C37E4C9B8CE9}"/>
                </a:ext>
              </a:extLst>
            </p:cNvPr>
            <p:cNvSpPr/>
            <p:nvPr/>
          </p:nvSpPr>
          <p:spPr>
            <a:xfrm>
              <a:off x="2905730" y="3626108"/>
              <a:ext cx="414664" cy="80679"/>
            </a:xfrm>
            <a:prstGeom prst="roundRect">
              <a:avLst/>
            </a:prstGeom>
            <a:noFill/>
            <a:ln w="3175" cap="flat">
              <a:solidFill>
                <a:srgbClr val="666666">
                  <a:lumMod val="60000"/>
                  <a:lumOff val="40000"/>
                </a:srgbClr>
              </a:solidFill>
              <a:prstDash val="solid"/>
              <a:miter lim="800000"/>
            </a:ln>
            <a:effectLst/>
          </p:spPr>
          <p:txBody>
            <a:bodyPr wrap="square" lIns="52874" tIns="52874" rIns="52874" bIns="52874" numCol="1" anchor="ctr">
              <a:noAutofit/>
            </a:bodyPr>
            <a:lstStyle/>
            <a:p>
              <a:pPr defTabSz="913668">
                <a:defRPr/>
              </a:pPr>
              <a:endParaRPr lang="zh-CN" altLang="en-US" sz="1398" kern="0">
                <a:solidFill>
                  <a:srgbClr val="1D1D1A"/>
                </a:solidFill>
                <a:latin typeface="微软雅黑" panose="020B0503020204020204" pitchFamily="34" charset="-122"/>
                <a:ea typeface="微软雅黑"/>
              </a:endParaRPr>
            </a:p>
          </p:txBody>
        </p:sp>
        <p:sp>
          <p:nvSpPr>
            <p:cNvPr id="123" name="圆角矩形 179">
              <a:extLst>
                <a:ext uri="{FF2B5EF4-FFF2-40B4-BE49-F238E27FC236}">
                  <a16:creationId xmlns:a16="http://schemas.microsoft.com/office/drawing/2014/main" id="{DC8D44C9-BADA-4EF5-B39B-C60D9BEC8791}"/>
                </a:ext>
              </a:extLst>
            </p:cNvPr>
            <p:cNvSpPr/>
            <p:nvPr/>
          </p:nvSpPr>
          <p:spPr>
            <a:xfrm>
              <a:off x="2905730" y="3747781"/>
              <a:ext cx="414665" cy="80679"/>
            </a:xfrm>
            <a:prstGeom prst="roundRect">
              <a:avLst/>
            </a:prstGeom>
            <a:noFill/>
            <a:ln w="3175" cap="flat">
              <a:solidFill>
                <a:srgbClr val="666666">
                  <a:lumMod val="60000"/>
                  <a:lumOff val="40000"/>
                </a:srgbClr>
              </a:solidFill>
              <a:prstDash val="solid"/>
              <a:miter lim="800000"/>
            </a:ln>
            <a:effectLst/>
          </p:spPr>
          <p:txBody>
            <a:bodyPr wrap="square" lIns="52874" tIns="52874" rIns="52874" bIns="52874" numCol="1" anchor="ctr">
              <a:noAutofit/>
            </a:bodyPr>
            <a:lstStyle/>
            <a:p>
              <a:pPr defTabSz="913668">
                <a:defRPr/>
              </a:pPr>
              <a:endParaRPr lang="zh-CN" altLang="en-US" sz="1398" kern="0">
                <a:solidFill>
                  <a:srgbClr val="1D1D1A"/>
                </a:solidFill>
                <a:latin typeface="微软雅黑" panose="020B0503020204020204" pitchFamily="34" charset="-122"/>
                <a:ea typeface="微软雅黑"/>
              </a:endParaRPr>
            </a:p>
          </p:txBody>
        </p:sp>
      </p:grpSp>
      <p:grpSp>
        <p:nvGrpSpPr>
          <p:cNvPr id="98" name="组合 97">
            <a:extLst>
              <a:ext uri="{FF2B5EF4-FFF2-40B4-BE49-F238E27FC236}">
                <a16:creationId xmlns:a16="http://schemas.microsoft.com/office/drawing/2014/main" id="{E78AD8CB-E8CB-48F1-9BF9-66336811AE85}"/>
              </a:ext>
            </a:extLst>
          </p:cNvPr>
          <p:cNvGrpSpPr/>
          <p:nvPr/>
        </p:nvGrpSpPr>
        <p:grpSpPr>
          <a:xfrm>
            <a:off x="3067839" y="2611072"/>
            <a:ext cx="506754" cy="458786"/>
            <a:chOff x="2905730" y="3158001"/>
            <a:chExt cx="414665" cy="670459"/>
          </a:xfrm>
        </p:grpSpPr>
        <p:sp>
          <p:nvSpPr>
            <p:cNvPr id="106" name="圆角矩形 275">
              <a:extLst>
                <a:ext uri="{FF2B5EF4-FFF2-40B4-BE49-F238E27FC236}">
                  <a16:creationId xmlns:a16="http://schemas.microsoft.com/office/drawing/2014/main" id="{D8940A64-80C4-42CB-B93B-1A308B36CB3B}"/>
                </a:ext>
              </a:extLst>
            </p:cNvPr>
            <p:cNvSpPr/>
            <p:nvPr/>
          </p:nvSpPr>
          <p:spPr>
            <a:xfrm>
              <a:off x="2905730" y="3158001"/>
              <a:ext cx="414665" cy="80680"/>
            </a:xfrm>
            <a:prstGeom prst="roundRect">
              <a:avLst/>
            </a:prstGeom>
            <a:noFill/>
            <a:ln w="3175" cap="flat">
              <a:solidFill>
                <a:srgbClr val="666666">
                  <a:lumMod val="60000"/>
                  <a:lumOff val="40000"/>
                </a:srgbClr>
              </a:solidFill>
              <a:prstDash val="solid"/>
              <a:miter lim="800000"/>
            </a:ln>
            <a:effectLst/>
          </p:spPr>
          <p:txBody>
            <a:bodyPr wrap="square" lIns="52874" tIns="52874" rIns="52874" bIns="52874" numCol="1" anchor="ctr">
              <a:noAutofit/>
            </a:bodyPr>
            <a:lstStyle/>
            <a:p>
              <a:pPr defTabSz="913668">
                <a:defRPr/>
              </a:pPr>
              <a:endParaRPr lang="zh-CN" altLang="en-US" sz="1398" kern="0">
                <a:solidFill>
                  <a:srgbClr val="1D1D1A"/>
                </a:solidFill>
                <a:latin typeface="微软雅黑" panose="020B0503020204020204" pitchFamily="34" charset="-122"/>
                <a:ea typeface="微软雅黑"/>
              </a:endParaRPr>
            </a:p>
          </p:txBody>
        </p:sp>
        <p:sp>
          <p:nvSpPr>
            <p:cNvPr id="107" name="圆角矩形 276">
              <a:extLst>
                <a:ext uri="{FF2B5EF4-FFF2-40B4-BE49-F238E27FC236}">
                  <a16:creationId xmlns:a16="http://schemas.microsoft.com/office/drawing/2014/main" id="{EA4868CA-A619-44E2-B25B-EA1115BF8919}"/>
                </a:ext>
              </a:extLst>
            </p:cNvPr>
            <p:cNvSpPr/>
            <p:nvPr/>
          </p:nvSpPr>
          <p:spPr>
            <a:xfrm>
              <a:off x="2905730" y="3279674"/>
              <a:ext cx="414665" cy="80680"/>
            </a:xfrm>
            <a:prstGeom prst="roundRect">
              <a:avLst/>
            </a:prstGeom>
            <a:noFill/>
            <a:ln w="3175" cap="flat">
              <a:solidFill>
                <a:srgbClr val="666666">
                  <a:lumMod val="60000"/>
                  <a:lumOff val="40000"/>
                </a:srgbClr>
              </a:solidFill>
              <a:prstDash val="solid"/>
              <a:miter lim="800000"/>
            </a:ln>
            <a:effectLst/>
          </p:spPr>
          <p:txBody>
            <a:bodyPr wrap="square" lIns="52874" tIns="52874" rIns="52874" bIns="52874" numCol="1" anchor="ctr">
              <a:noAutofit/>
            </a:bodyPr>
            <a:lstStyle/>
            <a:p>
              <a:pPr defTabSz="913668">
                <a:defRPr/>
              </a:pPr>
              <a:endParaRPr lang="zh-CN" altLang="en-US" sz="1398" kern="0">
                <a:solidFill>
                  <a:srgbClr val="1D1D1A"/>
                </a:solidFill>
                <a:latin typeface="微软雅黑" panose="020B0503020204020204" pitchFamily="34" charset="-122"/>
                <a:ea typeface="微软雅黑"/>
              </a:endParaRPr>
            </a:p>
          </p:txBody>
        </p:sp>
        <p:sp>
          <p:nvSpPr>
            <p:cNvPr id="108" name="圆角矩形 277">
              <a:extLst>
                <a:ext uri="{FF2B5EF4-FFF2-40B4-BE49-F238E27FC236}">
                  <a16:creationId xmlns:a16="http://schemas.microsoft.com/office/drawing/2014/main" id="{E66B3841-4114-4364-AD44-F92367A1D339}"/>
                </a:ext>
              </a:extLst>
            </p:cNvPr>
            <p:cNvSpPr/>
            <p:nvPr/>
          </p:nvSpPr>
          <p:spPr>
            <a:xfrm>
              <a:off x="2905730" y="3507326"/>
              <a:ext cx="414665" cy="80680"/>
            </a:xfrm>
            <a:prstGeom prst="roundRect">
              <a:avLst/>
            </a:prstGeom>
            <a:noFill/>
            <a:ln w="3175" cap="flat">
              <a:solidFill>
                <a:srgbClr val="666666">
                  <a:lumMod val="60000"/>
                  <a:lumOff val="40000"/>
                </a:srgbClr>
              </a:solidFill>
              <a:prstDash val="solid"/>
              <a:miter lim="800000"/>
            </a:ln>
            <a:effectLst/>
          </p:spPr>
          <p:txBody>
            <a:bodyPr wrap="square" lIns="52874" tIns="52874" rIns="52874" bIns="52874" numCol="1" anchor="ctr">
              <a:noAutofit/>
            </a:bodyPr>
            <a:lstStyle/>
            <a:p>
              <a:pPr defTabSz="913668">
                <a:defRPr/>
              </a:pPr>
              <a:endParaRPr lang="zh-CN" altLang="en-US" sz="1398" kern="0">
                <a:solidFill>
                  <a:srgbClr val="1D1D1A"/>
                </a:solidFill>
                <a:latin typeface="微软雅黑" panose="020B0503020204020204" pitchFamily="34" charset="-122"/>
                <a:ea typeface="微软雅黑"/>
              </a:endParaRPr>
            </a:p>
          </p:txBody>
        </p:sp>
        <p:sp>
          <p:nvSpPr>
            <p:cNvPr id="109" name="圆角矩形 278">
              <a:extLst>
                <a:ext uri="{FF2B5EF4-FFF2-40B4-BE49-F238E27FC236}">
                  <a16:creationId xmlns:a16="http://schemas.microsoft.com/office/drawing/2014/main" id="{82516BB8-D1F1-4668-803C-CB99463501CF}"/>
                </a:ext>
              </a:extLst>
            </p:cNvPr>
            <p:cNvSpPr/>
            <p:nvPr/>
          </p:nvSpPr>
          <p:spPr>
            <a:xfrm>
              <a:off x="2905730" y="3398936"/>
              <a:ext cx="414665" cy="80680"/>
            </a:xfrm>
            <a:prstGeom prst="roundRect">
              <a:avLst/>
            </a:prstGeom>
            <a:noFill/>
            <a:ln w="3175" cap="flat">
              <a:solidFill>
                <a:srgbClr val="666666">
                  <a:lumMod val="60000"/>
                  <a:lumOff val="40000"/>
                </a:srgbClr>
              </a:solidFill>
              <a:prstDash val="solid"/>
              <a:miter lim="800000"/>
            </a:ln>
            <a:effectLst/>
          </p:spPr>
          <p:txBody>
            <a:bodyPr wrap="square" lIns="52874" tIns="52874" rIns="52874" bIns="52874" numCol="1" anchor="ctr">
              <a:noAutofit/>
            </a:bodyPr>
            <a:lstStyle/>
            <a:p>
              <a:pPr defTabSz="913668">
                <a:defRPr/>
              </a:pPr>
              <a:endParaRPr lang="zh-CN" altLang="en-US" sz="1398" kern="0">
                <a:solidFill>
                  <a:srgbClr val="1D1D1A"/>
                </a:solidFill>
                <a:latin typeface="微软雅黑" panose="020B0503020204020204" pitchFamily="34" charset="-122"/>
                <a:ea typeface="微软雅黑"/>
              </a:endParaRPr>
            </a:p>
          </p:txBody>
        </p:sp>
        <p:sp>
          <p:nvSpPr>
            <p:cNvPr id="110" name="圆角矩形 279">
              <a:extLst>
                <a:ext uri="{FF2B5EF4-FFF2-40B4-BE49-F238E27FC236}">
                  <a16:creationId xmlns:a16="http://schemas.microsoft.com/office/drawing/2014/main" id="{07B59F0C-25A0-4C9A-8A16-36FD402BDC23}"/>
                </a:ext>
              </a:extLst>
            </p:cNvPr>
            <p:cNvSpPr/>
            <p:nvPr/>
          </p:nvSpPr>
          <p:spPr>
            <a:xfrm>
              <a:off x="2905730" y="3626108"/>
              <a:ext cx="414664" cy="80679"/>
            </a:xfrm>
            <a:prstGeom prst="roundRect">
              <a:avLst/>
            </a:prstGeom>
            <a:noFill/>
            <a:ln w="3175" cap="flat">
              <a:solidFill>
                <a:srgbClr val="666666">
                  <a:lumMod val="60000"/>
                  <a:lumOff val="40000"/>
                </a:srgbClr>
              </a:solidFill>
              <a:prstDash val="solid"/>
              <a:miter lim="800000"/>
            </a:ln>
            <a:effectLst/>
          </p:spPr>
          <p:txBody>
            <a:bodyPr wrap="square" lIns="52874" tIns="52874" rIns="52874" bIns="52874" numCol="1" anchor="ctr">
              <a:noAutofit/>
            </a:bodyPr>
            <a:lstStyle/>
            <a:p>
              <a:pPr defTabSz="913668">
                <a:defRPr/>
              </a:pPr>
              <a:endParaRPr lang="zh-CN" altLang="en-US" sz="1398" kern="0">
                <a:solidFill>
                  <a:srgbClr val="1D1D1A"/>
                </a:solidFill>
                <a:latin typeface="微软雅黑" panose="020B0503020204020204" pitchFamily="34" charset="-122"/>
                <a:ea typeface="微软雅黑"/>
              </a:endParaRPr>
            </a:p>
          </p:txBody>
        </p:sp>
        <p:sp>
          <p:nvSpPr>
            <p:cNvPr id="111" name="圆角矩形 280">
              <a:extLst>
                <a:ext uri="{FF2B5EF4-FFF2-40B4-BE49-F238E27FC236}">
                  <a16:creationId xmlns:a16="http://schemas.microsoft.com/office/drawing/2014/main" id="{23ABB7CC-BEA0-4D84-96D6-C3281D33D43F}"/>
                </a:ext>
              </a:extLst>
            </p:cNvPr>
            <p:cNvSpPr/>
            <p:nvPr/>
          </p:nvSpPr>
          <p:spPr>
            <a:xfrm>
              <a:off x="2905730" y="3747781"/>
              <a:ext cx="414665" cy="80679"/>
            </a:xfrm>
            <a:prstGeom prst="roundRect">
              <a:avLst/>
            </a:prstGeom>
            <a:noFill/>
            <a:ln w="3175" cap="flat">
              <a:solidFill>
                <a:srgbClr val="666666">
                  <a:lumMod val="60000"/>
                  <a:lumOff val="40000"/>
                </a:srgbClr>
              </a:solidFill>
              <a:prstDash val="solid"/>
              <a:miter lim="800000"/>
            </a:ln>
            <a:effectLst/>
          </p:spPr>
          <p:txBody>
            <a:bodyPr wrap="square" lIns="52874" tIns="52874" rIns="52874" bIns="52874" numCol="1" anchor="ctr">
              <a:noAutofit/>
            </a:bodyPr>
            <a:lstStyle/>
            <a:p>
              <a:pPr defTabSz="913668">
                <a:defRPr/>
              </a:pPr>
              <a:endParaRPr lang="zh-CN" altLang="en-US" sz="1398" kern="0">
                <a:solidFill>
                  <a:srgbClr val="1D1D1A"/>
                </a:solidFill>
                <a:latin typeface="微软雅黑" panose="020B0503020204020204" pitchFamily="34" charset="-122"/>
                <a:ea typeface="微软雅黑"/>
              </a:endParaRPr>
            </a:p>
          </p:txBody>
        </p:sp>
      </p:grpSp>
      <p:grpSp>
        <p:nvGrpSpPr>
          <p:cNvPr id="99" name="组合 98">
            <a:extLst>
              <a:ext uri="{FF2B5EF4-FFF2-40B4-BE49-F238E27FC236}">
                <a16:creationId xmlns:a16="http://schemas.microsoft.com/office/drawing/2014/main" id="{AD28DE57-03C7-4EC5-ACD5-3A1827A1A58F}"/>
              </a:ext>
            </a:extLst>
          </p:cNvPr>
          <p:cNvGrpSpPr/>
          <p:nvPr/>
        </p:nvGrpSpPr>
        <p:grpSpPr>
          <a:xfrm>
            <a:off x="4111814" y="2611072"/>
            <a:ext cx="506754" cy="458786"/>
            <a:chOff x="2905730" y="3158001"/>
            <a:chExt cx="414665" cy="670459"/>
          </a:xfrm>
        </p:grpSpPr>
        <p:sp>
          <p:nvSpPr>
            <p:cNvPr id="100" name="圆角矩形 284">
              <a:extLst>
                <a:ext uri="{FF2B5EF4-FFF2-40B4-BE49-F238E27FC236}">
                  <a16:creationId xmlns:a16="http://schemas.microsoft.com/office/drawing/2014/main" id="{2C634EB2-EF1D-4B7A-B8DA-3838AF21A45B}"/>
                </a:ext>
              </a:extLst>
            </p:cNvPr>
            <p:cNvSpPr/>
            <p:nvPr/>
          </p:nvSpPr>
          <p:spPr>
            <a:xfrm>
              <a:off x="2905730" y="3158001"/>
              <a:ext cx="414665" cy="80680"/>
            </a:xfrm>
            <a:prstGeom prst="roundRect">
              <a:avLst/>
            </a:prstGeom>
            <a:noFill/>
            <a:ln w="3175" cap="flat">
              <a:solidFill>
                <a:srgbClr val="666666">
                  <a:lumMod val="60000"/>
                  <a:lumOff val="40000"/>
                </a:srgbClr>
              </a:solidFill>
              <a:prstDash val="solid"/>
              <a:miter lim="800000"/>
            </a:ln>
            <a:effectLst/>
          </p:spPr>
          <p:txBody>
            <a:bodyPr wrap="square" lIns="52874" tIns="52874" rIns="52874" bIns="52874" numCol="1" anchor="ctr">
              <a:noAutofit/>
            </a:bodyPr>
            <a:lstStyle/>
            <a:p>
              <a:pPr defTabSz="913668">
                <a:defRPr/>
              </a:pPr>
              <a:endParaRPr lang="zh-CN" altLang="en-US" sz="1398" kern="0">
                <a:solidFill>
                  <a:srgbClr val="1D1D1A"/>
                </a:solidFill>
                <a:latin typeface="微软雅黑" panose="020B0503020204020204" pitchFamily="34" charset="-122"/>
                <a:ea typeface="微软雅黑"/>
              </a:endParaRPr>
            </a:p>
          </p:txBody>
        </p:sp>
        <p:sp>
          <p:nvSpPr>
            <p:cNvPr id="101" name="圆角矩形 285">
              <a:extLst>
                <a:ext uri="{FF2B5EF4-FFF2-40B4-BE49-F238E27FC236}">
                  <a16:creationId xmlns:a16="http://schemas.microsoft.com/office/drawing/2014/main" id="{0CDAA25D-ADAD-4F0D-A8DC-15DC6D23B21D}"/>
                </a:ext>
              </a:extLst>
            </p:cNvPr>
            <p:cNvSpPr/>
            <p:nvPr/>
          </p:nvSpPr>
          <p:spPr>
            <a:xfrm>
              <a:off x="2905730" y="3279674"/>
              <a:ext cx="414665" cy="80680"/>
            </a:xfrm>
            <a:prstGeom prst="roundRect">
              <a:avLst/>
            </a:prstGeom>
            <a:noFill/>
            <a:ln w="3175" cap="flat">
              <a:solidFill>
                <a:srgbClr val="666666">
                  <a:lumMod val="60000"/>
                  <a:lumOff val="40000"/>
                </a:srgbClr>
              </a:solidFill>
              <a:prstDash val="solid"/>
              <a:miter lim="800000"/>
            </a:ln>
            <a:effectLst/>
          </p:spPr>
          <p:txBody>
            <a:bodyPr wrap="square" lIns="52874" tIns="52874" rIns="52874" bIns="52874" numCol="1" anchor="ctr">
              <a:noAutofit/>
            </a:bodyPr>
            <a:lstStyle/>
            <a:p>
              <a:pPr defTabSz="913668">
                <a:defRPr/>
              </a:pPr>
              <a:endParaRPr lang="zh-CN" altLang="en-US" sz="1398" kern="0">
                <a:solidFill>
                  <a:srgbClr val="1D1D1A"/>
                </a:solidFill>
                <a:latin typeface="微软雅黑" panose="020B0503020204020204" pitchFamily="34" charset="-122"/>
                <a:ea typeface="微软雅黑"/>
              </a:endParaRPr>
            </a:p>
          </p:txBody>
        </p:sp>
        <p:sp>
          <p:nvSpPr>
            <p:cNvPr id="102" name="圆角矩形 286">
              <a:extLst>
                <a:ext uri="{FF2B5EF4-FFF2-40B4-BE49-F238E27FC236}">
                  <a16:creationId xmlns:a16="http://schemas.microsoft.com/office/drawing/2014/main" id="{0DE686F7-3585-4D9B-A52A-C4B59348E802}"/>
                </a:ext>
              </a:extLst>
            </p:cNvPr>
            <p:cNvSpPr/>
            <p:nvPr/>
          </p:nvSpPr>
          <p:spPr>
            <a:xfrm>
              <a:off x="2905730" y="3507326"/>
              <a:ext cx="414665" cy="80680"/>
            </a:xfrm>
            <a:prstGeom prst="roundRect">
              <a:avLst/>
            </a:prstGeom>
            <a:noFill/>
            <a:ln w="3175" cap="flat">
              <a:solidFill>
                <a:srgbClr val="666666">
                  <a:lumMod val="60000"/>
                  <a:lumOff val="40000"/>
                </a:srgbClr>
              </a:solidFill>
              <a:prstDash val="solid"/>
              <a:miter lim="800000"/>
            </a:ln>
            <a:effectLst/>
          </p:spPr>
          <p:txBody>
            <a:bodyPr wrap="square" lIns="52874" tIns="52874" rIns="52874" bIns="52874" numCol="1" anchor="ctr">
              <a:noAutofit/>
            </a:bodyPr>
            <a:lstStyle/>
            <a:p>
              <a:pPr defTabSz="913668">
                <a:defRPr/>
              </a:pPr>
              <a:endParaRPr lang="zh-CN" altLang="en-US" sz="1398" kern="0">
                <a:solidFill>
                  <a:srgbClr val="1D1D1A"/>
                </a:solidFill>
                <a:latin typeface="微软雅黑" panose="020B0503020204020204" pitchFamily="34" charset="-122"/>
                <a:ea typeface="微软雅黑"/>
              </a:endParaRPr>
            </a:p>
          </p:txBody>
        </p:sp>
        <p:sp>
          <p:nvSpPr>
            <p:cNvPr id="103" name="圆角矩形 287">
              <a:extLst>
                <a:ext uri="{FF2B5EF4-FFF2-40B4-BE49-F238E27FC236}">
                  <a16:creationId xmlns:a16="http://schemas.microsoft.com/office/drawing/2014/main" id="{72D4ED20-3683-40E8-BA86-2D2A4B0E6348}"/>
                </a:ext>
              </a:extLst>
            </p:cNvPr>
            <p:cNvSpPr/>
            <p:nvPr/>
          </p:nvSpPr>
          <p:spPr>
            <a:xfrm>
              <a:off x="2905730" y="3398936"/>
              <a:ext cx="414665" cy="80680"/>
            </a:xfrm>
            <a:prstGeom prst="roundRect">
              <a:avLst/>
            </a:prstGeom>
            <a:noFill/>
            <a:ln w="3175" cap="flat">
              <a:solidFill>
                <a:srgbClr val="666666">
                  <a:lumMod val="60000"/>
                  <a:lumOff val="40000"/>
                </a:srgbClr>
              </a:solidFill>
              <a:prstDash val="solid"/>
              <a:miter lim="800000"/>
            </a:ln>
            <a:effectLst/>
          </p:spPr>
          <p:txBody>
            <a:bodyPr wrap="square" lIns="52874" tIns="52874" rIns="52874" bIns="52874" numCol="1" anchor="ctr">
              <a:noAutofit/>
            </a:bodyPr>
            <a:lstStyle/>
            <a:p>
              <a:pPr defTabSz="913668">
                <a:defRPr/>
              </a:pPr>
              <a:endParaRPr lang="zh-CN" altLang="en-US" sz="1398" kern="0">
                <a:solidFill>
                  <a:srgbClr val="1D1D1A"/>
                </a:solidFill>
                <a:latin typeface="微软雅黑" panose="020B0503020204020204" pitchFamily="34" charset="-122"/>
                <a:ea typeface="微软雅黑"/>
              </a:endParaRPr>
            </a:p>
          </p:txBody>
        </p:sp>
        <p:sp>
          <p:nvSpPr>
            <p:cNvPr id="104" name="圆角矩形 288">
              <a:extLst>
                <a:ext uri="{FF2B5EF4-FFF2-40B4-BE49-F238E27FC236}">
                  <a16:creationId xmlns:a16="http://schemas.microsoft.com/office/drawing/2014/main" id="{1C43FA6A-7FE9-4884-86C7-E3C35DE7B50C}"/>
                </a:ext>
              </a:extLst>
            </p:cNvPr>
            <p:cNvSpPr/>
            <p:nvPr/>
          </p:nvSpPr>
          <p:spPr>
            <a:xfrm>
              <a:off x="2905730" y="3626108"/>
              <a:ext cx="414664" cy="80679"/>
            </a:xfrm>
            <a:prstGeom prst="roundRect">
              <a:avLst/>
            </a:prstGeom>
            <a:noFill/>
            <a:ln w="3175" cap="flat">
              <a:solidFill>
                <a:srgbClr val="666666">
                  <a:lumMod val="60000"/>
                  <a:lumOff val="40000"/>
                </a:srgbClr>
              </a:solidFill>
              <a:prstDash val="solid"/>
              <a:miter lim="800000"/>
            </a:ln>
            <a:effectLst/>
          </p:spPr>
          <p:txBody>
            <a:bodyPr wrap="square" lIns="52874" tIns="52874" rIns="52874" bIns="52874" numCol="1" anchor="ctr">
              <a:noAutofit/>
            </a:bodyPr>
            <a:lstStyle/>
            <a:p>
              <a:pPr defTabSz="913668">
                <a:defRPr/>
              </a:pPr>
              <a:endParaRPr lang="zh-CN" altLang="en-US" sz="1398" kern="0">
                <a:solidFill>
                  <a:srgbClr val="1D1D1A"/>
                </a:solidFill>
                <a:latin typeface="微软雅黑" panose="020B0503020204020204" pitchFamily="34" charset="-122"/>
                <a:ea typeface="微软雅黑"/>
              </a:endParaRPr>
            </a:p>
          </p:txBody>
        </p:sp>
        <p:sp>
          <p:nvSpPr>
            <p:cNvPr id="105" name="圆角矩形 289">
              <a:extLst>
                <a:ext uri="{FF2B5EF4-FFF2-40B4-BE49-F238E27FC236}">
                  <a16:creationId xmlns:a16="http://schemas.microsoft.com/office/drawing/2014/main" id="{A1A944A0-40ED-433D-AF9E-82B3483FB633}"/>
                </a:ext>
              </a:extLst>
            </p:cNvPr>
            <p:cNvSpPr/>
            <p:nvPr/>
          </p:nvSpPr>
          <p:spPr>
            <a:xfrm>
              <a:off x="2905730" y="3747781"/>
              <a:ext cx="414665" cy="80679"/>
            </a:xfrm>
            <a:prstGeom prst="roundRect">
              <a:avLst/>
            </a:prstGeom>
            <a:noFill/>
            <a:ln w="3175" cap="flat">
              <a:solidFill>
                <a:srgbClr val="666666">
                  <a:lumMod val="60000"/>
                  <a:lumOff val="40000"/>
                </a:srgbClr>
              </a:solidFill>
              <a:prstDash val="solid"/>
              <a:miter lim="800000"/>
            </a:ln>
            <a:effectLst/>
          </p:spPr>
          <p:txBody>
            <a:bodyPr wrap="square" lIns="52874" tIns="52874" rIns="52874" bIns="52874" numCol="1" anchor="ctr">
              <a:noAutofit/>
            </a:bodyPr>
            <a:lstStyle/>
            <a:p>
              <a:pPr defTabSz="913668">
                <a:defRPr/>
              </a:pPr>
              <a:endParaRPr lang="zh-CN" altLang="en-US" sz="1398" kern="0">
                <a:solidFill>
                  <a:srgbClr val="1D1D1A"/>
                </a:solidFill>
                <a:latin typeface="微软雅黑" panose="020B0503020204020204" pitchFamily="34" charset="-122"/>
                <a:ea typeface="微软雅黑"/>
              </a:endParaRPr>
            </a:p>
          </p:txBody>
        </p:sp>
      </p:grpSp>
      <p:grpSp>
        <p:nvGrpSpPr>
          <p:cNvPr id="125" name="组合 124">
            <a:extLst>
              <a:ext uri="{FF2B5EF4-FFF2-40B4-BE49-F238E27FC236}">
                <a16:creationId xmlns:a16="http://schemas.microsoft.com/office/drawing/2014/main" id="{D6AF47A1-726A-4C4B-94AB-6D7B25F8E78C}"/>
              </a:ext>
            </a:extLst>
          </p:cNvPr>
          <p:cNvGrpSpPr/>
          <p:nvPr/>
        </p:nvGrpSpPr>
        <p:grpSpPr>
          <a:xfrm>
            <a:off x="970519" y="2611072"/>
            <a:ext cx="506754" cy="458786"/>
            <a:chOff x="2905730" y="3158001"/>
            <a:chExt cx="414665" cy="670459"/>
          </a:xfrm>
        </p:grpSpPr>
        <p:sp>
          <p:nvSpPr>
            <p:cNvPr id="126" name="圆角矩形 180">
              <a:extLst>
                <a:ext uri="{FF2B5EF4-FFF2-40B4-BE49-F238E27FC236}">
                  <a16:creationId xmlns:a16="http://schemas.microsoft.com/office/drawing/2014/main" id="{743CFE92-98F9-4DB9-81A8-E3C9D8B344E4}"/>
                </a:ext>
              </a:extLst>
            </p:cNvPr>
            <p:cNvSpPr/>
            <p:nvPr/>
          </p:nvSpPr>
          <p:spPr>
            <a:xfrm>
              <a:off x="2905730" y="3158001"/>
              <a:ext cx="414665" cy="80680"/>
            </a:xfrm>
            <a:prstGeom prst="roundRect">
              <a:avLst/>
            </a:prstGeom>
            <a:noFill/>
            <a:ln w="3175" cap="flat">
              <a:solidFill>
                <a:srgbClr val="666666">
                  <a:lumMod val="60000"/>
                  <a:lumOff val="40000"/>
                </a:srgbClr>
              </a:solidFill>
              <a:prstDash val="solid"/>
              <a:miter lim="800000"/>
            </a:ln>
            <a:effectLst/>
          </p:spPr>
          <p:txBody>
            <a:bodyPr wrap="square" lIns="52874" tIns="52874" rIns="52874" bIns="52874" numCol="1" anchor="ctr">
              <a:noAutofit/>
            </a:bodyPr>
            <a:lstStyle/>
            <a:p>
              <a:pPr defTabSz="913668">
                <a:defRPr/>
              </a:pPr>
              <a:endParaRPr lang="zh-CN" altLang="en-US" sz="1398" kern="0">
                <a:solidFill>
                  <a:srgbClr val="1D1D1A"/>
                </a:solidFill>
                <a:latin typeface="微软雅黑" panose="020B0503020204020204" pitchFamily="34" charset="-122"/>
                <a:ea typeface="微软雅黑"/>
              </a:endParaRPr>
            </a:p>
          </p:txBody>
        </p:sp>
        <p:sp>
          <p:nvSpPr>
            <p:cNvPr id="127" name="圆角矩形 181">
              <a:extLst>
                <a:ext uri="{FF2B5EF4-FFF2-40B4-BE49-F238E27FC236}">
                  <a16:creationId xmlns:a16="http://schemas.microsoft.com/office/drawing/2014/main" id="{1D9DB2C9-0527-4CF0-9608-2A72A1DB1F0E}"/>
                </a:ext>
              </a:extLst>
            </p:cNvPr>
            <p:cNvSpPr/>
            <p:nvPr/>
          </p:nvSpPr>
          <p:spPr>
            <a:xfrm>
              <a:off x="2905730" y="3279674"/>
              <a:ext cx="414665" cy="80680"/>
            </a:xfrm>
            <a:prstGeom prst="roundRect">
              <a:avLst/>
            </a:prstGeom>
            <a:noFill/>
            <a:ln w="3175" cap="flat">
              <a:solidFill>
                <a:srgbClr val="666666">
                  <a:lumMod val="60000"/>
                  <a:lumOff val="40000"/>
                </a:srgbClr>
              </a:solidFill>
              <a:prstDash val="solid"/>
              <a:miter lim="800000"/>
            </a:ln>
            <a:effectLst/>
          </p:spPr>
          <p:txBody>
            <a:bodyPr wrap="square" lIns="52874" tIns="52874" rIns="52874" bIns="52874" numCol="1" anchor="ctr">
              <a:noAutofit/>
            </a:bodyPr>
            <a:lstStyle/>
            <a:p>
              <a:pPr defTabSz="913668">
                <a:defRPr/>
              </a:pPr>
              <a:endParaRPr lang="zh-CN" altLang="en-US" sz="1398" kern="0">
                <a:solidFill>
                  <a:srgbClr val="1D1D1A"/>
                </a:solidFill>
                <a:latin typeface="微软雅黑" panose="020B0503020204020204" pitchFamily="34" charset="-122"/>
                <a:ea typeface="微软雅黑"/>
              </a:endParaRPr>
            </a:p>
          </p:txBody>
        </p:sp>
        <p:sp>
          <p:nvSpPr>
            <p:cNvPr id="128" name="圆角矩形 184">
              <a:extLst>
                <a:ext uri="{FF2B5EF4-FFF2-40B4-BE49-F238E27FC236}">
                  <a16:creationId xmlns:a16="http://schemas.microsoft.com/office/drawing/2014/main" id="{4587B59A-7072-4D8B-804E-9F6D0B6325D8}"/>
                </a:ext>
              </a:extLst>
            </p:cNvPr>
            <p:cNvSpPr/>
            <p:nvPr/>
          </p:nvSpPr>
          <p:spPr>
            <a:xfrm>
              <a:off x="2905730" y="3507326"/>
              <a:ext cx="414665" cy="80680"/>
            </a:xfrm>
            <a:prstGeom prst="roundRect">
              <a:avLst/>
            </a:prstGeom>
            <a:noFill/>
            <a:ln w="3175" cap="flat">
              <a:solidFill>
                <a:srgbClr val="666666">
                  <a:lumMod val="60000"/>
                  <a:lumOff val="40000"/>
                </a:srgbClr>
              </a:solidFill>
              <a:prstDash val="solid"/>
              <a:miter lim="800000"/>
            </a:ln>
            <a:effectLst/>
          </p:spPr>
          <p:txBody>
            <a:bodyPr wrap="square" lIns="52874" tIns="52874" rIns="52874" bIns="52874" numCol="1" anchor="ctr">
              <a:noAutofit/>
            </a:bodyPr>
            <a:lstStyle/>
            <a:p>
              <a:pPr defTabSz="913668">
                <a:defRPr/>
              </a:pPr>
              <a:endParaRPr lang="zh-CN" altLang="en-US" sz="1398" kern="0">
                <a:solidFill>
                  <a:srgbClr val="1D1D1A"/>
                </a:solidFill>
                <a:latin typeface="微软雅黑" panose="020B0503020204020204" pitchFamily="34" charset="-122"/>
                <a:ea typeface="微软雅黑"/>
              </a:endParaRPr>
            </a:p>
          </p:txBody>
        </p:sp>
        <p:sp>
          <p:nvSpPr>
            <p:cNvPr id="129" name="圆角矩形 185">
              <a:extLst>
                <a:ext uri="{FF2B5EF4-FFF2-40B4-BE49-F238E27FC236}">
                  <a16:creationId xmlns:a16="http://schemas.microsoft.com/office/drawing/2014/main" id="{B4E4A6C8-F315-41C6-BFFA-95F607D79D7B}"/>
                </a:ext>
              </a:extLst>
            </p:cNvPr>
            <p:cNvSpPr/>
            <p:nvPr/>
          </p:nvSpPr>
          <p:spPr>
            <a:xfrm>
              <a:off x="2905730" y="3398936"/>
              <a:ext cx="414665" cy="80680"/>
            </a:xfrm>
            <a:prstGeom prst="roundRect">
              <a:avLst/>
            </a:prstGeom>
            <a:noFill/>
            <a:ln w="3175" cap="flat">
              <a:solidFill>
                <a:srgbClr val="666666">
                  <a:lumMod val="60000"/>
                  <a:lumOff val="40000"/>
                </a:srgbClr>
              </a:solidFill>
              <a:prstDash val="solid"/>
              <a:miter lim="800000"/>
            </a:ln>
            <a:effectLst/>
          </p:spPr>
          <p:txBody>
            <a:bodyPr wrap="square" lIns="52874" tIns="52874" rIns="52874" bIns="52874" numCol="1" anchor="ctr">
              <a:noAutofit/>
            </a:bodyPr>
            <a:lstStyle/>
            <a:p>
              <a:pPr defTabSz="913668">
                <a:defRPr/>
              </a:pPr>
              <a:endParaRPr lang="zh-CN" altLang="en-US" sz="1398" kern="0">
                <a:solidFill>
                  <a:srgbClr val="1D1D1A"/>
                </a:solidFill>
                <a:latin typeface="微软雅黑" panose="020B0503020204020204" pitchFamily="34" charset="-122"/>
                <a:ea typeface="微软雅黑"/>
              </a:endParaRPr>
            </a:p>
          </p:txBody>
        </p:sp>
        <p:sp>
          <p:nvSpPr>
            <p:cNvPr id="130" name="圆角矩形 177">
              <a:extLst>
                <a:ext uri="{FF2B5EF4-FFF2-40B4-BE49-F238E27FC236}">
                  <a16:creationId xmlns:a16="http://schemas.microsoft.com/office/drawing/2014/main" id="{291056AA-1397-46DC-BEC1-90BFAA06BEEB}"/>
                </a:ext>
              </a:extLst>
            </p:cNvPr>
            <p:cNvSpPr/>
            <p:nvPr/>
          </p:nvSpPr>
          <p:spPr>
            <a:xfrm>
              <a:off x="2905730" y="3626108"/>
              <a:ext cx="414664" cy="80679"/>
            </a:xfrm>
            <a:prstGeom prst="roundRect">
              <a:avLst/>
            </a:prstGeom>
            <a:noFill/>
            <a:ln w="3175" cap="flat">
              <a:solidFill>
                <a:srgbClr val="666666">
                  <a:lumMod val="60000"/>
                  <a:lumOff val="40000"/>
                </a:srgbClr>
              </a:solidFill>
              <a:prstDash val="solid"/>
              <a:miter lim="800000"/>
            </a:ln>
            <a:effectLst/>
          </p:spPr>
          <p:txBody>
            <a:bodyPr wrap="square" lIns="52874" tIns="52874" rIns="52874" bIns="52874" numCol="1" anchor="ctr">
              <a:noAutofit/>
            </a:bodyPr>
            <a:lstStyle/>
            <a:p>
              <a:pPr defTabSz="913668">
                <a:defRPr/>
              </a:pPr>
              <a:endParaRPr lang="zh-CN" altLang="en-US" sz="1398" kern="0">
                <a:solidFill>
                  <a:srgbClr val="1D1D1A"/>
                </a:solidFill>
                <a:latin typeface="微软雅黑" panose="020B0503020204020204" pitchFamily="34" charset="-122"/>
                <a:ea typeface="微软雅黑"/>
              </a:endParaRPr>
            </a:p>
          </p:txBody>
        </p:sp>
        <p:sp>
          <p:nvSpPr>
            <p:cNvPr id="131" name="圆角矩形 179">
              <a:extLst>
                <a:ext uri="{FF2B5EF4-FFF2-40B4-BE49-F238E27FC236}">
                  <a16:creationId xmlns:a16="http://schemas.microsoft.com/office/drawing/2014/main" id="{FCC03571-F09F-474C-907E-97B122F77026}"/>
                </a:ext>
              </a:extLst>
            </p:cNvPr>
            <p:cNvSpPr/>
            <p:nvPr/>
          </p:nvSpPr>
          <p:spPr>
            <a:xfrm>
              <a:off x="2905730" y="3747781"/>
              <a:ext cx="414665" cy="80679"/>
            </a:xfrm>
            <a:prstGeom prst="roundRect">
              <a:avLst/>
            </a:prstGeom>
            <a:noFill/>
            <a:ln w="3175" cap="flat">
              <a:solidFill>
                <a:srgbClr val="666666">
                  <a:lumMod val="60000"/>
                  <a:lumOff val="40000"/>
                </a:srgbClr>
              </a:solidFill>
              <a:prstDash val="solid"/>
              <a:miter lim="800000"/>
            </a:ln>
            <a:effectLst/>
          </p:spPr>
          <p:txBody>
            <a:bodyPr wrap="square" lIns="52874" tIns="52874" rIns="52874" bIns="52874" numCol="1" anchor="ctr">
              <a:noAutofit/>
            </a:bodyPr>
            <a:lstStyle/>
            <a:p>
              <a:pPr defTabSz="913668">
                <a:defRPr/>
              </a:pPr>
              <a:endParaRPr lang="zh-CN" altLang="en-US" sz="1398" kern="0">
                <a:solidFill>
                  <a:srgbClr val="1D1D1A"/>
                </a:solidFill>
                <a:latin typeface="微软雅黑" panose="020B0503020204020204" pitchFamily="34" charset="-122"/>
                <a:ea typeface="微软雅黑"/>
              </a:endParaRPr>
            </a:p>
          </p:txBody>
        </p:sp>
      </p:grpSp>
      <p:sp>
        <p:nvSpPr>
          <p:cNvPr id="133" name="椭圆 132">
            <a:extLst>
              <a:ext uri="{FF2B5EF4-FFF2-40B4-BE49-F238E27FC236}">
                <a16:creationId xmlns:a16="http://schemas.microsoft.com/office/drawing/2014/main" id="{A845F593-55E5-4472-BF1B-778E32599C60}"/>
              </a:ext>
            </a:extLst>
          </p:cNvPr>
          <p:cNvSpPr/>
          <p:nvPr/>
        </p:nvSpPr>
        <p:spPr>
          <a:xfrm>
            <a:off x="2035458" y="2586255"/>
            <a:ext cx="100316" cy="8897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>
              <a:defRPr/>
            </a:pPr>
            <a:endParaRPr lang="zh-CN" altLang="en-US">
              <a:solidFill>
                <a:srgbClr val="666666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134" name="椭圆 133">
            <a:extLst>
              <a:ext uri="{FF2B5EF4-FFF2-40B4-BE49-F238E27FC236}">
                <a16:creationId xmlns:a16="http://schemas.microsoft.com/office/drawing/2014/main" id="{6FA68154-FFB7-4AF6-A156-46716916D8C6}"/>
              </a:ext>
            </a:extLst>
          </p:cNvPr>
          <p:cNvSpPr/>
          <p:nvPr/>
        </p:nvSpPr>
        <p:spPr>
          <a:xfrm>
            <a:off x="1114134" y="2592604"/>
            <a:ext cx="100316" cy="8897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>
              <a:defRPr/>
            </a:pPr>
            <a:endParaRPr lang="zh-CN" altLang="en-US">
              <a:solidFill>
                <a:srgbClr val="666666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135" name="椭圆 134">
            <a:extLst>
              <a:ext uri="{FF2B5EF4-FFF2-40B4-BE49-F238E27FC236}">
                <a16:creationId xmlns:a16="http://schemas.microsoft.com/office/drawing/2014/main" id="{5AD239D9-39A1-4CA6-A81A-4B7249350F7A}"/>
              </a:ext>
            </a:extLst>
          </p:cNvPr>
          <p:cNvSpPr/>
          <p:nvPr/>
        </p:nvSpPr>
        <p:spPr>
          <a:xfrm>
            <a:off x="1006034" y="2768012"/>
            <a:ext cx="100316" cy="8897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>
              <a:defRPr/>
            </a:pPr>
            <a:endParaRPr lang="zh-CN" altLang="en-US">
              <a:solidFill>
                <a:srgbClr val="666666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139" name="椭圆 138">
            <a:extLst>
              <a:ext uri="{FF2B5EF4-FFF2-40B4-BE49-F238E27FC236}">
                <a16:creationId xmlns:a16="http://schemas.microsoft.com/office/drawing/2014/main" id="{F7305C39-9D8B-4543-9278-7FE2048C2DD6}"/>
              </a:ext>
            </a:extLst>
          </p:cNvPr>
          <p:cNvSpPr/>
          <p:nvPr/>
        </p:nvSpPr>
        <p:spPr>
          <a:xfrm>
            <a:off x="1233123" y="2591331"/>
            <a:ext cx="100316" cy="8897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>
              <a:defRPr/>
            </a:pPr>
            <a:endParaRPr lang="zh-CN" altLang="en-US">
              <a:solidFill>
                <a:srgbClr val="666666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140" name="椭圆 139">
            <a:extLst>
              <a:ext uri="{FF2B5EF4-FFF2-40B4-BE49-F238E27FC236}">
                <a16:creationId xmlns:a16="http://schemas.microsoft.com/office/drawing/2014/main" id="{8BD34A88-0C3A-41FC-B1D7-743067BE16DB}"/>
              </a:ext>
            </a:extLst>
          </p:cNvPr>
          <p:cNvSpPr/>
          <p:nvPr/>
        </p:nvSpPr>
        <p:spPr>
          <a:xfrm>
            <a:off x="1052428" y="2682883"/>
            <a:ext cx="100316" cy="8897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>
              <a:defRPr/>
            </a:pPr>
            <a:endParaRPr lang="zh-CN" altLang="en-US">
              <a:solidFill>
                <a:srgbClr val="666666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141" name="椭圆 140">
            <a:extLst>
              <a:ext uri="{FF2B5EF4-FFF2-40B4-BE49-F238E27FC236}">
                <a16:creationId xmlns:a16="http://schemas.microsoft.com/office/drawing/2014/main" id="{4013B8F1-A48D-4BC1-B1DB-0CB37F40A110}"/>
              </a:ext>
            </a:extLst>
          </p:cNvPr>
          <p:cNvSpPr/>
          <p:nvPr/>
        </p:nvSpPr>
        <p:spPr>
          <a:xfrm>
            <a:off x="1105319" y="2852430"/>
            <a:ext cx="100316" cy="8897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>
              <a:defRPr/>
            </a:pPr>
            <a:endParaRPr lang="zh-CN" altLang="en-US">
              <a:solidFill>
                <a:srgbClr val="666666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143" name="椭圆 142">
            <a:extLst>
              <a:ext uri="{FF2B5EF4-FFF2-40B4-BE49-F238E27FC236}">
                <a16:creationId xmlns:a16="http://schemas.microsoft.com/office/drawing/2014/main" id="{01E505A1-0C2E-41F8-AB59-19155143074A}"/>
              </a:ext>
            </a:extLst>
          </p:cNvPr>
          <p:cNvSpPr/>
          <p:nvPr/>
        </p:nvSpPr>
        <p:spPr>
          <a:xfrm>
            <a:off x="1353910" y="2593908"/>
            <a:ext cx="100316" cy="8897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>
              <a:defRPr/>
            </a:pPr>
            <a:endParaRPr lang="zh-CN" altLang="en-US">
              <a:solidFill>
                <a:srgbClr val="666666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144" name="椭圆 143">
            <a:extLst>
              <a:ext uri="{FF2B5EF4-FFF2-40B4-BE49-F238E27FC236}">
                <a16:creationId xmlns:a16="http://schemas.microsoft.com/office/drawing/2014/main" id="{2212414D-E401-428F-A6FD-8A0C9FE5D443}"/>
              </a:ext>
            </a:extLst>
          </p:cNvPr>
          <p:cNvSpPr/>
          <p:nvPr/>
        </p:nvSpPr>
        <p:spPr>
          <a:xfrm>
            <a:off x="1188549" y="2692302"/>
            <a:ext cx="100316" cy="8897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>
              <a:defRPr/>
            </a:pPr>
            <a:endParaRPr lang="zh-CN" altLang="en-US">
              <a:solidFill>
                <a:srgbClr val="666666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146" name="椭圆 145">
            <a:extLst>
              <a:ext uri="{FF2B5EF4-FFF2-40B4-BE49-F238E27FC236}">
                <a16:creationId xmlns:a16="http://schemas.microsoft.com/office/drawing/2014/main" id="{EB94F943-F2CB-46E6-AF6C-6E2630B85D85}"/>
              </a:ext>
            </a:extLst>
          </p:cNvPr>
          <p:cNvSpPr/>
          <p:nvPr/>
        </p:nvSpPr>
        <p:spPr>
          <a:xfrm>
            <a:off x="1040879" y="3006203"/>
            <a:ext cx="100316" cy="8897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>
              <a:defRPr/>
            </a:pPr>
            <a:endParaRPr lang="zh-CN" altLang="en-US">
              <a:solidFill>
                <a:srgbClr val="666666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147" name="椭圆 146">
            <a:extLst>
              <a:ext uri="{FF2B5EF4-FFF2-40B4-BE49-F238E27FC236}">
                <a16:creationId xmlns:a16="http://schemas.microsoft.com/office/drawing/2014/main" id="{7539A571-6AB3-4417-948A-741E9C6D3686}"/>
              </a:ext>
            </a:extLst>
          </p:cNvPr>
          <p:cNvSpPr/>
          <p:nvPr/>
        </p:nvSpPr>
        <p:spPr>
          <a:xfrm>
            <a:off x="1180104" y="2994994"/>
            <a:ext cx="100316" cy="8897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>
              <a:defRPr/>
            </a:pPr>
            <a:endParaRPr lang="zh-CN" altLang="en-US">
              <a:solidFill>
                <a:srgbClr val="666666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97" name="椭圆 96">
            <a:extLst>
              <a:ext uri="{FF2B5EF4-FFF2-40B4-BE49-F238E27FC236}">
                <a16:creationId xmlns:a16="http://schemas.microsoft.com/office/drawing/2014/main" id="{5FE19711-12D9-436D-9499-B73D40C48543}"/>
              </a:ext>
            </a:extLst>
          </p:cNvPr>
          <p:cNvSpPr/>
          <p:nvPr/>
        </p:nvSpPr>
        <p:spPr>
          <a:xfrm>
            <a:off x="3130136" y="2597591"/>
            <a:ext cx="100316" cy="8897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>
              <a:defRPr/>
            </a:pPr>
            <a:endParaRPr lang="zh-CN" altLang="en-US">
              <a:solidFill>
                <a:srgbClr val="666666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112" name="椭圆 111">
            <a:extLst>
              <a:ext uri="{FF2B5EF4-FFF2-40B4-BE49-F238E27FC236}">
                <a16:creationId xmlns:a16="http://schemas.microsoft.com/office/drawing/2014/main" id="{912CAE7D-ED91-4029-8D87-09211F4B5506}"/>
              </a:ext>
            </a:extLst>
          </p:cNvPr>
          <p:cNvSpPr/>
          <p:nvPr/>
        </p:nvSpPr>
        <p:spPr>
          <a:xfrm>
            <a:off x="3205587" y="2675398"/>
            <a:ext cx="100316" cy="8897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>
              <a:defRPr/>
            </a:pPr>
            <a:endParaRPr lang="zh-CN" altLang="en-US">
              <a:solidFill>
                <a:srgbClr val="666666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113" name="椭圆 112">
            <a:extLst>
              <a:ext uri="{FF2B5EF4-FFF2-40B4-BE49-F238E27FC236}">
                <a16:creationId xmlns:a16="http://schemas.microsoft.com/office/drawing/2014/main" id="{03238145-BB53-4E1C-BE6B-84BAB5D7809F}"/>
              </a:ext>
            </a:extLst>
          </p:cNvPr>
          <p:cNvSpPr/>
          <p:nvPr/>
        </p:nvSpPr>
        <p:spPr>
          <a:xfrm>
            <a:off x="3284712" y="2819834"/>
            <a:ext cx="100316" cy="88975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>
              <a:defRPr/>
            </a:pPr>
            <a:endParaRPr lang="zh-CN" altLang="en-US">
              <a:solidFill>
                <a:srgbClr val="666666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114" name="椭圆 113">
            <a:extLst>
              <a:ext uri="{FF2B5EF4-FFF2-40B4-BE49-F238E27FC236}">
                <a16:creationId xmlns:a16="http://schemas.microsoft.com/office/drawing/2014/main" id="{8D0FB587-D210-433B-8767-7CE79D7CC639}"/>
              </a:ext>
            </a:extLst>
          </p:cNvPr>
          <p:cNvSpPr/>
          <p:nvPr/>
        </p:nvSpPr>
        <p:spPr>
          <a:xfrm>
            <a:off x="3129294" y="2921580"/>
            <a:ext cx="100316" cy="8897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>
              <a:defRPr/>
            </a:pPr>
            <a:endParaRPr lang="zh-CN" altLang="en-US">
              <a:solidFill>
                <a:srgbClr val="666666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116" name="椭圆 115">
            <a:extLst>
              <a:ext uri="{FF2B5EF4-FFF2-40B4-BE49-F238E27FC236}">
                <a16:creationId xmlns:a16="http://schemas.microsoft.com/office/drawing/2014/main" id="{49814713-F8FA-44BF-B53C-D7AB520FBA53}"/>
              </a:ext>
            </a:extLst>
          </p:cNvPr>
          <p:cNvSpPr/>
          <p:nvPr/>
        </p:nvSpPr>
        <p:spPr>
          <a:xfrm>
            <a:off x="3284712" y="2593907"/>
            <a:ext cx="100316" cy="8897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>
              <a:defRPr/>
            </a:pPr>
            <a:endParaRPr lang="zh-CN" altLang="en-US">
              <a:solidFill>
                <a:srgbClr val="666666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117" name="椭圆 116">
            <a:extLst>
              <a:ext uri="{FF2B5EF4-FFF2-40B4-BE49-F238E27FC236}">
                <a16:creationId xmlns:a16="http://schemas.microsoft.com/office/drawing/2014/main" id="{C3783823-49CD-4AF4-8F31-CDF9E4A99E31}"/>
              </a:ext>
            </a:extLst>
          </p:cNvPr>
          <p:cNvSpPr/>
          <p:nvPr/>
        </p:nvSpPr>
        <p:spPr>
          <a:xfrm>
            <a:off x="3456494" y="2595942"/>
            <a:ext cx="100316" cy="8897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>
              <a:defRPr/>
            </a:pPr>
            <a:endParaRPr lang="zh-CN" altLang="en-US">
              <a:solidFill>
                <a:srgbClr val="666666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124" name="椭圆 123">
            <a:extLst>
              <a:ext uri="{FF2B5EF4-FFF2-40B4-BE49-F238E27FC236}">
                <a16:creationId xmlns:a16="http://schemas.microsoft.com/office/drawing/2014/main" id="{B1F2BC58-FB11-44F1-96A4-82FDEEF47343}"/>
              </a:ext>
            </a:extLst>
          </p:cNvPr>
          <p:cNvSpPr/>
          <p:nvPr/>
        </p:nvSpPr>
        <p:spPr>
          <a:xfrm>
            <a:off x="3393845" y="2692302"/>
            <a:ext cx="100316" cy="88975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>
              <a:defRPr/>
            </a:pPr>
            <a:endParaRPr lang="zh-CN" altLang="en-US">
              <a:solidFill>
                <a:srgbClr val="666666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132" name="椭圆 131">
            <a:extLst>
              <a:ext uri="{FF2B5EF4-FFF2-40B4-BE49-F238E27FC236}">
                <a16:creationId xmlns:a16="http://schemas.microsoft.com/office/drawing/2014/main" id="{855AAA36-E1E5-464B-8B61-059F6F4CC792}"/>
              </a:ext>
            </a:extLst>
          </p:cNvPr>
          <p:cNvSpPr/>
          <p:nvPr/>
        </p:nvSpPr>
        <p:spPr>
          <a:xfrm>
            <a:off x="3332076" y="2921776"/>
            <a:ext cx="100316" cy="88975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>
              <a:defRPr/>
            </a:pPr>
            <a:endParaRPr lang="zh-CN" altLang="en-US">
              <a:solidFill>
                <a:srgbClr val="666666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136" name="椭圆 135">
            <a:extLst>
              <a:ext uri="{FF2B5EF4-FFF2-40B4-BE49-F238E27FC236}">
                <a16:creationId xmlns:a16="http://schemas.microsoft.com/office/drawing/2014/main" id="{8EDD1433-B0A1-480E-A0CE-04A39A0A157E}"/>
              </a:ext>
            </a:extLst>
          </p:cNvPr>
          <p:cNvSpPr/>
          <p:nvPr/>
        </p:nvSpPr>
        <p:spPr>
          <a:xfrm>
            <a:off x="3230452" y="2998677"/>
            <a:ext cx="100316" cy="8897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>
              <a:defRPr/>
            </a:pPr>
            <a:endParaRPr lang="zh-CN" altLang="en-US">
              <a:solidFill>
                <a:srgbClr val="666666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137" name="椭圆 136">
            <a:extLst>
              <a:ext uri="{FF2B5EF4-FFF2-40B4-BE49-F238E27FC236}">
                <a16:creationId xmlns:a16="http://schemas.microsoft.com/office/drawing/2014/main" id="{1B7BF160-CE5E-4A8F-A894-1C87A49B00FC}"/>
              </a:ext>
            </a:extLst>
          </p:cNvPr>
          <p:cNvSpPr/>
          <p:nvPr/>
        </p:nvSpPr>
        <p:spPr>
          <a:xfrm>
            <a:off x="2156026" y="2677213"/>
            <a:ext cx="100316" cy="8897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>
              <a:defRPr/>
            </a:pPr>
            <a:endParaRPr lang="zh-CN" altLang="en-US">
              <a:solidFill>
                <a:srgbClr val="666666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138" name="椭圆 137">
            <a:extLst>
              <a:ext uri="{FF2B5EF4-FFF2-40B4-BE49-F238E27FC236}">
                <a16:creationId xmlns:a16="http://schemas.microsoft.com/office/drawing/2014/main" id="{654B2024-513F-4A03-8B90-98DB4D48318E}"/>
              </a:ext>
            </a:extLst>
          </p:cNvPr>
          <p:cNvSpPr/>
          <p:nvPr/>
        </p:nvSpPr>
        <p:spPr>
          <a:xfrm>
            <a:off x="2282867" y="3000813"/>
            <a:ext cx="100316" cy="8897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>
              <a:defRPr/>
            </a:pPr>
            <a:endParaRPr lang="zh-CN" altLang="en-US">
              <a:solidFill>
                <a:srgbClr val="666666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142" name="椭圆 141">
            <a:extLst>
              <a:ext uri="{FF2B5EF4-FFF2-40B4-BE49-F238E27FC236}">
                <a16:creationId xmlns:a16="http://schemas.microsoft.com/office/drawing/2014/main" id="{0160D026-DD35-41EE-9D97-7279BEEA4030}"/>
              </a:ext>
            </a:extLst>
          </p:cNvPr>
          <p:cNvSpPr/>
          <p:nvPr/>
        </p:nvSpPr>
        <p:spPr>
          <a:xfrm>
            <a:off x="2032173" y="2764373"/>
            <a:ext cx="100316" cy="8897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>
              <a:defRPr/>
            </a:pPr>
            <a:endParaRPr lang="zh-CN" altLang="en-US">
              <a:solidFill>
                <a:srgbClr val="666666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145" name="椭圆 144">
            <a:extLst>
              <a:ext uri="{FF2B5EF4-FFF2-40B4-BE49-F238E27FC236}">
                <a16:creationId xmlns:a16="http://schemas.microsoft.com/office/drawing/2014/main" id="{36AB32EF-0845-4EB5-99A3-6172F1A23EE5}"/>
              </a:ext>
            </a:extLst>
          </p:cNvPr>
          <p:cNvSpPr/>
          <p:nvPr/>
        </p:nvSpPr>
        <p:spPr>
          <a:xfrm>
            <a:off x="2184272" y="2819102"/>
            <a:ext cx="100316" cy="8897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>
              <a:defRPr/>
            </a:pPr>
            <a:endParaRPr lang="zh-CN" altLang="en-US">
              <a:solidFill>
                <a:srgbClr val="666666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148" name="椭圆 147">
            <a:extLst>
              <a:ext uri="{FF2B5EF4-FFF2-40B4-BE49-F238E27FC236}">
                <a16:creationId xmlns:a16="http://schemas.microsoft.com/office/drawing/2014/main" id="{4E9BA5A3-CA28-4A99-B56A-96806441C394}"/>
              </a:ext>
            </a:extLst>
          </p:cNvPr>
          <p:cNvSpPr/>
          <p:nvPr/>
        </p:nvSpPr>
        <p:spPr>
          <a:xfrm>
            <a:off x="2048483" y="2911645"/>
            <a:ext cx="100316" cy="8897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>
              <a:defRPr/>
            </a:pPr>
            <a:endParaRPr lang="zh-CN" altLang="en-US">
              <a:solidFill>
                <a:srgbClr val="666666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149" name="椭圆 148">
            <a:extLst>
              <a:ext uri="{FF2B5EF4-FFF2-40B4-BE49-F238E27FC236}">
                <a16:creationId xmlns:a16="http://schemas.microsoft.com/office/drawing/2014/main" id="{11E0D232-F0FD-4B81-9FEE-551F414B169A}"/>
              </a:ext>
            </a:extLst>
          </p:cNvPr>
          <p:cNvSpPr/>
          <p:nvPr/>
        </p:nvSpPr>
        <p:spPr>
          <a:xfrm>
            <a:off x="4202338" y="2607256"/>
            <a:ext cx="100316" cy="8897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>
              <a:defRPr/>
            </a:pPr>
            <a:endParaRPr lang="zh-CN" altLang="en-US">
              <a:solidFill>
                <a:srgbClr val="666666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152" name="椭圆 151">
            <a:extLst>
              <a:ext uri="{FF2B5EF4-FFF2-40B4-BE49-F238E27FC236}">
                <a16:creationId xmlns:a16="http://schemas.microsoft.com/office/drawing/2014/main" id="{18ECD1D0-C5FE-4EBC-AD59-EB3927DBC314}"/>
              </a:ext>
            </a:extLst>
          </p:cNvPr>
          <p:cNvSpPr/>
          <p:nvPr/>
        </p:nvSpPr>
        <p:spPr>
          <a:xfrm>
            <a:off x="4133264" y="2831368"/>
            <a:ext cx="100316" cy="8897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>
              <a:defRPr/>
            </a:pPr>
            <a:endParaRPr lang="zh-CN" altLang="en-US">
              <a:solidFill>
                <a:srgbClr val="666666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030FBD0-8A7C-4C12-923A-EB04323D4509}"/>
              </a:ext>
            </a:extLst>
          </p:cNvPr>
          <p:cNvSpPr/>
          <p:nvPr/>
        </p:nvSpPr>
        <p:spPr>
          <a:xfrm>
            <a:off x="800050" y="1595146"/>
            <a:ext cx="4091669" cy="15962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>
              <a:defRPr/>
            </a:pPr>
            <a:endParaRPr lang="zh-CN" altLang="en-US">
              <a:solidFill>
                <a:srgbClr val="666666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ED05344-3930-465C-A484-6EC4B079C866}"/>
              </a:ext>
            </a:extLst>
          </p:cNvPr>
          <p:cNvSpPr/>
          <p:nvPr/>
        </p:nvSpPr>
        <p:spPr>
          <a:xfrm>
            <a:off x="800049" y="2524212"/>
            <a:ext cx="4007792" cy="6672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>
              <a:defRPr/>
            </a:pPr>
            <a:endParaRPr lang="zh-CN" altLang="en-US">
              <a:solidFill>
                <a:srgbClr val="666666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5F1985B2-0617-459C-8B70-B6FA9C3A3031}"/>
              </a:ext>
            </a:extLst>
          </p:cNvPr>
          <p:cNvSpPr/>
          <p:nvPr/>
        </p:nvSpPr>
        <p:spPr>
          <a:xfrm>
            <a:off x="2118133" y="3181014"/>
            <a:ext cx="137162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>
              <a:defRPr/>
            </a:pPr>
            <a:r>
              <a:rPr lang="zh-CN" altLang="en-US" sz="1200" b="1" kern="0" dirty="0">
                <a:solidFill>
                  <a:srgbClr val="1D1D1A"/>
                </a:solidFill>
                <a:latin typeface="微软雅黑" panose="020B0503020204020204" pitchFamily="34" charset="-122"/>
                <a:ea typeface="微软雅黑"/>
              </a:rPr>
              <a:t>云数据中心集群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B14DDD15-C865-4C10-AA0F-3CFB5ABEDBCE}"/>
              </a:ext>
            </a:extLst>
          </p:cNvPr>
          <p:cNvSpPr/>
          <p:nvPr/>
        </p:nvSpPr>
        <p:spPr>
          <a:xfrm>
            <a:off x="5590249" y="1253216"/>
            <a:ext cx="6402761" cy="11618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defTabSz="913746">
              <a:buFont typeface="Wingdings" panose="05000000000000000000" pitchFamily="2" charset="2"/>
              <a:buChar char="n"/>
              <a:defRPr/>
            </a:pPr>
            <a:r>
              <a:rPr lang="zh-CN" altLang="en-US" sz="140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高并行协同挑战：</a:t>
            </a:r>
            <a:r>
              <a:rPr lang="en-US" altLang="zh-CN" sz="140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40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个负载运行在全部服务器上，计算</a:t>
            </a:r>
            <a:r>
              <a:rPr lang="en-US" altLang="zh-CN" sz="140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140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通信</a:t>
            </a:r>
            <a:r>
              <a:rPr lang="en-US" altLang="zh-CN" sz="140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140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存储</a:t>
            </a:r>
            <a:r>
              <a:rPr lang="en-US" altLang="zh-CN" sz="140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IO</a:t>
            </a:r>
            <a:r>
              <a:rPr lang="zh-CN" altLang="en-US" sz="1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紧耦合</a:t>
            </a:r>
            <a:endParaRPr lang="en-US" altLang="zh-CN" sz="1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57188" indent="-176213" defTabSz="913746">
              <a:spcAft>
                <a:spcPts val="300"/>
              </a:spcAft>
              <a:buFont typeface="Wingdings" panose="05000000000000000000" pitchFamily="2" charset="2"/>
              <a:buChar char="ü"/>
              <a:defRPr/>
            </a:pPr>
            <a:r>
              <a:rPr lang="en-US" altLang="zh-CN" sz="12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TP</a:t>
            </a:r>
            <a:r>
              <a:rPr lang="zh-CN" altLang="en-US" sz="12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并行同节点内卡间通信</a:t>
            </a:r>
            <a:endParaRPr lang="en-US" altLang="zh-CN" sz="1200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57188" indent="-176213" defTabSz="913746">
              <a:spcAft>
                <a:spcPts val="300"/>
              </a:spcAft>
              <a:buFont typeface="Wingdings" panose="05000000000000000000" pitchFamily="2" charset="2"/>
              <a:buChar char="ü"/>
              <a:defRPr/>
            </a:pPr>
            <a:r>
              <a:rPr lang="en-US" altLang="zh-CN" sz="12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</a:t>
            </a:r>
            <a:r>
              <a:rPr lang="zh-CN" altLang="en-US" sz="12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并行</a:t>
            </a:r>
            <a:r>
              <a:rPr lang="en-US" altLang="zh-CN" sz="1200" dirty="0" err="1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PoD</a:t>
            </a:r>
            <a:r>
              <a:rPr lang="zh-CN" altLang="en-US" sz="12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内不同节点间对应编号卡间通信</a:t>
            </a:r>
            <a:endParaRPr lang="en-US" altLang="zh-CN" sz="1200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57188" indent="-176213" defTabSz="913746">
              <a:spcAft>
                <a:spcPts val="300"/>
              </a:spcAft>
              <a:buFont typeface="Wingdings" panose="05000000000000000000" pitchFamily="2" charset="2"/>
              <a:buChar char="ü"/>
              <a:defRPr/>
            </a:pPr>
            <a:r>
              <a:rPr lang="en-US" altLang="zh-CN" sz="12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DP</a:t>
            </a:r>
            <a:r>
              <a:rPr lang="zh-CN" altLang="en-US" sz="12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并行跨</a:t>
            </a:r>
            <a:r>
              <a:rPr lang="en-US" altLang="zh-CN" sz="1200" dirty="0" err="1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PoD</a:t>
            </a:r>
            <a:r>
              <a:rPr lang="zh-CN" altLang="en-US" sz="12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通信</a:t>
            </a:r>
            <a:endParaRPr lang="en-US" altLang="zh-CN" sz="1200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57188" indent="-176213" defTabSz="913746">
              <a:spcAft>
                <a:spcPts val="300"/>
              </a:spcAft>
              <a:buFont typeface="Wingdings" panose="05000000000000000000" pitchFamily="2" charset="2"/>
              <a:buChar char="ü"/>
              <a:defRPr/>
            </a:pPr>
            <a:r>
              <a:rPr lang="zh-CN" altLang="en-US" sz="12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训练过程中</a:t>
            </a:r>
            <a:r>
              <a:rPr lang="en-US" altLang="zh-CN" sz="12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CKPT</a:t>
            </a:r>
            <a:r>
              <a:rPr lang="zh-CN" altLang="en-US" sz="12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周期性写入存储，故障时从存储回调</a:t>
            </a:r>
            <a:endParaRPr lang="en-US" altLang="zh-CN" sz="1200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B527E6D-8348-4B52-B6D9-A2C3E5BA98B9}"/>
              </a:ext>
            </a:extLst>
          </p:cNvPr>
          <p:cNvSpPr/>
          <p:nvPr/>
        </p:nvSpPr>
        <p:spPr>
          <a:xfrm>
            <a:off x="5713333" y="4962802"/>
            <a:ext cx="6074120" cy="27699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 defTabSz="914400">
              <a:defRPr/>
            </a:pPr>
            <a:r>
              <a:rPr lang="zh-CN" altLang="en-US" sz="120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大模型训练时长 </a:t>
            </a:r>
            <a:r>
              <a:rPr lang="en-US" altLang="zh-CN" sz="120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 </a:t>
            </a:r>
            <a:r>
              <a:rPr lang="zh-CN" altLang="en-US" sz="120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计算时长</a:t>
            </a:r>
            <a:r>
              <a:rPr lang="en-US" altLang="zh-CN" sz="120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120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通信时长</a:t>
            </a:r>
            <a:r>
              <a:rPr lang="en-US" altLang="zh-CN" sz="120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120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存储</a:t>
            </a:r>
            <a:r>
              <a:rPr lang="en-US" altLang="zh-CN" sz="120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IO</a:t>
            </a:r>
            <a:r>
              <a:rPr lang="zh-CN" altLang="en-US" sz="120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时长 </a:t>
            </a:r>
            <a:r>
              <a:rPr lang="en-US" altLang="zh-CN" sz="120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 </a:t>
            </a:r>
            <a:r>
              <a:rPr lang="zh-CN" altLang="en-US" sz="120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可隐藏通信时长 </a:t>
            </a:r>
            <a:r>
              <a:rPr lang="en-US" altLang="zh-CN" sz="120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 </a:t>
            </a:r>
            <a:r>
              <a:rPr lang="zh-CN" altLang="en-US" sz="120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可隐藏</a:t>
            </a:r>
            <a:r>
              <a:rPr lang="en-US" altLang="zh-CN" sz="120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IO</a:t>
            </a:r>
            <a:r>
              <a:rPr lang="zh-CN" altLang="en-US" sz="120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时长</a:t>
            </a:r>
            <a:endParaRPr lang="en-US" altLang="zh-CN" sz="1200" b="1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A53C8E3-CD75-40FC-BFA5-1BF174BBC83B}"/>
              </a:ext>
            </a:extLst>
          </p:cNvPr>
          <p:cNvSpPr/>
          <p:nvPr/>
        </p:nvSpPr>
        <p:spPr>
          <a:xfrm>
            <a:off x="6011352" y="5291257"/>
            <a:ext cx="521674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defTabSz="914400">
              <a:buFont typeface="Wingdings" panose="05000000000000000000" pitchFamily="2" charset="2"/>
              <a:buChar char="ü"/>
              <a:defRPr/>
            </a:pPr>
            <a:r>
              <a:rPr lang="zh-CN" altLang="en-US" sz="12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提升互连带宽降低通信时长</a:t>
            </a:r>
            <a:endParaRPr lang="en-US" altLang="zh-CN" sz="1200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defTabSz="914400">
              <a:buFont typeface="Wingdings" panose="05000000000000000000" pitchFamily="2" charset="2"/>
              <a:buChar char="ü"/>
              <a:defRPr/>
            </a:pPr>
            <a:r>
              <a:rPr lang="zh-CN" altLang="en-US" sz="12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提升存储性能，降低</a:t>
            </a:r>
            <a:r>
              <a:rPr lang="en-US" altLang="zh-CN" sz="12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IO</a:t>
            </a:r>
            <a:r>
              <a:rPr lang="zh-CN" altLang="en-US" sz="12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时长</a:t>
            </a:r>
            <a:endParaRPr lang="en-US" altLang="zh-CN" sz="1200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defTabSz="914400">
              <a:buFont typeface="Wingdings" panose="05000000000000000000" pitchFamily="2" charset="2"/>
              <a:buChar char="ü"/>
              <a:defRPr/>
            </a:pPr>
            <a:r>
              <a:rPr lang="zh-CN" altLang="en-US" sz="12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计算</a:t>
            </a:r>
            <a:r>
              <a:rPr lang="en-US" altLang="zh-CN" sz="12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12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网络协同，尽可能隐藏通信； 计算</a:t>
            </a:r>
            <a:r>
              <a:rPr lang="en-US" altLang="zh-CN" sz="12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12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存储协同，尽可能隐藏</a:t>
            </a:r>
            <a:r>
              <a:rPr lang="en-US" altLang="zh-CN" sz="12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IO</a:t>
            </a:r>
            <a:r>
              <a:rPr lang="zh-CN" altLang="en-US" sz="12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时长</a:t>
            </a:r>
          </a:p>
        </p:txBody>
      </p:sp>
      <p:sp>
        <p:nvSpPr>
          <p:cNvPr id="154" name="椭圆 153">
            <a:extLst>
              <a:ext uri="{FF2B5EF4-FFF2-40B4-BE49-F238E27FC236}">
                <a16:creationId xmlns:a16="http://schemas.microsoft.com/office/drawing/2014/main" id="{958F3978-D229-41B4-9B79-36C09ACD9C59}"/>
              </a:ext>
            </a:extLst>
          </p:cNvPr>
          <p:cNvSpPr/>
          <p:nvPr/>
        </p:nvSpPr>
        <p:spPr>
          <a:xfrm>
            <a:off x="4386298" y="2684812"/>
            <a:ext cx="100316" cy="8897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>
              <a:defRPr/>
            </a:pPr>
            <a:endParaRPr lang="zh-CN" altLang="en-US">
              <a:solidFill>
                <a:srgbClr val="666666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155" name="椭圆 154">
            <a:extLst>
              <a:ext uri="{FF2B5EF4-FFF2-40B4-BE49-F238E27FC236}">
                <a16:creationId xmlns:a16="http://schemas.microsoft.com/office/drawing/2014/main" id="{50C21675-512F-45B6-8B5F-13E6A8FA1CEE}"/>
              </a:ext>
            </a:extLst>
          </p:cNvPr>
          <p:cNvSpPr/>
          <p:nvPr/>
        </p:nvSpPr>
        <p:spPr>
          <a:xfrm>
            <a:off x="4325875" y="2831368"/>
            <a:ext cx="100316" cy="8897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>
              <a:defRPr/>
            </a:pPr>
            <a:endParaRPr lang="zh-CN" altLang="en-US">
              <a:solidFill>
                <a:srgbClr val="666666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156" name="椭圆 155">
            <a:extLst>
              <a:ext uri="{FF2B5EF4-FFF2-40B4-BE49-F238E27FC236}">
                <a16:creationId xmlns:a16="http://schemas.microsoft.com/office/drawing/2014/main" id="{43AC0DA5-2213-4438-AA5C-744ED28A6663}"/>
              </a:ext>
            </a:extLst>
          </p:cNvPr>
          <p:cNvSpPr/>
          <p:nvPr/>
        </p:nvSpPr>
        <p:spPr>
          <a:xfrm>
            <a:off x="4309405" y="2982624"/>
            <a:ext cx="100316" cy="88975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>
              <a:defRPr/>
            </a:pPr>
            <a:endParaRPr lang="zh-CN" altLang="en-US">
              <a:solidFill>
                <a:srgbClr val="666666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157" name="椭圆 156">
            <a:extLst>
              <a:ext uri="{FF2B5EF4-FFF2-40B4-BE49-F238E27FC236}">
                <a16:creationId xmlns:a16="http://schemas.microsoft.com/office/drawing/2014/main" id="{2805AA82-907A-4582-8278-4BCDA9F46325}"/>
              </a:ext>
            </a:extLst>
          </p:cNvPr>
          <p:cNvSpPr/>
          <p:nvPr/>
        </p:nvSpPr>
        <p:spPr>
          <a:xfrm>
            <a:off x="4175370" y="3004034"/>
            <a:ext cx="100316" cy="8897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>
              <a:defRPr/>
            </a:pPr>
            <a:endParaRPr lang="zh-CN" altLang="en-US">
              <a:solidFill>
                <a:srgbClr val="666666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158" name="椭圆 157">
            <a:extLst>
              <a:ext uri="{FF2B5EF4-FFF2-40B4-BE49-F238E27FC236}">
                <a16:creationId xmlns:a16="http://schemas.microsoft.com/office/drawing/2014/main" id="{8C096C3D-C12A-4C4A-8426-FE0A6EB9BA22}"/>
              </a:ext>
            </a:extLst>
          </p:cNvPr>
          <p:cNvSpPr/>
          <p:nvPr/>
        </p:nvSpPr>
        <p:spPr>
          <a:xfrm>
            <a:off x="4450072" y="2923752"/>
            <a:ext cx="100316" cy="8897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>
              <a:defRPr/>
            </a:pPr>
            <a:endParaRPr lang="zh-CN" altLang="en-US">
              <a:solidFill>
                <a:srgbClr val="666666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115" name="文本框 114">
            <a:extLst>
              <a:ext uri="{FF2B5EF4-FFF2-40B4-BE49-F238E27FC236}">
                <a16:creationId xmlns:a16="http://schemas.microsoft.com/office/drawing/2014/main" id="{B865437C-4D8F-46DD-AADE-06A793877920}"/>
              </a:ext>
            </a:extLst>
          </p:cNvPr>
          <p:cNvSpPr txBox="1"/>
          <p:nvPr/>
        </p:nvSpPr>
        <p:spPr>
          <a:xfrm>
            <a:off x="10006932" y="2616336"/>
            <a:ext cx="1830170" cy="228113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 defTabSz="914400">
              <a:lnSpc>
                <a:spcPct val="150000"/>
              </a:lnSpc>
              <a:buFontTx/>
              <a:buAutoNum type="arabicPeriod"/>
              <a:defRPr/>
            </a:pPr>
            <a:r>
              <a:rPr kumimoji="1" lang="zh-CN" altLang="en-US" sz="1000" dirty="0">
                <a:solidFill>
                  <a:srgbClr val="C7000B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将当前</a:t>
            </a:r>
            <a:r>
              <a:rPr kumimoji="1" lang="en-US" altLang="zh-CN" sz="1000" dirty="0">
                <a:solidFill>
                  <a:srgbClr val="C7000B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Batch</a:t>
            </a:r>
            <a:r>
              <a:rPr kumimoji="1" lang="zh-CN" altLang="en-US" sz="1000" dirty="0">
                <a:solidFill>
                  <a:srgbClr val="C7000B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数据根据</a:t>
            </a:r>
            <a:r>
              <a:rPr kumimoji="1" lang="en-US" altLang="zh-CN" sz="1000" dirty="0">
                <a:solidFill>
                  <a:srgbClr val="C7000B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DP</a:t>
            </a:r>
            <a:r>
              <a:rPr kumimoji="1" lang="zh-CN" altLang="en-US" sz="1000" dirty="0">
                <a:solidFill>
                  <a:srgbClr val="C7000B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切分并传输到对应节点</a:t>
            </a:r>
            <a:endParaRPr kumimoji="1" lang="en-US" altLang="zh-CN" sz="1000" dirty="0">
              <a:solidFill>
                <a:srgbClr val="C7000B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 defTabSz="914400">
              <a:lnSpc>
                <a:spcPct val="150000"/>
              </a:lnSpc>
              <a:buFontTx/>
              <a:buAutoNum type="arabicPeriod"/>
              <a:defRPr/>
            </a:pPr>
            <a:r>
              <a:rPr kumimoji="1" lang="zh-CN" altLang="en-US" sz="1000" dirty="0">
                <a:solidFill>
                  <a:srgbClr val="30B5C5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数据加载到</a:t>
            </a:r>
            <a:r>
              <a:rPr kumimoji="1" lang="en-US" altLang="zh-CN" sz="1000" dirty="0">
                <a:solidFill>
                  <a:srgbClr val="30B5C5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NPU</a:t>
            </a:r>
            <a:r>
              <a:rPr kumimoji="1" lang="zh-CN" altLang="en-US" sz="1000" dirty="0">
                <a:solidFill>
                  <a:srgbClr val="30B5C5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上运算</a:t>
            </a:r>
            <a:endParaRPr kumimoji="1" lang="en-US" altLang="zh-CN" sz="1000" dirty="0">
              <a:solidFill>
                <a:srgbClr val="30B5C5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 defTabSz="914400">
              <a:lnSpc>
                <a:spcPct val="150000"/>
              </a:lnSpc>
              <a:buFont typeface="+mj-lt"/>
              <a:buAutoNum type="arabicPeriod" startAt="3"/>
              <a:defRPr/>
            </a:pPr>
            <a:r>
              <a:rPr kumimoji="1" lang="zh-CN" altLang="en-US" sz="1000" dirty="0">
                <a:solidFill>
                  <a:srgbClr val="66666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前向传播</a:t>
            </a:r>
            <a:r>
              <a:rPr kumimoji="1" lang="en-US" altLang="zh-CN" sz="1000" dirty="0">
                <a:solidFill>
                  <a:srgbClr val="66666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TP</a:t>
            </a:r>
            <a:r>
              <a:rPr kumimoji="1" lang="zh-CN" altLang="en-US" sz="1000" dirty="0">
                <a:solidFill>
                  <a:srgbClr val="66666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通信</a:t>
            </a:r>
            <a:endParaRPr kumimoji="1" lang="en-US" altLang="zh-CN" sz="1000" dirty="0">
              <a:solidFill>
                <a:srgbClr val="666666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 defTabSz="914400">
              <a:lnSpc>
                <a:spcPct val="150000"/>
              </a:lnSpc>
              <a:buFont typeface="+mj-lt"/>
              <a:buAutoNum type="arabicPeriod" startAt="3"/>
              <a:defRPr/>
            </a:pPr>
            <a:r>
              <a:rPr kumimoji="1" lang="zh-CN" altLang="en-US" sz="1000" dirty="0">
                <a:solidFill>
                  <a:srgbClr val="62B23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前向传播</a:t>
            </a:r>
            <a:r>
              <a:rPr kumimoji="1" lang="en-US" altLang="zh-CN" sz="1000" dirty="0">
                <a:solidFill>
                  <a:srgbClr val="62B23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PP</a:t>
            </a:r>
            <a:r>
              <a:rPr kumimoji="1" lang="zh-CN" altLang="en-US" sz="1000" dirty="0">
                <a:solidFill>
                  <a:srgbClr val="62B23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通信</a:t>
            </a:r>
            <a:endParaRPr kumimoji="1" lang="en-US" altLang="zh-CN" sz="1000" dirty="0">
              <a:solidFill>
                <a:srgbClr val="62B23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 defTabSz="914400">
              <a:lnSpc>
                <a:spcPct val="150000"/>
              </a:lnSpc>
              <a:buFont typeface="+mj-lt"/>
              <a:buAutoNum type="arabicPeriod" startAt="3"/>
              <a:defRPr/>
            </a:pPr>
            <a:r>
              <a:rPr kumimoji="1" lang="zh-CN" altLang="en-US" sz="1000" dirty="0">
                <a:solidFill>
                  <a:srgbClr val="ED6D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反向传播</a:t>
            </a:r>
            <a:r>
              <a:rPr kumimoji="1" lang="en-US" altLang="zh-CN" sz="1000" dirty="0">
                <a:solidFill>
                  <a:srgbClr val="ED6D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TP</a:t>
            </a:r>
            <a:r>
              <a:rPr kumimoji="1" lang="zh-CN" altLang="en-US" sz="1000" dirty="0">
                <a:solidFill>
                  <a:srgbClr val="ED6D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通信</a:t>
            </a:r>
            <a:endParaRPr kumimoji="1" lang="en-US" altLang="zh-CN" sz="1000" dirty="0">
              <a:solidFill>
                <a:srgbClr val="ED6D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 defTabSz="914400">
              <a:lnSpc>
                <a:spcPct val="150000"/>
              </a:lnSpc>
              <a:buFont typeface="+mj-lt"/>
              <a:buAutoNum type="arabicPeriod" startAt="3"/>
              <a:defRPr/>
            </a:pPr>
            <a:r>
              <a:rPr kumimoji="1" lang="zh-CN" altLang="en-US" sz="1000" dirty="0">
                <a:solidFill>
                  <a:srgbClr val="CB377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反向传播</a:t>
            </a:r>
            <a:r>
              <a:rPr kumimoji="1" lang="en-US" altLang="zh-CN" sz="1000" dirty="0">
                <a:solidFill>
                  <a:srgbClr val="CB377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PP</a:t>
            </a:r>
            <a:r>
              <a:rPr kumimoji="1" lang="zh-CN" altLang="en-US" sz="1000" dirty="0">
                <a:solidFill>
                  <a:srgbClr val="CB377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通信</a:t>
            </a:r>
            <a:endParaRPr kumimoji="1" lang="en-US" altLang="zh-CN" sz="1000" dirty="0">
              <a:solidFill>
                <a:srgbClr val="CB377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 defTabSz="914400">
              <a:lnSpc>
                <a:spcPct val="150000"/>
              </a:lnSpc>
              <a:buFont typeface="+mj-lt"/>
              <a:buAutoNum type="arabicPeriod" startAt="3"/>
              <a:defRPr/>
            </a:pPr>
            <a:r>
              <a:rPr kumimoji="1" lang="en-US" altLang="zh-CN" sz="1000" dirty="0">
                <a:solidFill>
                  <a:srgbClr val="00B0F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DP</a:t>
            </a:r>
            <a:r>
              <a:rPr kumimoji="1" lang="zh-CN" altLang="en-US" sz="1000" dirty="0">
                <a:solidFill>
                  <a:srgbClr val="00B0F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通信，同步梯度数据</a:t>
            </a:r>
            <a:endParaRPr kumimoji="1" lang="en-US" altLang="zh-CN" sz="1000" dirty="0">
              <a:solidFill>
                <a:srgbClr val="00B0F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 defTabSz="914400">
              <a:lnSpc>
                <a:spcPct val="150000"/>
              </a:lnSpc>
              <a:buFont typeface="+mj-lt"/>
              <a:buAutoNum type="arabicPeriod" startAt="3"/>
              <a:defRPr/>
            </a:pPr>
            <a:r>
              <a:rPr kumimoji="1" lang="en-US" altLang="zh-CN" sz="1000" dirty="0">
                <a:solidFill>
                  <a:srgbClr val="7F000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[</a:t>
            </a:r>
            <a:r>
              <a:rPr kumimoji="1" lang="zh-CN" altLang="en-US" sz="1000" dirty="0">
                <a:solidFill>
                  <a:srgbClr val="7F000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周期性</a:t>
            </a:r>
            <a:r>
              <a:rPr kumimoji="1" lang="en-US" altLang="zh-CN" sz="1000" dirty="0">
                <a:solidFill>
                  <a:srgbClr val="7F000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]</a:t>
            </a:r>
            <a:r>
              <a:rPr kumimoji="1" lang="zh-CN" altLang="en-US" sz="1000" dirty="0">
                <a:solidFill>
                  <a:srgbClr val="7F000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保存</a:t>
            </a:r>
            <a:r>
              <a:rPr kumimoji="1" lang="en-US" altLang="zh-CN" sz="1000" dirty="0">
                <a:solidFill>
                  <a:srgbClr val="7F000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CKPT</a:t>
            </a:r>
          </a:p>
          <a:p>
            <a:pPr marL="342900" indent="-342900" defTabSz="914400">
              <a:lnSpc>
                <a:spcPct val="150000"/>
              </a:lnSpc>
              <a:buFont typeface="+mj-lt"/>
              <a:buAutoNum type="arabicPeriod" startAt="3"/>
              <a:defRPr/>
            </a:pPr>
            <a:r>
              <a:rPr kumimoji="1" lang="en-US" altLang="zh-CN" sz="1000" dirty="0">
                <a:solidFill>
                  <a:srgbClr val="88888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[</a:t>
            </a:r>
            <a:r>
              <a:rPr kumimoji="1" lang="zh-CN" altLang="en-US" sz="1000" dirty="0">
                <a:solidFill>
                  <a:srgbClr val="88888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故障时</a:t>
            </a:r>
            <a:r>
              <a:rPr kumimoji="1" lang="en-US" altLang="zh-CN" sz="1000" dirty="0">
                <a:solidFill>
                  <a:srgbClr val="88888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]</a:t>
            </a:r>
            <a:r>
              <a:rPr kumimoji="1" lang="zh-CN" altLang="en-US" sz="1000" dirty="0">
                <a:solidFill>
                  <a:srgbClr val="88888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恢复加载</a:t>
            </a:r>
            <a:r>
              <a:rPr kumimoji="1" lang="en-US" altLang="zh-CN" sz="1000" dirty="0">
                <a:solidFill>
                  <a:srgbClr val="88888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CKPT</a:t>
            </a:r>
          </a:p>
        </p:txBody>
      </p:sp>
      <p:graphicFrame>
        <p:nvGraphicFramePr>
          <p:cNvPr id="153" name="表格 152">
            <a:extLst>
              <a:ext uri="{FF2B5EF4-FFF2-40B4-BE49-F238E27FC236}">
                <a16:creationId xmlns:a16="http://schemas.microsoft.com/office/drawing/2014/main" id="{EE2019B5-E540-4095-A2D4-6E9EA164997A}"/>
              </a:ext>
            </a:extLst>
          </p:cNvPr>
          <p:cNvGraphicFramePr>
            <a:graphicFrameLocks noGrp="1"/>
          </p:cNvGraphicFramePr>
          <p:nvPr/>
        </p:nvGraphicFramePr>
        <p:xfrm>
          <a:off x="8951968" y="11106"/>
          <a:ext cx="3239961" cy="239231"/>
        </p:xfrm>
        <a:graphic>
          <a:graphicData uri="http://schemas.openxmlformats.org/drawingml/2006/table">
            <a:tbl>
              <a:tblPr firstRow="1" bandRow="1"/>
              <a:tblGrid>
                <a:gridCol w="779237">
                  <a:extLst>
                    <a:ext uri="{9D8B030D-6E8A-4147-A177-3AD203B41FA5}">
                      <a16:colId xmlns:a16="http://schemas.microsoft.com/office/drawing/2014/main" val="2976551844"/>
                    </a:ext>
                  </a:extLst>
                </a:gridCol>
                <a:gridCol w="779237">
                  <a:extLst>
                    <a:ext uri="{9D8B030D-6E8A-4147-A177-3AD203B41FA5}">
                      <a16:colId xmlns:a16="http://schemas.microsoft.com/office/drawing/2014/main" val="602428761"/>
                    </a:ext>
                  </a:extLst>
                </a:gridCol>
                <a:gridCol w="857341">
                  <a:extLst>
                    <a:ext uri="{9D8B030D-6E8A-4147-A177-3AD203B41FA5}">
                      <a16:colId xmlns:a16="http://schemas.microsoft.com/office/drawing/2014/main" val="1209602728"/>
                    </a:ext>
                  </a:extLst>
                </a:gridCol>
                <a:gridCol w="824146">
                  <a:extLst>
                    <a:ext uri="{9D8B030D-6E8A-4147-A177-3AD203B41FA5}">
                      <a16:colId xmlns:a16="http://schemas.microsoft.com/office/drawing/2014/main" val="335595839"/>
                    </a:ext>
                  </a:extLst>
                </a:gridCol>
              </a:tblGrid>
              <a:tr h="239231">
                <a:tc>
                  <a:txBody>
                    <a:bodyPr/>
                    <a:lstStyle>
                      <a:lvl1pPr marL="0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1pPr>
                      <a:lvl2pPr marL="593900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2pPr>
                      <a:lvl3pPr marL="1187798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3pPr>
                      <a:lvl4pPr marL="1781699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4pPr>
                      <a:lvl5pPr marL="2375598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5pPr>
                      <a:lvl6pPr marL="2969497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6pPr>
                      <a:lvl7pPr marL="3563396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7pPr>
                      <a:lvl8pPr marL="4157297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8pPr>
                      <a:lvl9pPr marL="4751195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9pPr>
                    </a:lstStyle>
                    <a:p>
                      <a:pPr marL="0" algn="ctr" defTabSz="1187323" rtl="0" eaLnBrk="1" latinLnBrk="0" hangingPunct="1"/>
                      <a:r>
                        <a:rPr lang="zh-CN" altLang="en-US" sz="900" b="1" kern="1200" dirty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挑战</a:t>
                      </a:r>
                      <a:r>
                        <a:rPr lang="en-US" altLang="zh-CN" sz="900" b="1" kern="1200" dirty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/</a:t>
                      </a:r>
                      <a:r>
                        <a:rPr lang="zh-CN" altLang="en-US" sz="900" b="1" kern="1200" dirty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架构</a:t>
                      </a:r>
                    </a:p>
                  </a:txBody>
                  <a:tcPr marL="91404" marR="91404" marT="45702" marB="45702">
                    <a:lnL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1pPr>
                      <a:lvl2pPr marL="593662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2pPr>
                      <a:lvl3pPr marL="1187323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3pPr>
                      <a:lvl4pPr marL="1780986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4pPr>
                      <a:lvl5pPr marL="2374648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5pPr>
                      <a:lvl6pPr marL="2968309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6pPr>
                      <a:lvl7pPr marL="3561971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7pPr>
                      <a:lvl8pPr marL="4155634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8pPr>
                      <a:lvl9pPr marL="4749295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9pPr>
                    </a:lstStyle>
                    <a:p>
                      <a:pPr marL="0" algn="ctr" defTabSz="1187323" rtl="0" eaLnBrk="1" latinLnBrk="0" hangingPunct="1"/>
                      <a:r>
                        <a:rPr lang="en-US" altLang="zh-CN" sz="9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L0/L1</a:t>
                      </a:r>
                      <a:r>
                        <a:rPr lang="zh-CN" altLang="en-US" sz="9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机房</a:t>
                      </a:r>
                    </a:p>
                  </a:txBody>
                  <a:tcPr marL="91404" marR="91404" marT="45702" marB="45702">
                    <a:lnL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F4F6"/>
                    </a:solidFill>
                  </a:tcPr>
                </a:tc>
                <a:tc>
                  <a:txBody>
                    <a:bodyPr/>
                    <a:lstStyle>
                      <a:lvl1pPr marL="0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1pPr>
                      <a:lvl2pPr marL="593662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2pPr>
                      <a:lvl3pPr marL="1187323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3pPr>
                      <a:lvl4pPr marL="1780986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4pPr>
                      <a:lvl5pPr marL="2374648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5pPr>
                      <a:lvl6pPr marL="2968309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6pPr>
                      <a:lvl7pPr marL="3561971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7pPr>
                      <a:lvl8pPr marL="4155634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8pPr>
                      <a:lvl9pPr marL="4749295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9pPr>
                    </a:lstStyle>
                    <a:p>
                      <a:pPr marL="0" algn="ctr" defTabSz="1187323" rtl="0" eaLnBrk="1" latinLnBrk="0" hangingPunct="1"/>
                      <a:r>
                        <a:rPr lang="en-US" altLang="zh-CN" sz="9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L2</a:t>
                      </a:r>
                      <a:r>
                        <a:rPr lang="zh-CN" altLang="en-US" sz="9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算力底座</a:t>
                      </a:r>
                    </a:p>
                  </a:txBody>
                  <a:tcPr marL="91404" marR="91404" marT="45702" marB="45702">
                    <a:lnL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F4F6"/>
                    </a:solidFill>
                  </a:tcPr>
                </a:tc>
                <a:tc>
                  <a:txBody>
                    <a:bodyPr/>
                    <a:lstStyle>
                      <a:lvl1pPr marL="0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1pPr>
                      <a:lvl2pPr marL="593662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2pPr>
                      <a:lvl3pPr marL="1187323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3pPr>
                      <a:lvl4pPr marL="1780986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4pPr>
                      <a:lvl5pPr marL="2374648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5pPr>
                      <a:lvl6pPr marL="2968309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6pPr>
                      <a:lvl7pPr marL="3561971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7pPr>
                      <a:lvl8pPr marL="4155634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8pPr>
                      <a:lvl9pPr marL="4749295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9pPr>
                    </a:lstStyle>
                    <a:p>
                      <a:pPr marL="0" algn="ctr" defTabSz="1187323" rtl="0" eaLnBrk="1" latinLnBrk="0" hangingPunct="1"/>
                      <a:r>
                        <a:rPr lang="en-US" altLang="zh-CN" sz="9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L3</a:t>
                      </a:r>
                      <a:r>
                        <a:rPr lang="zh-CN" altLang="en-US" sz="9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智算使能</a:t>
                      </a:r>
                    </a:p>
                  </a:txBody>
                  <a:tcPr marL="91404" marR="91404" marT="45702" marB="45702">
                    <a:lnL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F4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19452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38698974"/>
      </p:ext>
    </p:extLst>
  </p:cSld>
  <p:clrMapOvr>
    <a:masterClrMapping/>
  </p:clrMapOvr>
</p:sld>
</file>

<file path=ppt/theme/theme1.xml><?xml version="1.0" encoding="utf-8"?>
<a:theme xmlns:a="http://schemas.openxmlformats.org/drawingml/2006/main" name="封面页_图片版 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F4E5724B-7154-473D-A508-2B054E8EE854}"/>
    </a:ext>
  </a:extLst>
</a:theme>
</file>

<file path=ppt/theme/theme2.xml><?xml version="1.0" encoding="utf-8"?>
<a:theme xmlns:a="http://schemas.openxmlformats.org/drawingml/2006/main" name="1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3.xml><?xml version="1.0" encoding="utf-8"?>
<a:theme xmlns:a="http://schemas.openxmlformats.org/drawingml/2006/main" name="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结束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CE9DE895-046C-40AC-AD8E-ED7DD660489B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32446</TotalTime>
  <Words>3809</Words>
  <Application>Microsoft Macintosh PowerPoint</Application>
  <PresentationFormat>自定义</PresentationFormat>
  <Paragraphs>627</Paragraphs>
  <Slides>21</Slides>
  <Notes>15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5</vt:i4>
      </vt:variant>
      <vt:variant>
        <vt:lpstr>幻灯片标题</vt:lpstr>
      </vt:variant>
      <vt:variant>
        <vt:i4>21</vt:i4>
      </vt:variant>
    </vt:vector>
  </HeadingPairs>
  <TitlesOfParts>
    <vt:vector size="40" baseType="lpstr">
      <vt:lpstr>等线</vt:lpstr>
      <vt:lpstr>微软雅黑</vt:lpstr>
      <vt:lpstr>微软雅黑</vt:lpstr>
      <vt:lpstr>ACGN-MiaoGB-Flash</vt:lpstr>
      <vt:lpstr>Huawei Sans</vt:lpstr>
      <vt:lpstr>PingFang SC</vt:lpstr>
      <vt:lpstr>PingFang SC Semibold</vt:lpstr>
      <vt:lpstr>Arial</vt:lpstr>
      <vt:lpstr>Calibri</vt:lpstr>
      <vt:lpstr>Cambria Math</vt:lpstr>
      <vt:lpstr>Futura-Medium</vt:lpstr>
      <vt:lpstr>Gill Sans MT</vt:lpstr>
      <vt:lpstr>Lexend</vt:lpstr>
      <vt:lpstr>Wingdings</vt:lpstr>
      <vt:lpstr>封面页_图片版 </vt:lpstr>
      <vt:lpstr>1_内容Copytext </vt:lpstr>
      <vt:lpstr>code01</vt:lpstr>
      <vt:lpstr>1_code01</vt:lpstr>
      <vt:lpstr>结束页</vt:lpstr>
      <vt:lpstr>PowerPoint 演示文稿</vt:lpstr>
      <vt:lpstr>Content</vt:lpstr>
      <vt:lpstr>Content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AI智算集群设计主线：将整集群作为一台计算机来设计(DC as a Computer)，以实现大模型负载亲和</vt:lpstr>
      <vt:lpstr>PowerPoint 演示文稿</vt:lpstr>
      <vt:lpstr>PowerPoint 演示文稿</vt:lpstr>
      <vt:lpstr>PowerPoint 演示文稿</vt:lpstr>
      <vt:lpstr>Summary</vt:lpstr>
      <vt:lpstr>PowerPoint 演示文稿</vt:lpstr>
      <vt:lpstr>引用与参考</vt:lpstr>
    </vt:vector>
  </TitlesOfParts>
  <Company>Huawei Technologies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sunbeilei</dc:creator>
  <cp:lastModifiedBy>ZOMI</cp:lastModifiedBy>
  <cp:revision>10823</cp:revision>
  <cp:lastPrinted>2023-09-08T09:14:01Z</cp:lastPrinted>
  <dcterms:created xsi:type="dcterms:W3CDTF">2020-08-28T08:44:19Z</dcterms:created>
  <dcterms:modified xsi:type="dcterms:W3CDTF">2025-06-02T01:25:02Z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(3)OuEhQ/z37fX125OKW3g17C5bV+y7G/gKJsML0A5/OgKvtn7/T6c/4T6hn9nIqtn/Da2DV0e1
YkZiURPiLC42MShcL/fZA4mE6VGaOA2FvlYfHIYSZJ2x/7mdLeRmmf1w4X0A5d4CCuYz4S2H
9F45z8fGjkVdbq/n1HUN8RuI504mZdRYgPGJ6zxlPm72+/xu+geTV5g6L4LIrOfp3Uz3lD3L
ea+4faiLw6pVexN8LT</vt:lpwstr>
  </property>
  <property fmtid="{D5CDD505-2E9C-101B-9397-08002B2CF9AE}" pid="3" name="_2015_ms_pID_7253431">
    <vt:lpwstr>ecQIe4CoyIly6OHTxuVhmieGPnYbA3uXbJm6HMUaTsPG0exzxoZIPn
gyqoQOOR7cQacoowLqktKvvgDWrIVtDqwjU4OI88dpKCXaoMY848xAR2s3foFSDFY9jS7oet
R0Py72DRnsqr3DDSQaooMLXWBuiLhuIYzMBDAV+PWApFaPwoPpXlY37MgIx3bHfWgjTOwZ3v
JN/RPQQfhjHqAE9PqhRy6dkuTle3NIqVbx2m</vt:lpwstr>
  </property>
  <property fmtid="{D5CDD505-2E9C-101B-9397-08002B2CF9AE}" pid="4" name="_2015_ms_pID_7253432">
    <vt:lpwstr>3A==</vt:lpwstr>
  </property>
  <property fmtid="{D5CDD505-2E9C-101B-9397-08002B2CF9AE}" pid="5" name="_readonly">
    <vt:lpwstr/>
  </property>
  <property fmtid="{D5CDD505-2E9C-101B-9397-08002B2CF9AE}" pid="6" name="_change">
    <vt:lpwstr/>
  </property>
  <property fmtid="{D5CDD505-2E9C-101B-9397-08002B2CF9AE}" pid="7" name="_full-control">
    <vt:lpwstr/>
  </property>
  <property fmtid="{D5CDD505-2E9C-101B-9397-08002B2CF9AE}" pid="8" name="sflag">
    <vt:lpwstr>1664329715</vt:lpwstr>
  </property>
</Properties>
</file>